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9.xml" ContentType="application/vnd.openxmlformats-officedocument.presentationml.notesSlide+xml"/>
  <Override PartName="/ppt/tags/tag117.xml" ContentType="application/vnd.openxmlformats-officedocument.presentationml.tags+xml"/>
  <Override PartName="/ppt/notesSlides/notesSlide10.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1.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2.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13.xml" ContentType="application/vnd.openxmlformats-officedocument.presentationml.notesSlide+xml"/>
  <Override PartName="/ppt/media/image153.jpg" ContentType="image/jpeg"/>
  <Override PartName="/ppt/media/image155.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84"/>
  </p:notesMasterIdLst>
  <p:sldIdLst>
    <p:sldId id="257" r:id="rId3"/>
    <p:sldId id="2145706059" r:id="rId4"/>
    <p:sldId id="621" r:id="rId5"/>
    <p:sldId id="378" r:id="rId6"/>
    <p:sldId id="554" r:id="rId7"/>
    <p:sldId id="622" r:id="rId8"/>
    <p:sldId id="2147469868" r:id="rId9"/>
    <p:sldId id="2145705017" r:id="rId10"/>
    <p:sldId id="2147469859" r:id="rId11"/>
    <p:sldId id="318" r:id="rId12"/>
    <p:sldId id="2145706047" r:id="rId13"/>
    <p:sldId id="316" r:id="rId14"/>
    <p:sldId id="321" r:id="rId15"/>
    <p:sldId id="2145705659" r:id="rId16"/>
    <p:sldId id="302" r:id="rId17"/>
    <p:sldId id="323" r:id="rId18"/>
    <p:sldId id="2145705654" r:id="rId19"/>
    <p:sldId id="362" r:id="rId20"/>
    <p:sldId id="1993219320" r:id="rId21"/>
    <p:sldId id="2145705664" r:id="rId22"/>
    <p:sldId id="274" r:id="rId23"/>
    <p:sldId id="2147469850" r:id="rId24"/>
    <p:sldId id="2145706061" r:id="rId25"/>
    <p:sldId id="2147469851" r:id="rId26"/>
    <p:sldId id="2145706068" r:id="rId27"/>
    <p:sldId id="2147469861" r:id="rId28"/>
    <p:sldId id="2147469862" r:id="rId29"/>
    <p:sldId id="2145706067" r:id="rId30"/>
    <p:sldId id="2147469846" r:id="rId31"/>
    <p:sldId id="359" r:id="rId32"/>
    <p:sldId id="2145706045" r:id="rId33"/>
    <p:sldId id="2145706063" r:id="rId34"/>
    <p:sldId id="2145706066" r:id="rId35"/>
    <p:sldId id="2145706058" r:id="rId36"/>
    <p:sldId id="2145706062" r:id="rId37"/>
    <p:sldId id="2145706065" r:id="rId38"/>
    <p:sldId id="2145706055" r:id="rId39"/>
    <p:sldId id="2145706056" r:id="rId40"/>
    <p:sldId id="2147469870" r:id="rId41"/>
    <p:sldId id="2145706064" r:id="rId42"/>
    <p:sldId id="277" r:id="rId43"/>
    <p:sldId id="364" r:id="rId44"/>
    <p:sldId id="365" r:id="rId45"/>
    <p:sldId id="360" r:id="rId46"/>
    <p:sldId id="361" r:id="rId47"/>
    <p:sldId id="2145706071" r:id="rId48"/>
    <p:sldId id="2147469860" r:id="rId49"/>
    <p:sldId id="367" r:id="rId50"/>
    <p:sldId id="2145705652" r:id="rId51"/>
    <p:sldId id="2145705663" r:id="rId52"/>
    <p:sldId id="2147469863" r:id="rId53"/>
    <p:sldId id="2147469865" r:id="rId54"/>
    <p:sldId id="259" r:id="rId55"/>
    <p:sldId id="2147469864" r:id="rId56"/>
    <p:sldId id="2147469866" r:id="rId57"/>
    <p:sldId id="2145706048" r:id="rId58"/>
    <p:sldId id="2145705651" r:id="rId59"/>
    <p:sldId id="342" r:id="rId60"/>
    <p:sldId id="366" r:id="rId61"/>
    <p:sldId id="2147469847" r:id="rId62"/>
    <p:sldId id="2147469848" r:id="rId63"/>
    <p:sldId id="2147469849" r:id="rId64"/>
    <p:sldId id="258" r:id="rId65"/>
    <p:sldId id="260" r:id="rId66"/>
    <p:sldId id="2145706073" r:id="rId67"/>
    <p:sldId id="261" r:id="rId68"/>
    <p:sldId id="262" r:id="rId69"/>
    <p:sldId id="2147469843" r:id="rId70"/>
    <p:sldId id="2147469842" r:id="rId71"/>
    <p:sldId id="2147469841" r:id="rId72"/>
    <p:sldId id="2147469844" r:id="rId73"/>
    <p:sldId id="263" r:id="rId74"/>
    <p:sldId id="382" r:id="rId75"/>
    <p:sldId id="384" r:id="rId76"/>
    <p:sldId id="385" r:id="rId77"/>
    <p:sldId id="2147469869" r:id="rId78"/>
    <p:sldId id="2145706070" r:id="rId79"/>
    <p:sldId id="370" r:id="rId80"/>
    <p:sldId id="373" r:id="rId81"/>
    <p:sldId id="375" r:id="rId82"/>
    <p:sldId id="311"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ri Numbere"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09"/>
  </p:normalViewPr>
  <p:slideViewPr>
    <p:cSldViewPr snapToGrid="0" snapToObjects="1">
      <p:cViewPr varScale="1">
        <p:scale>
          <a:sx n="93" d="100"/>
          <a:sy n="93" d="100"/>
        </p:scale>
        <p:origin x="784" y="20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4-06T18:45:29.849" idx="1">
    <p:pos x="6000" y="0"/>
    <p:text>CLEARED</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BC80E4-1893-4448-BB79-97283A66FE7D}"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NG"/>
        </a:p>
      </dgm:t>
    </dgm:pt>
    <dgm:pt modelId="{D6DD8045-C112-4DB4-880D-ACD5D4AEB843}">
      <dgm:prSet/>
      <dgm:spPr/>
      <dgm:t>
        <a:bodyPr/>
        <a:lstStyle/>
        <a:p>
          <a:r>
            <a:rPr lang="en-US" b="1"/>
            <a:t>THANK YOU ALL FOR LISTENING</a:t>
          </a:r>
          <a:endParaRPr lang="en-NG"/>
        </a:p>
      </dgm:t>
    </dgm:pt>
    <dgm:pt modelId="{61CA4CF2-5314-4E0D-9CF8-254D64BEE50E}" type="parTrans" cxnId="{2E8E3F62-105D-4ADF-83AB-DA32BA94B20E}">
      <dgm:prSet/>
      <dgm:spPr/>
      <dgm:t>
        <a:bodyPr/>
        <a:lstStyle/>
        <a:p>
          <a:endParaRPr lang="en-NG"/>
        </a:p>
      </dgm:t>
    </dgm:pt>
    <dgm:pt modelId="{B3D95A3E-AB86-4C80-9690-DDB21CA766F4}" type="sibTrans" cxnId="{2E8E3F62-105D-4ADF-83AB-DA32BA94B20E}">
      <dgm:prSet/>
      <dgm:spPr/>
      <dgm:t>
        <a:bodyPr/>
        <a:lstStyle/>
        <a:p>
          <a:endParaRPr lang="en-NG"/>
        </a:p>
      </dgm:t>
    </dgm:pt>
    <dgm:pt modelId="{88584F69-750E-487F-B530-1A2A7CB9BF1E}" type="pres">
      <dgm:prSet presAssocID="{21BC80E4-1893-4448-BB79-97283A66FE7D}" presName="Name0" presStyleCnt="0">
        <dgm:presLayoutVars>
          <dgm:chMax val="7"/>
          <dgm:dir/>
          <dgm:animLvl val="lvl"/>
          <dgm:resizeHandles val="exact"/>
        </dgm:presLayoutVars>
      </dgm:prSet>
      <dgm:spPr/>
    </dgm:pt>
    <dgm:pt modelId="{C27B9FE4-1D68-40A6-B358-D07EF3FF7EA8}" type="pres">
      <dgm:prSet presAssocID="{D6DD8045-C112-4DB4-880D-ACD5D4AEB843}" presName="circle1" presStyleLbl="node1" presStyleIdx="0" presStyleCnt="1"/>
      <dgm:spPr/>
    </dgm:pt>
    <dgm:pt modelId="{0E8063C0-EA33-4AFE-AE04-720A1966FC2D}" type="pres">
      <dgm:prSet presAssocID="{D6DD8045-C112-4DB4-880D-ACD5D4AEB843}" presName="space" presStyleCnt="0"/>
      <dgm:spPr/>
    </dgm:pt>
    <dgm:pt modelId="{A5F74E5D-74AC-48C1-9542-57D0BB817648}" type="pres">
      <dgm:prSet presAssocID="{D6DD8045-C112-4DB4-880D-ACD5D4AEB843}" presName="rect1" presStyleLbl="alignAcc1" presStyleIdx="0" presStyleCnt="1"/>
      <dgm:spPr/>
    </dgm:pt>
    <dgm:pt modelId="{361A95A8-2643-4D3C-B135-14F1C1E017C9}" type="pres">
      <dgm:prSet presAssocID="{D6DD8045-C112-4DB4-880D-ACD5D4AEB843}" presName="rect1ParTxNoCh" presStyleLbl="alignAcc1" presStyleIdx="0" presStyleCnt="1">
        <dgm:presLayoutVars>
          <dgm:chMax val="1"/>
          <dgm:bulletEnabled val="1"/>
        </dgm:presLayoutVars>
      </dgm:prSet>
      <dgm:spPr/>
    </dgm:pt>
  </dgm:ptLst>
  <dgm:cxnLst>
    <dgm:cxn modelId="{993C514A-1110-4E2C-99B3-756F7A6829BE}" type="presOf" srcId="{D6DD8045-C112-4DB4-880D-ACD5D4AEB843}" destId="{A5F74E5D-74AC-48C1-9542-57D0BB817648}" srcOrd="0" destOrd="0" presId="urn:microsoft.com/office/officeart/2005/8/layout/target3"/>
    <dgm:cxn modelId="{2E8E3F62-105D-4ADF-83AB-DA32BA94B20E}" srcId="{21BC80E4-1893-4448-BB79-97283A66FE7D}" destId="{D6DD8045-C112-4DB4-880D-ACD5D4AEB843}" srcOrd="0" destOrd="0" parTransId="{61CA4CF2-5314-4E0D-9CF8-254D64BEE50E}" sibTransId="{B3D95A3E-AB86-4C80-9690-DDB21CA766F4}"/>
    <dgm:cxn modelId="{405A266B-4ACD-4300-91A4-2542BF99497F}" type="presOf" srcId="{D6DD8045-C112-4DB4-880D-ACD5D4AEB843}" destId="{361A95A8-2643-4D3C-B135-14F1C1E017C9}" srcOrd="1" destOrd="0" presId="urn:microsoft.com/office/officeart/2005/8/layout/target3"/>
    <dgm:cxn modelId="{C5FAE78E-87D8-4E2F-AC46-99EDDC21D1C4}" type="presOf" srcId="{21BC80E4-1893-4448-BB79-97283A66FE7D}" destId="{88584F69-750E-487F-B530-1A2A7CB9BF1E}" srcOrd="0" destOrd="0" presId="urn:microsoft.com/office/officeart/2005/8/layout/target3"/>
    <dgm:cxn modelId="{214E9569-E17C-4E6C-A4AB-24FD4E7619CC}" type="presParOf" srcId="{88584F69-750E-487F-B530-1A2A7CB9BF1E}" destId="{C27B9FE4-1D68-40A6-B358-D07EF3FF7EA8}" srcOrd="0" destOrd="0" presId="urn:microsoft.com/office/officeart/2005/8/layout/target3"/>
    <dgm:cxn modelId="{CFC3D1D6-4E68-4CA2-BCAF-7CA7E4773CBD}" type="presParOf" srcId="{88584F69-750E-487F-B530-1A2A7CB9BF1E}" destId="{0E8063C0-EA33-4AFE-AE04-720A1966FC2D}" srcOrd="1" destOrd="0" presId="urn:microsoft.com/office/officeart/2005/8/layout/target3"/>
    <dgm:cxn modelId="{BFE26057-9894-48CA-AB0F-48BCA23CAC70}" type="presParOf" srcId="{88584F69-750E-487F-B530-1A2A7CB9BF1E}" destId="{A5F74E5D-74AC-48C1-9542-57D0BB817648}" srcOrd="2" destOrd="0" presId="urn:microsoft.com/office/officeart/2005/8/layout/target3"/>
    <dgm:cxn modelId="{932DE675-84DB-430E-96A2-DA36C289C81B}" type="presParOf" srcId="{88584F69-750E-487F-B530-1A2A7CB9BF1E}" destId="{361A95A8-2643-4D3C-B135-14F1C1E017C9}"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B9FE4-1D68-40A6-B358-D07EF3FF7EA8}">
      <dsp:nvSpPr>
        <dsp:cNvPr id="0" name=""/>
        <dsp:cNvSpPr/>
      </dsp:nvSpPr>
      <dsp:spPr>
        <a:xfrm>
          <a:off x="0" y="0"/>
          <a:ext cx="5457176" cy="5457176"/>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F74E5D-74AC-48C1-9542-57D0BB817648}">
      <dsp:nvSpPr>
        <dsp:cNvPr id="0" name=""/>
        <dsp:cNvSpPr/>
      </dsp:nvSpPr>
      <dsp:spPr>
        <a:xfrm>
          <a:off x="2728588" y="0"/>
          <a:ext cx="7787011" cy="545717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1" kern="1200"/>
            <a:t>THANK YOU ALL FOR LISTENING</a:t>
          </a:r>
          <a:endParaRPr lang="en-NG" sz="6500" kern="1200"/>
        </a:p>
      </dsp:txBody>
      <dsp:txXfrm>
        <a:off x="2728588" y="0"/>
        <a:ext cx="7787011" cy="5457176"/>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C08FA-7472-314A-BF74-88EE379C36BE}" type="datetimeFigureOut">
              <a:rPr lang="en-US" smtClean="0"/>
              <a:t>7/11/22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EA9BFE-554C-804F-8818-7DED4C67EBA8}" type="slidenum">
              <a:rPr lang="en-US" smtClean="0"/>
              <a:t>‹#›</a:t>
            </a:fld>
            <a:endParaRPr lang="en-US"/>
          </a:p>
        </p:txBody>
      </p:sp>
    </p:spTree>
    <p:extLst>
      <p:ext uri="{BB962C8B-B14F-4D97-AF65-F5344CB8AC3E}">
        <p14:creationId xmlns:p14="http://schemas.microsoft.com/office/powerpoint/2010/main" val="216792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BC78B7-9F42-4B8D-970C-F03F036CB2C7}" type="slidenum">
              <a:rPr lang="en-GB" smtClean="0"/>
              <a:t>7</a:t>
            </a:fld>
            <a:endParaRPr lang="en-GB"/>
          </a:p>
        </p:txBody>
      </p:sp>
    </p:spTree>
    <p:extLst>
      <p:ext uri="{BB962C8B-B14F-4D97-AF65-F5344CB8AC3E}">
        <p14:creationId xmlns:p14="http://schemas.microsoft.com/office/powerpoint/2010/main" val="3782501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a:xfrm>
            <a:off x="735012" y="4518025"/>
            <a:ext cx="5632450" cy="169277"/>
          </a:xfrm>
        </p:spPr>
        <p:txBody>
          <a:bodyPr/>
          <a:lstStyle/>
          <a:p>
            <a:endParaRPr lang="en-GB"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 July, 2022</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42154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a:xfrm>
            <a:off x="735012" y="4518025"/>
            <a:ext cx="5632450" cy="169277"/>
          </a:xfrm>
        </p:spPr>
        <p:txBody>
          <a:bodyPr/>
          <a:lstStyle/>
          <a:p>
            <a:endParaRPr lang="en-GB"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 July, 2022</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097664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a:xfrm>
            <a:off x="735012" y="4518025"/>
            <a:ext cx="5632450" cy="169277"/>
          </a:xfrm>
        </p:spPr>
        <p:txBody>
          <a:bodyPr/>
          <a:lstStyle/>
          <a:p>
            <a:endParaRPr lang="en-GB"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 July, 2022</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9906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a:xfrm>
            <a:off x="735012" y="4518025"/>
            <a:ext cx="5632450" cy="169277"/>
          </a:xfrm>
        </p:spPr>
        <p:txBody>
          <a:bodyPr/>
          <a:lstStyle/>
          <a:p>
            <a:endParaRPr lang="en-GB"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 July, 2022</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991106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family of viruses f</a:t>
            </a:r>
            <a:r>
              <a:rPr lang="en-US" altLang="en-US" dirty="0"/>
              <a:t>irst identified in 1965 from respiratory tract of adult suffering from the common cold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Single stranded, positive sense, RNA viruses with a helical symmetry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Medium sized </a:t>
            </a:r>
            <a:r>
              <a:rPr lang="en-US" dirty="0"/>
              <a:t>About  60nm -220nm in diameter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MW of about 6x10</a:t>
            </a:r>
            <a:r>
              <a:rPr lang="en-US" altLang="en-US" baseline="30000" dirty="0"/>
              <a:t>6 </a:t>
            </a:r>
            <a:r>
              <a:rPr lang="en-US" altLang="en-US" dirty="0"/>
              <a:t>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incased in a membranous envelope </a:t>
            </a: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9F2FCD29-B454-EB42-BB98-60EE4757860E}" type="slidenum">
              <a:rPr lang="en-US" smtClean="0"/>
              <a:pPr/>
              <a:t>10</a:t>
            </a:fld>
            <a:endParaRPr lang="en-US"/>
          </a:p>
        </p:txBody>
      </p:sp>
    </p:spTree>
    <p:extLst>
      <p:ext uri="{BB962C8B-B14F-4D97-AF65-F5344CB8AC3E}">
        <p14:creationId xmlns:p14="http://schemas.microsoft.com/office/powerpoint/2010/main" val="2850234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Zhu et al. A Novel Coronavirus from Patients with Pneumonia in China, 2019 NEMJ </a:t>
            </a:r>
            <a:r>
              <a:rPr lang="en-US" sz="1200" kern="1200" dirty="0">
                <a:solidFill>
                  <a:schemeClr val="tx1"/>
                </a:solidFill>
                <a:effectLst/>
                <a:latin typeface="+mn-lt"/>
                <a:ea typeface="+mn-ea"/>
                <a:cs typeface="+mn-cs"/>
              </a:rPr>
              <a:t>DOI: 10.1056/NEJMoa2001017</a:t>
            </a:r>
          </a:p>
          <a:p>
            <a:endParaRPr lang="en-US" dirty="0"/>
          </a:p>
          <a:p>
            <a:r>
              <a:rPr lang="en-US" sz="1200" b="0" i="0" u="none" strike="noStrike" kern="1200" dirty="0">
                <a:solidFill>
                  <a:schemeClr val="tx1"/>
                </a:solidFill>
                <a:effectLst/>
                <a:latin typeface="+mn-lt"/>
                <a:ea typeface="+mn-ea"/>
                <a:cs typeface="+mn-cs"/>
              </a:rPr>
              <a:t>confirmed by electron microscopy and genome sequencing to be a coronavirus. </a:t>
            </a:r>
          </a:p>
          <a:p>
            <a:endParaRPr lang="en-US" sz="1200" b="0" i="0" u="none" strike="noStrike"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9F2FCD29-B454-EB42-BB98-60EE4757860E}" type="slidenum">
              <a:rPr lang="en-US" smtClean="0"/>
              <a:pPr/>
              <a:t>11</a:t>
            </a:fld>
            <a:endParaRPr lang="en-US"/>
          </a:p>
        </p:txBody>
      </p:sp>
    </p:spTree>
    <p:extLst>
      <p:ext uri="{BB962C8B-B14F-4D97-AF65-F5344CB8AC3E}">
        <p14:creationId xmlns:p14="http://schemas.microsoft.com/office/powerpoint/2010/main" val="3232580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FCD29-B454-EB42-BB98-60EE4757860E}" type="slidenum">
              <a:rPr lang="en-US" smtClean="0"/>
              <a:pPr/>
              <a:t>16</a:t>
            </a:fld>
            <a:endParaRPr lang="en-US"/>
          </a:p>
        </p:txBody>
      </p:sp>
    </p:spTree>
    <p:extLst>
      <p:ext uri="{BB962C8B-B14F-4D97-AF65-F5344CB8AC3E}">
        <p14:creationId xmlns:p14="http://schemas.microsoft.com/office/powerpoint/2010/main" val="257084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Times New Roman" panose="02020603050405020304" pitchFamily="18" charset="0"/>
              </a:rPr>
              <a:t> functional residual capacity, end-expiratory volumes, and residual volumes decrease steadily from early pregnancy due to diaphragmatic splinting </a:t>
            </a:r>
            <a:endParaRPr lang="en-US" dirty="0"/>
          </a:p>
        </p:txBody>
      </p:sp>
      <p:sp>
        <p:nvSpPr>
          <p:cNvPr id="4" name="Slide Number Placeholder 3"/>
          <p:cNvSpPr>
            <a:spLocks noGrp="1"/>
          </p:cNvSpPr>
          <p:nvPr>
            <p:ph type="sldNum" sz="quarter" idx="5"/>
          </p:nvPr>
        </p:nvSpPr>
        <p:spPr/>
        <p:txBody>
          <a:bodyPr/>
          <a:lstStyle/>
          <a:p>
            <a:fld id="{5E1BD274-6030-447F-A0EE-C9F55A46843D}" type="slidenum">
              <a:rPr lang="en-US" smtClean="0"/>
              <a:t>18</a:t>
            </a:fld>
            <a:endParaRPr lang="en-US"/>
          </a:p>
        </p:txBody>
      </p:sp>
    </p:spTree>
    <p:extLst>
      <p:ext uri="{BB962C8B-B14F-4D97-AF65-F5344CB8AC3E}">
        <p14:creationId xmlns:p14="http://schemas.microsoft.com/office/powerpoint/2010/main" val="3094043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what it says on </a:t>
            </a:r>
            <a:r>
              <a:rPr lang="en-US" dirty="0" err="1"/>
              <a:t>mums.net</a:t>
            </a:r>
            <a:r>
              <a:rPr lang="en-US" dirty="0"/>
              <a:t>, going outside with wet hair is not a risk</a:t>
            </a:r>
          </a:p>
          <a:p>
            <a:endParaRPr lang="en-US" dirty="0"/>
          </a:p>
          <a:p>
            <a:r>
              <a:rPr lang="en-US" dirty="0"/>
              <a:t>Go outside 5 minutes.  Dance in </a:t>
            </a:r>
            <a:r>
              <a:rPr lang="en-US"/>
              <a:t>the rain.</a:t>
            </a:r>
          </a:p>
        </p:txBody>
      </p:sp>
      <p:sp>
        <p:nvSpPr>
          <p:cNvPr id="4" name="Slide Number Placeholder 3"/>
          <p:cNvSpPr>
            <a:spLocks noGrp="1"/>
          </p:cNvSpPr>
          <p:nvPr>
            <p:ph type="sldNum" sz="quarter" idx="5"/>
          </p:nvPr>
        </p:nvSpPr>
        <p:spPr/>
        <p:txBody>
          <a:bodyPr/>
          <a:lstStyle/>
          <a:p>
            <a:fld id="{BC91C019-5F7B-5941-89E2-6A7CC93B9AAF}" type="slidenum">
              <a:rPr lang="en-US" smtClean="0"/>
              <a:t>21</a:t>
            </a:fld>
            <a:endParaRPr lang="en-US"/>
          </a:p>
        </p:txBody>
      </p:sp>
    </p:spTree>
    <p:extLst>
      <p:ext uri="{BB962C8B-B14F-4D97-AF65-F5344CB8AC3E}">
        <p14:creationId xmlns:p14="http://schemas.microsoft.com/office/powerpoint/2010/main" val="397370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1d4f65ef64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11d4f65ef64_2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Starting with the global situation, the chart on the left side of this slide is showing the number of new COVID-19 cases reported by the 6 WHO regions. The number of new cases reported increased in the past week, with more than 9 million new cases reported globally. This is a 12% decrease in the number of new cases reported compared to the previous week. The majority of new cases are being reported from the European and Western Pacific regions. Specifically in the European Region, an increase in cases was observed in epi weeks 9 - 12, with the highest number of new cases  being reported from Germany, France and Italy. According to the ECDC, this surge was likely due to the loosening of PHSMs and the presence of the Omicron BA.2 </a:t>
            </a: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As of yesterday, over 492 million new cases and 6.2 million deaths have been reported globally with case fatality rate 1.3%</a:t>
            </a:r>
            <a:r>
              <a:rPr lang="en-US"/>
              <a:t>.</a:t>
            </a:r>
            <a:endParaRPr/>
          </a:p>
          <a:p>
            <a:pPr marL="0" lvl="0" indent="0" algn="l" rtl="0">
              <a:lnSpc>
                <a:spcPct val="115000"/>
              </a:lnSpc>
              <a:spcBef>
                <a:spcPts val="120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a:t>
            </a:r>
            <a:endParaRPr sz="1100">
              <a:latin typeface="Arial"/>
              <a:ea typeface="Arial"/>
              <a:cs typeface="Arial"/>
              <a:sym typeface="Arial"/>
            </a:endParaRPr>
          </a:p>
          <a:p>
            <a:pPr marL="0" lvl="0" indent="0" algn="l" rtl="0">
              <a:lnSpc>
                <a:spcPct val="115000"/>
              </a:lnSpc>
              <a:spcBef>
                <a:spcPts val="1200"/>
              </a:spcBef>
              <a:spcAft>
                <a:spcPts val="1200"/>
              </a:spcAft>
              <a:buClr>
                <a:schemeClr val="dk1"/>
              </a:buClr>
              <a:buSzPts val="1100"/>
              <a:buFont typeface="Arial"/>
              <a:buNone/>
            </a:pPr>
            <a:endParaRPr>
              <a:latin typeface="Arial"/>
              <a:ea typeface="Arial"/>
              <a:cs typeface="Arial"/>
              <a:sym typeface="Arial"/>
            </a:endParaRPr>
          </a:p>
        </p:txBody>
      </p:sp>
      <p:sp>
        <p:nvSpPr>
          <p:cNvPr id="572" name="Google Shape;572;g11d4f65ef64_2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extLst>
      <p:ext uri="{BB962C8B-B14F-4D97-AF65-F5344CB8AC3E}">
        <p14:creationId xmlns:p14="http://schemas.microsoft.com/office/powerpoint/2010/main" val="2696435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091b54e831_19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1091b54e831_19_4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Looking at the continental situation, the map on the left shows the cumulative cases being reported from each Member State. The majority (67%) of MS are reporting between 1 - 100 thousand cases as shown in the light pink color. The chart on the right side shows the number of new cases being reported by epi week, and </a:t>
            </a:r>
            <a:r>
              <a:rPr lang="en-US">
                <a:highlight>
                  <a:schemeClr val="lt1"/>
                </a:highlight>
                <a:latin typeface="Arial"/>
                <a:ea typeface="Arial"/>
                <a:cs typeface="Arial"/>
                <a:sym typeface="Arial"/>
              </a:rPr>
              <a:t>over the past week we observed a 10% increase in the number of </a:t>
            </a:r>
            <a:r>
              <a:rPr lang="en-US">
                <a:latin typeface="Arial"/>
                <a:ea typeface="Arial"/>
                <a:cs typeface="Arial"/>
                <a:sym typeface="Arial"/>
              </a:rPr>
              <a:t>new cases reported compared to the previous week. As of 6pm yesterday, more than 11.4 million cases have been reported, with more than 251 thousand deaths resulting in a CFR of 2.2%. Of the cases reported, 94% have recovered.</a:t>
            </a:r>
            <a:endParaRPr>
              <a:latin typeface="Arial"/>
              <a:ea typeface="Arial"/>
              <a:cs typeface="Arial"/>
              <a:sym typeface="Arial"/>
            </a:endParaRPr>
          </a:p>
          <a:p>
            <a:pPr marL="0" lvl="0" indent="0" algn="just" rtl="0">
              <a:lnSpc>
                <a:spcPct val="115000"/>
              </a:lnSpc>
              <a:spcBef>
                <a:spcPts val="1200"/>
              </a:spcBef>
              <a:spcAft>
                <a:spcPts val="0"/>
              </a:spcAft>
              <a:buClr>
                <a:schemeClr val="dk1"/>
              </a:buClr>
              <a:buSzPts val="1100"/>
              <a:buFont typeface="Arial"/>
              <a:buNone/>
            </a:pPr>
            <a:endParaRPr sz="1400">
              <a:latin typeface="Arial"/>
              <a:ea typeface="Arial"/>
              <a:cs typeface="Arial"/>
              <a:sym typeface="Arial"/>
            </a:endParaRPr>
          </a:p>
          <a:p>
            <a:pPr marL="0" lvl="0" indent="0" algn="just" rtl="0">
              <a:lnSpc>
                <a:spcPct val="115000"/>
              </a:lnSpc>
              <a:spcBef>
                <a:spcPts val="1200"/>
              </a:spcBef>
              <a:spcAft>
                <a:spcPts val="0"/>
              </a:spcAft>
              <a:buClr>
                <a:schemeClr val="dk1"/>
              </a:buClr>
              <a:buSzPts val="1100"/>
              <a:buFont typeface="Arial"/>
              <a:buNone/>
            </a:pPr>
            <a:endParaRPr sz="1400"/>
          </a:p>
          <a:p>
            <a:pPr marL="0" lvl="0" indent="0" algn="just"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p:txBody>
      </p:sp>
      <p:sp>
        <p:nvSpPr>
          <p:cNvPr id="605" name="Google Shape;605;g1091b54e831_19_4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27238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a:xfrm>
            <a:off x="735012" y="4518025"/>
            <a:ext cx="5632450" cy="169277"/>
          </a:xfrm>
        </p:spPr>
        <p:txBody>
          <a:bodyPr/>
          <a:lstStyle/>
          <a:p>
            <a:endParaRPr lang="en-GB"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 July, 2022</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GB"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138702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22.xml"/><Relationship Id="rId7" Type="http://schemas.openxmlformats.org/officeDocument/2006/relationships/slideMaster" Target="../slideMasters/slideMaster2.xml"/><Relationship Id="rId12" Type="http://schemas.openxmlformats.org/officeDocument/2006/relationships/image" Target="../media/image10.png"/><Relationship Id="rId2" Type="http://schemas.openxmlformats.org/officeDocument/2006/relationships/tags" Target="../tags/tag21.xml"/><Relationship Id="rId1" Type="http://schemas.openxmlformats.org/officeDocument/2006/relationships/vmlDrawing" Target="../drawings/vmlDrawing2.vml"/><Relationship Id="rId6" Type="http://schemas.openxmlformats.org/officeDocument/2006/relationships/tags" Target="../tags/tag25.xml"/><Relationship Id="rId11" Type="http://schemas.openxmlformats.org/officeDocument/2006/relationships/image" Target="../media/image9.png"/><Relationship Id="rId5" Type="http://schemas.openxmlformats.org/officeDocument/2006/relationships/tags" Target="../tags/tag24.xml"/><Relationship Id="rId10" Type="http://schemas.openxmlformats.org/officeDocument/2006/relationships/image" Target="../media/image8.tiff"/><Relationship Id="rId4" Type="http://schemas.openxmlformats.org/officeDocument/2006/relationships/tags" Target="../tags/tag23.xml"/><Relationship Id="rId9"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vmlDrawing" Target="../drawings/vmlDrawing3.vml"/><Relationship Id="rId6" Type="http://schemas.openxmlformats.org/officeDocument/2006/relationships/tags" Target="../tags/tag30.xml"/><Relationship Id="rId11" Type="http://schemas.openxmlformats.org/officeDocument/2006/relationships/image" Target="../media/image4.emf"/><Relationship Id="rId5" Type="http://schemas.openxmlformats.org/officeDocument/2006/relationships/tags" Target="../tags/tag29.xml"/><Relationship Id="rId10" Type="http://schemas.openxmlformats.org/officeDocument/2006/relationships/oleObject" Target="../embeddings/oleObject3.bin"/><Relationship Id="rId4" Type="http://schemas.openxmlformats.org/officeDocument/2006/relationships/tags" Target="../tags/tag28.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vmlDrawing" Target="../drawings/vmlDrawing4.vml"/><Relationship Id="rId6" Type="http://schemas.openxmlformats.org/officeDocument/2006/relationships/tags" Target="../tags/tag37.xml"/><Relationship Id="rId5" Type="http://schemas.openxmlformats.org/officeDocument/2006/relationships/tags" Target="../tags/tag36.xml"/><Relationship Id="rId10" Type="http://schemas.openxmlformats.org/officeDocument/2006/relationships/image" Target="../media/image7.emf"/><Relationship Id="rId4" Type="http://schemas.openxmlformats.org/officeDocument/2006/relationships/tags" Target="../tags/tag35.xml"/><Relationship Id="rId9" Type="http://schemas.openxmlformats.org/officeDocument/2006/relationships/oleObject" Target="../embeddings/oleObject4.bin"/></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0.xml"/><Relationship Id="rId7" Type="http://schemas.openxmlformats.org/officeDocument/2006/relationships/tags" Target="../tags/tag44.xml"/><Relationship Id="rId2" Type="http://schemas.openxmlformats.org/officeDocument/2006/relationships/tags" Target="../tags/tag39.xml"/><Relationship Id="rId1" Type="http://schemas.openxmlformats.org/officeDocument/2006/relationships/vmlDrawing" Target="../drawings/vmlDrawing5.vml"/><Relationship Id="rId6" Type="http://schemas.openxmlformats.org/officeDocument/2006/relationships/tags" Target="../tags/tag43.xml"/><Relationship Id="rId5" Type="http://schemas.openxmlformats.org/officeDocument/2006/relationships/tags" Target="../tags/tag42.xml"/><Relationship Id="rId10" Type="http://schemas.openxmlformats.org/officeDocument/2006/relationships/image" Target="../media/image7.emf"/><Relationship Id="rId4" Type="http://schemas.openxmlformats.org/officeDocument/2006/relationships/tags" Target="../tags/tag41.xml"/><Relationship Id="rId9" Type="http://schemas.openxmlformats.org/officeDocument/2006/relationships/oleObject" Target="../embeddings/oleObject5.bin"/></Relationships>
</file>

<file path=ppt/slideLayouts/_rels/slideLayout1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6.xml"/><Relationship Id="rId7" Type="http://schemas.openxmlformats.org/officeDocument/2006/relationships/tags" Target="../tags/tag50.xml"/><Relationship Id="rId2" Type="http://schemas.openxmlformats.org/officeDocument/2006/relationships/tags" Target="../tags/tag45.xml"/><Relationship Id="rId1" Type="http://schemas.openxmlformats.org/officeDocument/2006/relationships/vmlDrawing" Target="../drawings/vmlDrawing6.vml"/><Relationship Id="rId6" Type="http://schemas.openxmlformats.org/officeDocument/2006/relationships/tags" Target="../tags/tag49.xml"/><Relationship Id="rId5" Type="http://schemas.openxmlformats.org/officeDocument/2006/relationships/tags" Target="../tags/tag48.xml"/><Relationship Id="rId10" Type="http://schemas.openxmlformats.org/officeDocument/2006/relationships/image" Target="../media/image7.emf"/><Relationship Id="rId4" Type="http://schemas.openxmlformats.org/officeDocument/2006/relationships/tags" Target="../tags/tag47.xml"/><Relationship Id="rId9" Type="http://schemas.openxmlformats.org/officeDocument/2006/relationships/oleObject" Target="../embeddings/oleObject6.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57.xml"/><Relationship Id="rId3" Type="http://schemas.openxmlformats.org/officeDocument/2006/relationships/tags" Target="../tags/tag52.xml"/><Relationship Id="rId7" Type="http://schemas.openxmlformats.org/officeDocument/2006/relationships/tags" Target="../tags/tag56.xml"/><Relationship Id="rId2" Type="http://schemas.openxmlformats.org/officeDocument/2006/relationships/tags" Target="../tags/tag51.xml"/><Relationship Id="rId1" Type="http://schemas.openxmlformats.org/officeDocument/2006/relationships/vmlDrawing" Target="../drawings/vmlDrawing7.vml"/><Relationship Id="rId6" Type="http://schemas.openxmlformats.org/officeDocument/2006/relationships/tags" Target="../tags/tag55.xml"/><Relationship Id="rId11" Type="http://schemas.openxmlformats.org/officeDocument/2006/relationships/image" Target="../media/image7.emf"/><Relationship Id="rId5" Type="http://schemas.openxmlformats.org/officeDocument/2006/relationships/tags" Target="../tags/tag54.xml"/><Relationship Id="rId10" Type="http://schemas.openxmlformats.org/officeDocument/2006/relationships/oleObject" Target="../embeddings/oleObject7.bin"/><Relationship Id="rId4" Type="http://schemas.openxmlformats.org/officeDocument/2006/relationships/tags" Target="../tags/tag53.xml"/><Relationship Id="rId9"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image" Target="../media/image5.png"/><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media/image4.emf"/><Relationship Id="rId2" Type="http://schemas.openxmlformats.org/officeDocument/2006/relationships/tags" Target="../tags/tag58.xml"/><Relationship Id="rId1" Type="http://schemas.openxmlformats.org/officeDocument/2006/relationships/vmlDrawing" Target="../drawings/vmlDrawing8.vml"/><Relationship Id="rId6" Type="http://schemas.openxmlformats.org/officeDocument/2006/relationships/tags" Target="../tags/tag62.xml"/><Relationship Id="rId11" Type="http://schemas.openxmlformats.org/officeDocument/2006/relationships/oleObject" Target="../embeddings/oleObject8.bin"/><Relationship Id="rId5" Type="http://schemas.openxmlformats.org/officeDocument/2006/relationships/tags" Target="../tags/tag61.xml"/><Relationship Id="rId10" Type="http://schemas.openxmlformats.org/officeDocument/2006/relationships/slideMaster" Target="../slideMasters/slideMaster2.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image" Target="../media/image5.png"/><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4.emf"/><Relationship Id="rId2" Type="http://schemas.openxmlformats.org/officeDocument/2006/relationships/tags" Target="../tags/tag66.xml"/><Relationship Id="rId1" Type="http://schemas.openxmlformats.org/officeDocument/2006/relationships/vmlDrawing" Target="../drawings/vmlDrawing9.vml"/><Relationship Id="rId6" Type="http://schemas.openxmlformats.org/officeDocument/2006/relationships/tags" Target="../tags/tag70.xml"/><Relationship Id="rId11" Type="http://schemas.openxmlformats.org/officeDocument/2006/relationships/oleObject" Target="../embeddings/oleObject9.bin"/><Relationship Id="rId5" Type="http://schemas.openxmlformats.org/officeDocument/2006/relationships/tags" Target="../tags/tag69.xml"/><Relationship Id="rId10" Type="http://schemas.openxmlformats.org/officeDocument/2006/relationships/slideMaster" Target="../slideMasters/slideMaster2.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image" Target="../media/image5.png"/><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media/image4.emf"/><Relationship Id="rId2" Type="http://schemas.openxmlformats.org/officeDocument/2006/relationships/tags" Target="../tags/tag74.xml"/><Relationship Id="rId1" Type="http://schemas.openxmlformats.org/officeDocument/2006/relationships/vmlDrawing" Target="../drawings/vmlDrawing10.vml"/><Relationship Id="rId6" Type="http://schemas.openxmlformats.org/officeDocument/2006/relationships/tags" Target="../tags/tag78.xml"/><Relationship Id="rId11" Type="http://schemas.openxmlformats.org/officeDocument/2006/relationships/oleObject" Target="../embeddings/oleObject10.bin"/><Relationship Id="rId5" Type="http://schemas.openxmlformats.org/officeDocument/2006/relationships/tags" Target="../tags/tag77.xml"/><Relationship Id="rId10" Type="http://schemas.openxmlformats.org/officeDocument/2006/relationships/slideMaster" Target="../slideMasters/slideMaster2.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image" Target="../media/image5.png"/><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11.emf"/><Relationship Id="rId2" Type="http://schemas.openxmlformats.org/officeDocument/2006/relationships/tags" Target="../tags/tag82.xml"/><Relationship Id="rId1" Type="http://schemas.openxmlformats.org/officeDocument/2006/relationships/vmlDrawing" Target="../drawings/vmlDrawing11.vml"/><Relationship Id="rId6" Type="http://schemas.openxmlformats.org/officeDocument/2006/relationships/tags" Target="../tags/tag86.xml"/><Relationship Id="rId11" Type="http://schemas.openxmlformats.org/officeDocument/2006/relationships/oleObject" Target="../embeddings/oleObject11.bin"/><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image" Target="../media/image5.png"/><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image" Target="../media/image4.emf"/><Relationship Id="rId2" Type="http://schemas.openxmlformats.org/officeDocument/2006/relationships/tags" Target="../tags/tag90.xml"/><Relationship Id="rId1" Type="http://schemas.openxmlformats.org/officeDocument/2006/relationships/vmlDrawing" Target="../drawings/vmlDrawing12.vml"/><Relationship Id="rId6" Type="http://schemas.openxmlformats.org/officeDocument/2006/relationships/tags" Target="../tags/tag94.xml"/><Relationship Id="rId11" Type="http://schemas.openxmlformats.org/officeDocument/2006/relationships/oleObject" Target="../embeddings/oleObject12.bin"/><Relationship Id="rId5" Type="http://schemas.openxmlformats.org/officeDocument/2006/relationships/tags" Target="../tags/tag93.xml"/><Relationship Id="rId10" Type="http://schemas.openxmlformats.org/officeDocument/2006/relationships/slideMaster" Target="../slideMasters/slideMaster2.xml"/><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image" Target="../media/image6.png"/><Relationship Id="rId2" Type="http://schemas.openxmlformats.org/officeDocument/2006/relationships/tags" Target="../tags/tag98.xml"/><Relationship Id="rId1" Type="http://schemas.openxmlformats.org/officeDocument/2006/relationships/vmlDrawing" Target="../drawings/vmlDrawing13.vml"/><Relationship Id="rId6" Type="http://schemas.openxmlformats.org/officeDocument/2006/relationships/tags" Target="../tags/tag102.xml"/><Relationship Id="rId11" Type="http://schemas.openxmlformats.org/officeDocument/2006/relationships/image" Target="../media/image5.png"/><Relationship Id="rId5" Type="http://schemas.openxmlformats.org/officeDocument/2006/relationships/tags" Target="../tags/tag101.xml"/><Relationship Id="rId10" Type="http://schemas.openxmlformats.org/officeDocument/2006/relationships/image" Target="../media/image7.emf"/><Relationship Id="rId4" Type="http://schemas.openxmlformats.org/officeDocument/2006/relationships/tags" Target="../tags/tag100.xml"/><Relationship Id="rId9" Type="http://schemas.openxmlformats.org/officeDocument/2006/relationships/oleObject" Target="../embeddings/oleObject13.bin"/></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05.xml"/><Relationship Id="rId7" Type="http://schemas.openxmlformats.org/officeDocument/2006/relationships/oleObject" Target="../embeddings/oleObject14.bin"/><Relationship Id="rId2" Type="http://schemas.openxmlformats.org/officeDocument/2006/relationships/tags" Target="../tags/tag104.xml"/><Relationship Id="rId1" Type="http://schemas.openxmlformats.org/officeDocument/2006/relationships/vmlDrawing" Target="../drawings/vmlDrawing14.vml"/><Relationship Id="rId6" Type="http://schemas.openxmlformats.org/officeDocument/2006/relationships/slideMaster" Target="../slideMasters/slideMaster2.xml"/><Relationship Id="rId5" Type="http://schemas.openxmlformats.org/officeDocument/2006/relationships/tags" Target="../tags/tag107.xml"/><Relationship Id="rId10" Type="http://schemas.openxmlformats.org/officeDocument/2006/relationships/image" Target="../media/image6.png"/><Relationship Id="rId4" Type="http://schemas.openxmlformats.org/officeDocument/2006/relationships/tags" Target="../tags/tag106.xml"/><Relationship Id="rId9"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tags" Target="../tags/tag108.xml"/><Relationship Id="rId1" Type="http://schemas.openxmlformats.org/officeDocument/2006/relationships/vmlDrawing" Target="../drawings/vmlDrawing15.vml"/><Relationship Id="rId6" Type="http://schemas.openxmlformats.org/officeDocument/2006/relationships/image" Target="../media/image5.png"/><Relationship Id="rId5" Type="http://schemas.openxmlformats.org/officeDocument/2006/relationships/image" Target="../media/image7.emf"/><Relationship Id="rId4" Type="http://schemas.openxmlformats.org/officeDocument/2006/relationships/oleObject" Target="../embeddings/oleObject15.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a:extLst>
              <a:ext uri="{FF2B5EF4-FFF2-40B4-BE49-F238E27FC236}">
                <a16:creationId xmlns:a16="http://schemas.microsoft.com/office/drawing/2014/main" id="{D177DBAE-2A3A-9E43-9134-B529307ADA38}"/>
              </a:ext>
            </a:extLst>
          </p:cNvPr>
          <p:cNvSpPr>
            <a:spLocks noChangeShapeType="1"/>
          </p:cNvSpPr>
          <p:nvPr/>
        </p:nvSpPr>
        <p:spPr bwMode="auto">
          <a:xfrm>
            <a:off x="97536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5" name="Group 8">
            <a:extLst>
              <a:ext uri="{FF2B5EF4-FFF2-40B4-BE49-F238E27FC236}">
                <a16:creationId xmlns:a16="http://schemas.microsoft.com/office/drawing/2014/main" id="{170DDF4C-0734-4B46-BB49-E9A6584358E8}"/>
              </a:ext>
            </a:extLst>
          </p:cNvPr>
          <p:cNvGrpSpPr>
            <a:grpSpLocks/>
          </p:cNvGrpSpPr>
          <p:nvPr/>
        </p:nvGrpSpPr>
        <p:grpSpPr bwMode="auto">
          <a:xfrm>
            <a:off x="9990667" y="2992438"/>
            <a:ext cx="1784351" cy="2189162"/>
            <a:chOff x="4704" y="1885"/>
            <a:chExt cx="843" cy="1379"/>
          </a:xfrm>
        </p:grpSpPr>
        <p:sp>
          <p:nvSpPr>
            <p:cNvPr id="6" name="Oval 9">
              <a:extLst>
                <a:ext uri="{FF2B5EF4-FFF2-40B4-BE49-F238E27FC236}">
                  <a16:creationId xmlns:a16="http://schemas.microsoft.com/office/drawing/2014/main" id="{D44F70E0-A8DA-ED40-8804-2889FB9497D1}"/>
                </a:ext>
              </a:extLst>
            </p:cNvPr>
            <p:cNvSpPr>
              <a:spLocks noChangeArrowheads="1"/>
            </p:cNvSpPr>
            <p:nvPr/>
          </p:nvSpPr>
          <p:spPr bwMode="auto">
            <a:xfrm>
              <a:off x="4704" y="1885"/>
              <a:ext cx="127" cy="127"/>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7" name="Oval 10">
              <a:extLst>
                <a:ext uri="{FF2B5EF4-FFF2-40B4-BE49-F238E27FC236}">
                  <a16:creationId xmlns:a16="http://schemas.microsoft.com/office/drawing/2014/main" id="{9ED009E7-0C67-874C-A566-4E561566C4A9}"/>
                </a:ext>
              </a:extLst>
            </p:cNvPr>
            <p:cNvSpPr>
              <a:spLocks noChangeArrowheads="1"/>
            </p:cNvSpPr>
            <p:nvPr/>
          </p:nvSpPr>
          <p:spPr bwMode="auto">
            <a:xfrm>
              <a:off x="4883" y="1885"/>
              <a:ext cx="127" cy="127"/>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8" name="Oval 11">
              <a:extLst>
                <a:ext uri="{FF2B5EF4-FFF2-40B4-BE49-F238E27FC236}">
                  <a16:creationId xmlns:a16="http://schemas.microsoft.com/office/drawing/2014/main" id="{73044DAB-1E01-3E4A-9404-4BEE3F13EBB8}"/>
                </a:ext>
              </a:extLst>
            </p:cNvPr>
            <p:cNvSpPr>
              <a:spLocks noChangeArrowheads="1"/>
            </p:cNvSpPr>
            <p:nvPr/>
          </p:nvSpPr>
          <p:spPr bwMode="auto">
            <a:xfrm>
              <a:off x="5062" y="1885"/>
              <a:ext cx="127" cy="127"/>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9" name="Oval 12">
              <a:extLst>
                <a:ext uri="{FF2B5EF4-FFF2-40B4-BE49-F238E27FC236}">
                  <a16:creationId xmlns:a16="http://schemas.microsoft.com/office/drawing/2014/main" id="{FFD4D347-C521-A94D-A2CC-EB1F116DE6D3}"/>
                </a:ext>
              </a:extLst>
            </p:cNvPr>
            <p:cNvSpPr>
              <a:spLocks noChangeArrowheads="1"/>
            </p:cNvSpPr>
            <p:nvPr/>
          </p:nvSpPr>
          <p:spPr bwMode="auto">
            <a:xfrm>
              <a:off x="4704" y="2064"/>
              <a:ext cx="127" cy="127"/>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 name="Oval 13">
              <a:extLst>
                <a:ext uri="{FF2B5EF4-FFF2-40B4-BE49-F238E27FC236}">
                  <a16:creationId xmlns:a16="http://schemas.microsoft.com/office/drawing/2014/main" id="{493B0D8A-9B00-874A-A04C-1363CCB5A022}"/>
                </a:ext>
              </a:extLst>
            </p:cNvPr>
            <p:cNvSpPr>
              <a:spLocks noChangeArrowheads="1"/>
            </p:cNvSpPr>
            <p:nvPr/>
          </p:nvSpPr>
          <p:spPr bwMode="auto">
            <a:xfrm>
              <a:off x="4883" y="2064"/>
              <a:ext cx="127" cy="127"/>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1" name="Oval 14">
              <a:extLst>
                <a:ext uri="{FF2B5EF4-FFF2-40B4-BE49-F238E27FC236}">
                  <a16:creationId xmlns:a16="http://schemas.microsoft.com/office/drawing/2014/main" id="{FBEB2336-A5C6-4D4A-BFD1-B413D2EFA76B}"/>
                </a:ext>
              </a:extLst>
            </p:cNvPr>
            <p:cNvSpPr>
              <a:spLocks noChangeArrowheads="1"/>
            </p:cNvSpPr>
            <p:nvPr/>
          </p:nvSpPr>
          <p:spPr bwMode="auto">
            <a:xfrm>
              <a:off x="5062" y="2064"/>
              <a:ext cx="127" cy="127"/>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2" name="Oval 15">
              <a:extLst>
                <a:ext uri="{FF2B5EF4-FFF2-40B4-BE49-F238E27FC236}">
                  <a16:creationId xmlns:a16="http://schemas.microsoft.com/office/drawing/2014/main" id="{5EDBDD2D-31C0-3241-9970-42FBFF189071}"/>
                </a:ext>
              </a:extLst>
            </p:cNvPr>
            <p:cNvSpPr>
              <a:spLocks noChangeArrowheads="1"/>
            </p:cNvSpPr>
            <p:nvPr/>
          </p:nvSpPr>
          <p:spPr bwMode="auto">
            <a:xfrm>
              <a:off x="5241" y="2064"/>
              <a:ext cx="127" cy="127"/>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3" name="Oval 16">
              <a:extLst>
                <a:ext uri="{FF2B5EF4-FFF2-40B4-BE49-F238E27FC236}">
                  <a16:creationId xmlns:a16="http://schemas.microsoft.com/office/drawing/2014/main" id="{E47F6165-DE07-A842-9191-98B0C9604ED7}"/>
                </a:ext>
              </a:extLst>
            </p:cNvPr>
            <p:cNvSpPr>
              <a:spLocks noChangeArrowheads="1"/>
            </p:cNvSpPr>
            <p:nvPr/>
          </p:nvSpPr>
          <p:spPr bwMode="auto">
            <a:xfrm>
              <a:off x="4704" y="2243"/>
              <a:ext cx="127" cy="127"/>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4" name="Oval 17">
              <a:extLst>
                <a:ext uri="{FF2B5EF4-FFF2-40B4-BE49-F238E27FC236}">
                  <a16:creationId xmlns:a16="http://schemas.microsoft.com/office/drawing/2014/main" id="{ECA06403-BC35-0E4E-B7C2-D9A9163BA138}"/>
                </a:ext>
              </a:extLst>
            </p:cNvPr>
            <p:cNvSpPr>
              <a:spLocks noChangeArrowheads="1"/>
            </p:cNvSpPr>
            <p:nvPr/>
          </p:nvSpPr>
          <p:spPr bwMode="auto">
            <a:xfrm>
              <a:off x="4883" y="2243"/>
              <a:ext cx="127" cy="127"/>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5" name="Oval 18">
              <a:extLst>
                <a:ext uri="{FF2B5EF4-FFF2-40B4-BE49-F238E27FC236}">
                  <a16:creationId xmlns:a16="http://schemas.microsoft.com/office/drawing/2014/main" id="{E525AD8C-3CFC-434B-97F4-925E2A3E835D}"/>
                </a:ext>
              </a:extLst>
            </p:cNvPr>
            <p:cNvSpPr>
              <a:spLocks noChangeArrowheads="1"/>
            </p:cNvSpPr>
            <p:nvPr/>
          </p:nvSpPr>
          <p:spPr bwMode="auto">
            <a:xfrm>
              <a:off x="5062" y="2243"/>
              <a:ext cx="127" cy="127"/>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6" name="Oval 19">
              <a:extLst>
                <a:ext uri="{FF2B5EF4-FFF2-40B4-BE49-F238E27FC236}">
                  <a16:creationId xmlns:a16="http://schemas.microsoft.com/office/drawing/2014/main" id="{854157B4-75D3-9E4B-B750-476718877DAD}"/>
                </a:ext>
              </a:extLst>
            </p:cNvPr>
            <p:cNvSpPr>
              <a:spLocks noChangeArrowheads="1"/>
            </p:cNvSpPr>
            <p:nvPr/>
          </p:nvSpPr>
          <p:spPr bwMode="auto">
            <a:xfrm>
              <a:off x="5241" y="2243"/>
              <a:ext cx="127" cy="127"/>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7" name="Oval 20">
              <a:extLst>
                <a:ext uri="{FF2B5EF4-FFF2-40B4-BE49-F238E27FC236}">
                  <a16:creationId xmlns:a16="http://schemas.microsoft.com/office/drawing/2014/main" id="{20AFDBE0-FB50-7B47-8151-D231CBDE8C1F}"/>
                </a:ext>
              </a:extLst>
            </p:cNvPr>
            <p:cNvSpPr>
              <a:spLocks noChangeArrowheads="1"/>
            </p:cNvSpPr>
            <p:nvPr/>
          </p:nvSpPr>
          <p:spPr bwMode="auto">
            <a:xfrm>
              <a:off x="5420" y="2243"/>
              <a:ext cx="127" cy="127"/>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8" name="Oval 21">
              <a:extLst>
                <a:ext uri="{FF2B5EF4-FFF2-40B4-BE49-F238E27FC236}">
                  <a16:creationId xmlns:a16="http://schemas.microsoft.com/office/drawing/2014/main" id="{C2E3F0E7-54A2-8B42-9999-25EC25E83596}"/>
                </a:ext>
              </a:extLst>
            </p:cNvPr>
            <p:cNvSpPr>
              <a:spLocks noChangeArrowheads="1"/>
            </p:cNvSpPr>
            <p:nvPr/>
          </p:nvSpPr>
          <p:spPr bwMode="auto">
            <a:xfrm>
              <a:off x="4704" y="2421"/>
              <a:ext cx="127" cy="128"/>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9" name="Oval 22">
              <a:extLst>
                <a:ext uri="{FF2B5EF4-FFF2-40B4-BE49-F238E27FC236}">
                  <a16:creationId xmlns:a16="http://schemas.microsoft.com/office/drawing/2014/main" id="{D988E706-8A23-DC42-9879-516423ACB505}"/>
                </a:ext>
              </a:extLst>
            </p:cNvPr>
            <p:cNvSpPr>
              <a:spLocks noChangeArrowheads="1"/>
            </p:cNvSpPr>
            <p:nvPr/>
          </p:nvSpPr>
          <p:spPr bwMode="auto">
            <a:xfrm>
              <a:off x="4883" y="2421"/>
              <a:ext cx="127" cy="128"/>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20" name="Oval 23">
              <a:extLst>
                <a:ext uri="{FF2B5EF4-FFF2-40B4-BE49-F238E27FC236}">
                  <a16:creationId xmlns:a16="http://schemas.microsoft.com/office/drawing/2014/main" id="{D3156E1D-1FE9-B545-BDB4-A64915E3D6A4}"/>
                </a:ext>
              </a:extLst>
            </p:cNvPr>
            <p:cNvSpPr>
              <a:spLocks noChangeArrowheads="1"/>
            </p:cNvSpPr>
            <p:nvPr/>
          </p:nvSpPr>
          <p:spPr bwMode="auto">
            <a:xfrm>
              <a:off x="5062" y="2421"/>
              <a:ext cx="127" cy="128"/>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21" name="Oval 24">
              <a:extLst>
                <a:ext uri="{FF2B5EF4-FFF2-40B4-BE49-F238E27FC236}">
                  <a16:creationId xmlns:a16="http://schemas.microsoft.com/office/drawing/2014/main" id="{35A5BA3D-E7F3-FE42-A2BA-888C5A17BB0D}"/>
                </a:ext>
              </a:extLst>
            </p:cNvPr>
            <p:cNvSpPr>
              <a:spLocks noChangeArrowheads="1"/>
            </p:cNvSpPr>
            <p:nvPr/>
          </p:nvSpPr>
          <p:spPr bwMode="auto">
            <a:xfrm>
              <a:off x="5241" y="2421"/>
              <a:ext cx="127" cy="128"/>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22" name="Oval 25">
              <a:extLst>
                <a:ext uri="{FF2B5EF4-FFF2-40B4-BE49-F238E27FC236}">
                  <a16:creationId xmlns:a16="http://schemas.microsoft.com/office/drawing/2014/main" id="{871DB4F3-4928-B44B-926E-5AE86DE928CD}"/>
                </a:ext>
              </a:extLst>
            </p:cNvPr>
            <p:cNvSpPr>
              <a:spLocks noChangeArrowheads="1"/>
            </p:cNvSpPr>
            <p:nvPr/>
          </p:nvSpPr>
          <p:spPr bwMode="auto">
            <a:xfrm>
              <a:off x="4704" y="2600"/>
              <a:ext cx="127" cy="128"/>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23" name="Oval 26">
              <a:extLst>
                <a:ext uri="{FF2B5EF4-FFF2-40B4-BE49-F238E27FC236}">
                  <a16:creationId xmlns:a16="http://schemas.microsoft.com/office/drawing/2014/main" id="{9A0C5C19-2F2E-2348-ACBD-940E2FEB77CF}"/>
                </a:ext>
              </a:extLst>
            </p:cNvPr>
            <p:cNvSpPr>
              <a:spLocks noChangeArrowheads="1"/>
            </p:cNvSpPr>
            <p:nvPr/>
          </p:nvSpPr>
          <p:spPr bwMode="auto">
            <a:xfrm>
              <a:off x="4883" y="2600"/>
              <a:ext cx="127" cy="128"/>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24" name="Oval 27">
              <a:extLst>
                <a:ext uri="{FF2B5EF4-FFF2-40B4-BE49-F238E27FC236}">
                  <a16:creationId xmlns:a16="http://schemas.microsoft.com/office/drawing/2014/main" id="{BC92AD20-5932-E042-92C6-54464E9EFBE3}"/>
                </a:ext>
              </a:extLst>
            </p:cNvPr>
            <p:cNvSpPr>
              <a:spLocks noChangeArrowheads="1"/>
            </p:cNvSpPr>
            <p:nvPr/>
          </p:nvSpPr>
          <p:spPr bwMode="auto">
            <a:xfrm>
              <a:off x="5062" y="2600"/>
              <a:ext cx="127" cy="128"/>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25" name="Oval 28">
              <a:extLst>
                <a:ext uri="{FF2B5EF4-FFF2-40B4-BE49-F238E27FC236}">
                  <a16:creationId xmlns:a16="http://schemas.microsoft.com/office/drawing/2014/main" id="{A7730044-12AD-D44C-9047-36A4530CDDB6}"/>
                </a:ext>
              </a:extLst>
            </p:cNvPr>
            <p:cNvSpPr>
              <a:spLocks noChangeArrowheads="1"/>
            </p:cNvSpPr>
            <p:nvPr/>
          </p:nvSpPr>
          <p:spPr bwMode="auto">
            <a:xfrm>
              <a:off x="5241" y="2600"/>
              <a:ext cx="127" cy="128"/>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26" name="Oval 29">
              <a:extLst>
                <a:ext uri="{FF2B5EF4-FFF2-40B4-BE49-F238E27FC236}">
                  <a16:creationId xmlns:a16="http://schemas.microsoft.com/office/drawing/2014/main" id="{0A4AB0B1-F19D-1E4C-A114-B88397E458C5}"/>
                </a:ext>
              </a:extLst>
            </p:cNvPr>
            <p:cNvSpPr>
              <a:spLocks noChangeArrowheads="1"/>
            </p:cNvSpPr>
            <p:nvPr/>
          </p:nvSpPr>
          <p:spPr bwMode="auto">
            <a:xfrm>
              <a:off x="5420" y="2600"/>
              <a:ext cx="127" cy="128"/>
            </a:xfrm>
            <a:prstGeom prst="ellipse">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27" name="Oval 30">
              <a:extLst>
                <a:ext uri="{FF2B5EF4-FFF2-40B4-BE49-F238E27FC236}">
                  <a16:creationId xmlns:a16="http://schemas.microsoft.com/office/drawing/2014/main" id="{4E1FB1C0-F868-2940-A07A-221CFD6B9DE4}"/>
                </a:ext>
              </a:extLst>
            </p:cNvPr>
            <p:cNvSpPr>
              <a:spLocks noChangeArrowheads="1"/>
            </p:cNvSpPr>
            <p:nvPr/>
          </p:nvSpPr>
          <p:spPr bwMode="auto">
            <a:xfrm>
              <a:off x="4704" y="2779"/>
              <a:ext cx="127" cy="127"/>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28" name="Oval 31">
              <a:extLst>
                <a:ext uri="{FF2B5EF4-FFF2-40B4-BE49-F238E27FC236}">
                  <a16:creationId xmlns:a16="http://schemas.microsoft.com/office/drawing/2014/main" id="{22668DDE-67F3-424F-8EF7-E5B9954D35F0}"/>
                </a:ext>
              </a:extLst>
            </p:cNvPr>
            <p:cNvSpPr>
              <a:spLocks noChangeArrowheads="1"/>
            </p:cNvSpPr>
            <p:nvPr/>
          </p:nvSpPr>
          <p:spPr bwMode="auto">
            <a:xfrm>
              <a:off x="4883" y="2779"/>
              <a:ext cx="127" cy="127"/>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29" name="Oval 32">
              <a:extLst>
                <a:ext uri="{FF2B5EF4-FFF2-40B4-BE49-F238E27FC236}">
                  <a16:creationId xmlns:a16="http://schemas.microsoft.com/office/drawing/2014/main" id="{4A2E4CFE-9C59-E345-90BC-0F6147D363CC}"/>
                </a:ext>
              </a:extLst>
            </p:cNvPr>
            <p:cNvSpPr>
              <a:spLocks noChangeArrowheads="1"/>
            </p:cNvSpPr>
            <p:nvPr/>
          </p:nvSpPr>
          <p:spPr bwMode="auto">
            <a:xfrm>
              <a:off x="5062" y="2779"/>
              <a:ext cx="127" cy="127"/>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30" name="Oval 33">
              <a:extLst>
                <a:ext uri="{FF2B5EF4-FFF2-40B4-BE49-F238E27FC236}">
                  <a16:creationId xmlns:a16="http://schemas.microsoft.com/office/drawing/2014/main" id="{0FF5D786-37C6-A240-AF0F-F469203FCF6F}"/>
                </a:ext>
              </a:extLst>
            </p:cNvPr>
            <p:cNvSpPr>
              <a:spLocks noChangeArrowheads="1"/>
            </p:cNvSpPr>
            <p:nvPr/>
          </p:nvSpPr>
          <p:spPr bwMode="auto">
            <a:xfrm>
              <a:off x="5241" y="2779"/>
              <a:ext cx="127" cy="127"/>
            </a:xfrm>
            <a:prstGeom prst="ellipse">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31" name="Oval 34">
              <a:extLst>
                <a:ext uri="{FF2B5EF4-FFF2-40B4-BE49-F238E27FC236}">
                  <a16:creationId xmlns:a16="http://schemas.microsoft.com/office/drawing/2014/main" id="{18FDB008-088A-B340-8B5C-9251587E53C5}"/>
                </a:ext>
              </a:extLst>
            </p:cNvPr>
            <p:cNvSpPr>
              <a:spLocks noChangeArrowheads="1"/>
            </p:cNvSpPr>
            <p:nvPr/>
          </p:nvSpPr>
          <p:spPr bwMode="auto">
            <a:xfrm>
              <a:off x="4704" y="2958"/>
              <a:ext cx="127" cy="127"/>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32" name="Oval 35">
              <a:extLst>
                <a:ext uri="{FF2B5EF4-FFF2-40B4-BE49-F238E27FC236}">
                  <a16:creationId xmlns:a16="http://schemas.microsoft.com/office/drawing/2014/main" id="{C2B5CA78-1A9E-704B-ABE3-9B992682F931}"/>
                </a:ext>
              </a:extLst>
            </p:cNvPr>
            <p:cNvSpPr>
              <a:spLocks noChangeArrowheads="1"/>
            </p:cNvSpPr>
            <p:nvPr/>
          </p:nvSpPr>
          <p:spPr bwMode="auto">
            <a:xfrm>
              <a:off x="4883" y="2958"/>
              <a:ext cx="127" cy="127"/>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33" name="Oval 36">
              <a:extLst>
                <a:ext uri="{FF2B5EF4-FFF2-40B4-BE49-F238E27FC236}">
                  <a16:creationId xmlns:a16="http://schemas.microsoft.com/office/drawing/2014/main" id="{A196B4B1-2E1D-EE44-BB22-DDD380EDBFE2}"/>
                </a:ext>
              </a:extLst>
            </p:cNvPr>
            <p:cNvSpPr>
              <a:spLocks noChangeArrowheads="1"/>
            </p:cNvSpPr>
            <p:nvPr/>
          </p:nvSpPr>
          <p:spPr bwMode="auto">
            <a:xfrm>
              <a:off x="5062" y="2958"/>
              <a:ext cx="127" cy="127"/>
            </a:xfrm>
            <a:prstGeom prst="ellipse">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34" name="Oval 37">
              <a:extLst>
                <a:ext uri="{FF2B5EF4-FFF2-40B4-BE49-F238E27FC236}">
                  <a16:creationId xmlns:a16="http://schemas.microsoft.com/office/drawing/2014/main" id="{388D4B29-CE14-204C-B042-9B7B13AD1FA3}"/>
                </a:ext>
              </a:extLst>
            </p:cNvPr>
            <p:cNvSpPr>
              <a:spLocks noChangeArrowheads="1"/>
            </p:cNvSpPr>
            <p:nvPr/>
          </p:nvSpPr>
          <p:spPr bwMode="auto">
            <a:xfrm>
              <a:off x="5241" y="2958"/>
              <a:ext cx="127" cy="127"/>
            </a:xfrm>
            <a:prstGeom prst="ellipse">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35" name="Oval 38">
              <a:extLst>
                <a:ext uri="{FF2B5EF4-FFF2-40B4-BE49-F238E27FC236}">
                  <a16:creationId xmlns:a16="http://schemas.microsoft.com/office/drawing/2014/main" id="{D7969CC9-2643-EA44-B74D-E9E579333B4C}"/>
                </a:ext>
              </a:extLst>
            </p:cNvPr>
            <p:cNvSpPr>
              <a:spLocks noChangeArrowheads="1"/>
            </p:cNvSpPr>
            <p:nvPr/>
          </p:nvSpPr>
          <p:spPr bwMode="auto">
            <a:xfrm>
              <a:off x="4883" y="3137"/>
              <a:ext cx="127" cy="127"/>
            </a:xfrm>
            <a:prstGeom prst="ellipse">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36" name="Oval 39">
              <a:extLst>
                <a:ext uri="{FF2B5EF4-FFF2-40B4-BE49-F238E27FC236}">
                  <a16:creationId xmlns:a16="http://schemas.microsoft.com/office/drawing/2014/main" id="{844EAC5E-0FD5-D840-B2EA-067E261934D2}"/>
                </a:ext>
              </a:extLst>
            </p:cNvPr>
            <p:cNvSpPr>
              <a:spLocks noChangeArrowheads="1"/>
            </p:cNvSpPr>
            <p:nvPr/>
          </p:nvSpPr>
          <p:spPr bwMode="auto">
            <a:xfrm>
              <a:off x="5241" y="3137"/>
              <a:ext cx="127" cy="127"/>
            </a:xfrm>
            <a:prstGeom prst="ellipse">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sp>
        <p:nvSpPr>
          <p:cNvPr id="37" name="Line 40">
            <a:extLst>
              <a:ext uri="{FF2B5EF4-FFF2-40B4-BE49-F238E27FC236}">
                <a16:creationId xmlns:a16="http://schemas.microsoft.com/office/drawing/2014/main" id="{A6F40A1D-92B2-0447-B010-F0985D201C22}"/>
              </a:ext>
            </a:extLst>
          </p:cNvPr>
          <p:cNvSpPr>
            <a:spLocks noChangeShapeType="1"/>
          </p:cNvSpPr>
          <p:nvPr/>
        </p:nvSpPr>
        <p:spPr bwMode="auto">
          <a:xfrm>
            <a:off x="406400" y="2819400"/>
            <a:ext cx="109728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pic>
        <p:nvPicPr>
          <p:cNvPr id="38" name="Picture 41" descr="uchlogo1">
            <a:extLst>
              <a:ext uri="{FF2B5EF4-FFF2-40B4-BE49-F238E27FC236}">
                <a16:creationId xmlns:a16="http://schemas.microsoft.com/office/drawing/2014/main" id="{65B634AD-1753-9C4F-A58F-388910DB2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018" y="5764214"/>
            <a:ext cx="122343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2" descr="collegelogo">
            <a:extLst>
              <a:ext uri="{FF2B5EF4-FFF2-40B4-BE49-F238E27FC236}">
                <a16:creationId xmlns:a16="http://schemas.microsoft.com/office/drawing/2014/main" id="{73BCD17E-20D0-8843-A1EB-6F9A99138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34" y="3141663"/>
            <a:ext cx="124883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Anthems and UI Logo | UNIVERSITY OF IBADAN">
            <a:extLst>
              <a:ext uri="{FF2B5EF4-FFF2-40B4-BE49-F238E27FC236}">
                <a16:creationId xmlns:a16="http://schemas.microsoft.com/office/drawing/2014/main" id="{B5EBC045-FCB1-B247-A9FE-EA037C2B8B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43585" y="989013"/>
            <a:ext cx="1731433"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ctrTitle"/>
          </p:nvPr>
        </p:nvSpPr>
        <p:spPr>
          <a:xfrm>
            <a:off x="421217" y="466725"/>
            <a:ext cx="9042400" cy="2133600"/>
          </a:xfrm>
        </p:spPr>
        <p:txBody>
          <a:bodyPr/>
          <a:lstStyle>
            <a:lvl1pPr algn="r">
              <a:defRPr sz="4800"/>
            </a:lvl1pPr>
          </a:lstStyle>
          <a:p>
            <a:pPr lvl="0"/>
            <a:r>
              <a:rPr lang="en-US" altLang="en-US" noProof="0"/>
              <a:t>Click to edit Master title style</a:t>
            </a:r>
            <a:endParaRPr lang="en-GB" altLang="en-US" noProof="0" dirty="0"/>
          </a:p>
        </p:txBody>
      </p:sp>
      <p:sp>
        <p:nvSpPr>
          <p:cNvPr id="7172" name="Rectangle 4"/>
          <p:cNvSpPr>
            <a:spLocks noGrp="1" noChangeArrowheads="1"/>
          </p:cNvSpPr>
          <p:nvPr>
            <p:ph type="subTitle" idx="1"/>
          </p:nvPr>
        </p:nvSpPr>
        <p:spPr>
          <a:xfrm>
            <a:off x="1132417" y="3049588"/>
            <a:ext cx="8331200" cy="2362200"/>
          </a:xfrm>
        </p:spPr>
        <p:txBody>
          <a:bodyPr/>
          <a:lstStyle>
            <a:lvl1pPr marL="0" indent="0" algn="r">
              <a:buFont typeface="Wingdings" pitchFamily="2" charset="2"/>
              <a:buNone/>
              <a:defRPr sz="3200"/>
            </a:lvl1pPr>
          </a:lstStyle>
          <a:p>
            <a:pPr lvl="0"/>
            <a:r>
              <a:rPr lang="en-GB" altLang="en-US" noProof="0"/>
              <a:t>Click to edit Master subtitle style</a:t>
            </a:r>
          </a:p>
        </p:txBody>
      </p:sp>
      <p:sp>
        <p:nvSpPr>
          <p:cNvPr id="41" name="Rectangle 5">
            <a:extLst>
              <a:ext uri="{FF2B5EF4-FFF2-40B4-BE49-F238E27FC236}">
                <a16:creationId xmlns:a16="http://schemas.microsoft.com/office/drawing/2014/main" id="{094F4E6B-B04D-E44B-A8C8-B7B1DD8D9B6C}"/>
              </a:ext>
            </a:extLst>
          </p:cNvPr>
          <p:cNvSpPr>
            <a:spLocks noGrp="1" noChangeArrowheads="1"/>
          </p:cNvSpPr>
          <p:nvPr>
            <p:ph type="dt" sz="half" idx="10"/>
          </p:nvPr>
        </p:nvSpPr>
        <p:spPr/>
        <p:txBody>
          <a:bodyPr/>
          <a:lstStyle>
            <a:lvl1pPr>
              <a:defRPr/>
            </a:lvl1pPr>
          </a:lstStyle>
          <a:p>
            <a:pPr>
              <a:defRPr/>
            </a:pPr>
            <a:endParaRPr lang="en-GB" altLang="en-US"/>
          </a:p>
        </p:txBody>
      </p:sp>
      <p:sp>
        <p:nvSpPr>
          <p:cNvPr id="42" name="Rectangle 6">
            <a:extLst>
              <a:ext uri="{FF2B5EF4-FFF2-40B4-BE49-F238E27FC236}">
                <a16:creationId xmlns:a16="http://schemas.microsoft.com/office/drawing/2014/main" id="{956AD4E4-4EB7-6F43-BCBD-17458FCD490F}"/>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ltLang="en-US"/>
          </a:p>
        </p:txBody>
      </p:sp>
      <p:sp>
        <p:nvSpPr>
          <p:cNvPr id="43" name="Rectangle 7">
            <a:extLst>
              <a:ext uri="{FF2B5EF4-FFF2-40B4-BE49-F238E27FC236}">
                <a16:creationId xmlns:a16="http://schemas.microsoft.com/office/drawing/2014/main" id="{EE79CCAD-9371-4F4F-9006-8C69D8A19066}"/>
              </a:ext>
            </a:extLst>
          </p:cNvPr>
          <p:cNvSpPr>
            <a:spLocks noGrp="1" noChangeArrowheads="1"/>
          </p:cNvSpPr>
          <p:nvPr>
            <p:ph type="sldNum" sz="quarter" idx="12"/>
          </p:nvPr>
        </p:nvSpPr>
        <p:spPr/>
        <p:txBody>
          <a:bodyPr/>
          <a:lstStyle>
            <a:lvl1pPr>
              <a:defRPr/>
            </a:lvl1pPr>
          </a:lstStyle>
          <a:p>
            <a:pPr>
              <a:defRPr/>
            </a:pPr>
            <a:fld id="{1E0B5E57-2BD3-C949-81E4-7465256C4DDA}" type="slidenum">
              <a:rPr lang="en-GB" altLang="en-US"/>
              <a:pPr>
                <a:defRPr/>
              </a:pPr>
              <a:t>‹#›</a:t>
            </a:fld>
            <a:endParaRPr lang="en-GB" altLang="en-US"/>
          </a:p>
        </p:txBody>
      </p:sp>
    </p:spTree>
    <p:extLst>
      <p:ext uri="{BB962C8B-B14F-4D97-AF65-F5344CB8AC3E}">
        <p14:creationId xmlns:p14="http://schemas.microsoft.com/office/powerpoint/2010/main" val="3014985322"/>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3E6140C-C442-4F42-9FE7-63ACAC231C50}"/>
              </a:ext>
            </a:extLst>
          </p:cNvPr>
          <p:cNvSpPr>
            <a:spLocks noGrp="1" noChangeArrowheads="1"/>
          </p:cNvSpPr>
          <p:nvPr>
            <p:ph type="dt" sz="half" idx="10"/>
          </p:nvPr>
        </p:nvSpPr>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73530D98-6928-D948-8091-41C311027ED2}"/>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ltLang="en-US"/>
          </a:p>
        </p:txBody>
      </p:sp>
      <p:sp>
        <p:nvSpPr>
          <p:cNvPr id="6" name="Rectangle 7">
            <a:extLst>
              <a:ext uri="{FF2B5EF4-FFF2-40B4-BE49-F238E27FC236}">
                <a16:creationId xmlns:a16="http://schemas.microsoft.com/office/drawing/2014/main" id="{14325E71-2A93-1245-AA67-C51A94490891}"/>
              </a:ext>
            </a:extLst>
          </p:cNvPr>
          <p:cNvSpPr>
            <a:spLocks noGrp="1" noChangeArrowheads="1"/>
          </p:cNvSpPr>
          <p:nvPr>
            <p:ph type="sldNum" sz="quarter" idx="12"/>
          </p:nvPr>
        </p:nvSpPr>
        <p:spPr/>
        <p:txBody>
          <a:bodyPr/>
          <a:lstStyle>
            <a:lvl1pPr>
              <a:defRPr/>
            </a:lvl1pPr>
          </a:lstStyle>
          <a:p>
            <a:pPr>
              <a:defRPr/>
            </a:pPr>
            <a:fld id="{E1738AF3-088D-BA4E-A0E6-10E4E7675FC7}" type="slidenum">
              <a:rPr lang="en-GB" altLang="en-US"/>
              <a:pPr>
                <a:defRPr/>
              </a:pPr>
              <a:t>‹#›</a:t>
            </a:fld>
            <a:endParaRPr lang="en-GB" altLang="en-US"/>
          </a:p>
        </p:txBody>
      </p:sp>
    </p:spTree>
    <p:extLst>
      <p:ext uri="{BB962C8B-B14F-4D97-AF65-F5344CB8AC3E}">
        <p14:creationId xmlns:p14="http://schemas.microsoft.com/office/powerpoint/2010/main" val="139465818"/>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2239"/>
            <a:ext cx="27432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2239"/>
            <a:ext cx="8026400" cy="6008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439AAAF-67AC-EC4C-AD24-1DF2A97C7632}"/>
              </a:ext>
            </a:extLst>
          </p:cNvPr>
          <p:cNvSpPr>
            <a:spLocks noGrp="1" noChangeArrowheads="1"/>
          </p:cNvSpPr>
          <p:nvPr>
            <p:ph type="dt" sz="half" idx="10"/>
          </p:nvPr>
        </p:nvSpPr>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8558CD20-16ED-8D4D-AA8B-0906671B3DDA}"/>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ltLang="en-US"/>
          </a:p>
        </p:txBody>
      </p:sp>
      <p:sp>
        <p:nvSpPr>
          <p:cNvPr id="6" name="Rectangle 7">
            <a:extLst>
              <a:ext uri="{FF2B5EF4-FFF2-40B4-BE49-F238E27FC236}">
                <a16:creationId xmlns:a16="http://schemas.microsoft.com/office/drawing/2014/main" id="{569D26E4-B93F-B24B-AA6B-2B6F90C324C9}"/>
              </a:ext>
            </a:extLst>
          </p:cNvPr>
          <p:cNvSpPr>
            <a:spLocks noGrp="1" noChangeArrowheads="1"/>
          </p:cNvSpPr>
          <p:nvPr>
            <p:ph type="sldNum" sz="quarter" idx="12"/>
          </p:nvPr>
        </p:nvSpPr>
        <p:spPr/>
        <p:txBody>
          <a:bodyPr/>
          <a:lstStyle>
            <a:lvl1pPr>
              <a:defRPr/>
            </a:lvl1pPr>
          </a:lstStyle>
          <a:p>
            <a:pPr>
              <a:defRPr/>
            </a:pPr>
            <a:fld id="{C08F54DC-79EC-EC47-A61F-ED68553277BD}" type="slidenum">
              <a:rPr lang="en-GB" altLang="en-US"/>
              <a:pPr>
                <a:defRPr/>
              </a:pPr>
              <a:t>‹#›</a:t>
            </a:fld>
            <a:endParaRPr lang="en-GB" altLang="en-US"/>
          </a:p>
        </p:txBody>
      </p:sp>
    </p:spTree>
    <p:extLst>
      <p:ext uri="{BB962C8B-B14F-4D97-AF65-F5344CB8AC3E}">
        <p14:creationId xmlns:p14="http://schemas.microsoft.com/office/powerpoint/2010/main" val="1843338822"/>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Chart Placeholder 2"/>
          <p:cNvSpPr>
            <a:spLocks noGrp="1"/>
          </p:cNvSpPr>
          <p:nvPr>
            <p:ph type="chart" idx="1"/>
          </p:nvPr>
        </p:nvSpPr>
        <p:spPr>
          <a:xfrm>
            <a:off x="609600" y="1719263"/>
            <a:ext cx="10972800" cy="4411662"/>
          </a:xfrm>
        </p:spPr>
        <p:txBody>
          <a:bodyPr/>
          <a:lstStyle/>
          <a:p>
            <a:pPr lvl="0"/>
            <a:endParaRPr lang="en-US" noProof="0"/>
          </a:p>
        </p:txBody>
      </p:sp>
      <p:sp>
        <p:nvSpPr>
          <p:cNvPr id="4" name="Rectangle 5">
            <a:extLst>
              <a:ext uri="{FF2B5EF4-FFF2-40B4-BE49-F238E27FC236}">
                <a16:creationId xmlns:a16="http://schemas.microsoft.com/office/drawing/2014/main" id="{A46F513D-EC25-004C-BF35-1E46307EFEDF}"/>
              </a:ext>
            </a:extLst>
          </p:cNvPr>
          <p:cNvSpPr>
            <a:spLocks noGrp="1" noChangeArrowheads="1"/>
          </p:cNvSpPr>
          <p:nvPr>
            <p:ph type="dt" sz="half" idx="10"/>
          </p:nvPr>
        </p:nvSpPr>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8E097F61-8E12-0847-BD9A-13CAD7EB0721}"/>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ltLang="en-US"/>
          </a:p>
        </p:txBody>
      </p:sp>
      <p:sp>
        <p:nvSpPr>
          <p:cNvPr id="6" name="Rectangle 7">
            <a:extLst>
              <a:ext uri="{FF2B5EF4-FFF2-40B4-BE49-F238E27FC236}">
                <a16:creationId xmlns:a16="http://schemas.microsoft.com/office/drawing/2014/main" id="{F5824CC0-DC53-4041-9B58-2B5028409007}"/>
              </a:ext>
            </a:extLst>
          </p:cNvPr>
          <p:cNvSpPr>
            <a:spLocks noGrp="1" noChangeArrowheads="1"/>
          </p:cNvSpPr>
          <p:nvPr>
            <p:ph type="sldNum" sz="quarter" idx="12"/>
          </p:nvPr>
        </p:nvSpPr>
        <p:spPr/>
        <p:txBody>
          <a:bodyPr/>
          <a:lstStyle>
            <a:lvl1pPr>
              <a:defRPr/>
            </a:lvl1pPr>
          </a:lstStyle>
          <a:p>
            <a:pPr>
              <a:defRPr/>
            </a:pPr>
            <a:fld id="{5C7E006C-4606-9C42-BDD0-143762A9E0F9}" type="slidenum">
              <a:rPr lang="en-GB" altLang="en-US"/>
              <a:pPr>
                <a:defRPr/>
              </a:pPr>
              <a:t>‹#›</a:t>
            </a:fld>
            <a:endParaRPr lang="en-GB" altLang="en-US"/>
          </a:p>
        </p:txBody>
      </p:sp>
    </p:spTree>
    <p:extLst>
      <p:ext uri="{BB962C8B-B14F-4D97-AF65-F5344CB8AC3E}">
        <p14:creationId xmlns:p14="http://schemas.microsoft.com/office/powerpoint/2010/main" val="3084328168"/>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ata Slide (for content heavy tables and char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1640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609600" y="5791200"/>
            <a:ext cx="109728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71333380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p:bg bwMode="ltGray">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41"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24" name="Picture 23">
            <a:extLst>
              <a:ext uri="{FF2B5EF4-FFF2-40B4-BE49-F238E27FC236}">
                <a16:creationId xmlns:a16="http://schemas.microsoft.com/office/drawing/2014/main" id="{A3D21A23-A104-496A-A3BB-E2824FA8D4F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55" name="Documenttype">
            <a:extLst>
              <a:ext uri="{FF2B5EF4-FFF2-40B4-BE49-F238E27FC236}">
                <a16:creationId xmlns:a16="http://schemas.microsoft.com/office/drawing/2014/main" id="{F256C316-A547-4B22-8C83-E67C65A96575}"/>
              </a:ext>
            </a:extLst>
          </p:cNvPr>
          <p:cNvSpPr>
            <a:spLocks noGrp="1"/>
          </p:cNvSpPr>
          <p:nvPr userDrawn="1">
            <p:ph type="body" sz="quarter" idx="13" hasCustomPrompt="1"/>
            <p:custDataLst>
              <p:tags r:id="rId4"/>
            </p:custDataLst>
          </p:nvPr>
        </p:nvSpPr>
        <p:spPr bwMode="ltGray">
          <a:xfrm>
            <a:off x="784593" y="4304480"/>
            <a:ext cx="10622814"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lgn="ctr" rtl="0">
              <a:defRPr lang="en-US" sz="1400" dirty="0">
                <a:solidFill>
                  <a:schemeClr val="bg2"/>
                </a:solidFill>
              </a:defRPr>
            </a:lvl1pPr>
          </a:lstStyle>
          <a:p>
            <a:pPr lvl="0">
              <a:buNone/>
            </a:pPr>
            <a:r>
              <a:rPr lang="en-GB" dirty="0"/>
              <a:t>Edit date or title/role</a:t>
            </a:r>
          </a:p>
        </p:txBody>
      </p:sp>
      <p:sp>
        <p:nvSpPr>
          <p:cNvPr id="56" name="Title">
            <a:extLst>
              <a:ext uri="{FF2B5EF4-FFF2-40B4-BE49-F238E27FC236}">
                <a16:creationId xmlns:a16="http://schemas.microsoft.com/office/drawing/2014/main" id="{92DC58FE-3A68-4610-AFE5-F1F41F0ECBC2}"/>
              </a:ext>
            </a:extLst>
          </p:cNvPr>
          <p:cNvSpPr>
            <a:spLocks noGrp="1"/>
          </p:cNvSpPr>
          <p:nvPr userDrawn="1">
            <p:ph type="title"/>
            <p:custDataLst>
              <p:tags r:id="rId5"/>
            </p:custDataLst>
          </p:nvPr>
        </p:nvSpPr>
        <p:spPr bwMode="ltGray">
          <a:xfrm>
            <a:off x="784593" y="1978476"/>
            <a:ext cx="10622814"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rtl="0">
              <a:defRPr lang="en-US" sz="4400" dirty="0">
                <a:solidFill>
                  <a:schemeClr val="bg2"/>
                </a:solidFill>
              </a:defRPr>
            </a:lvl1pPr>
          </a:lstStyle>
          <a:p>
            <a:pPr lvl="0"/>
            <a:r>
              <a:rPr lang="en-GB" dirty="0"/>
              <a:t>Click to edit Master title style</a:t>
            </a:r>
          </a:p>
        </p:txBody>
      </p:sp>
      <p:sp>
        <p:nvSpPr>
          <p:cNvPr id="57" name="Subtitle">
            <a:extLst>
              <a:ext uri="{FF2B5EF4-FFF2-40B4-BE49-F238E27FC236}">
                <a16:creationId xmlns:a16="http://schemas.microsoft.com/office/drawing/2014/main" id="{9437EB5B-8772-48A3-92E6-A4E0A4865933}"/>
              </a:ext>
            </a:extLst>
          </p:cNvPr>
          <p:cNvSpPr>
            <a:spLocks noGrp="1"/>
          </p:cNvSpPr>
          <p:nvPr userDrawn="1">
            <p:ph type="subTitle" idx="1"/>
            <p:custDataLst>
              <p:tags r:id="rId6"/>
            </p:custDataLst>
          </p:nvPr>
        </p:nvSpPr>
        <p:spPr bwMode="ltGray">
          <a:xfrm>
            <a:off x="784593" y="3664698"/>
            <a:ext cx="10622814"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lgn="ctr" rtl="0">
              <a:defRPr lang="en-US" sz="2000" dirty="0">
                <a:solidFill>
                  <a:schemeClr val="bg2"/>
                </a:solidFill>
              </a:defRPr>
            </a:lvl1pPr>
          </a:lstStyle>
          <a:p>
            <a:pPr lvl="0">
              <a:buNone/>
            </a:pPr>
            <a:r>
              <a:rPr lang="en-GB" dirty="0"/>
              <a:t>Click to edit Master subtitle style</a:t>
            </a:r>
          </a:p>
        </p:txBody>
      </p:sp>
      <p:pic>
        <p:nvPicPr>
          <p:cNvPr id="26" name="Picture 25">
            <a:extLst>
              <a:ext uri="{FF2B5EF4-FFF2-40B4-BE49-F238E27FC236}">
                <a16:creationId xmlns:a16="http://schemas.microsoft.com/office/drawing/2014/main" id="{70BACD0A-B176-44DB-A133-D449488AB5A9}"/>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bwMode="ltGray">
          <a:xfrm>
            <a:off x="8852204" y="248526"/>
            <a:ext cx="2662764" cy="1124528"/>
          </a:xfrm>
          <a:prstGeom prst="rect">
            <a:avLst/>
          </a:prstGeom>
        </p:spPr>
      </p:pic>
      <p:pic>
        <p:nvPicPr>
          <p:cNvPr id="28" name="Picture 27">
            <a:extLst>
              <a:ext uri="{FF2B5EF4-FFF2-40B4-BE49-F238E27FC236}">
                <a16:creationId xmlns:a16="http://schemas.microsoft.com/office/drawing/2014/main" id="{EC3FDF1A-4D14-4090-9EED-9E4DE3DBE79F}"/>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bwMode="ltGray">
          <a:xfrm>
            <a:off x="677032" y="304614"/>
            <a:ext cx="2397141" cy="1012352"/>
          </a:xfrm>
          <a:prstGeom prst="rect">
            <a:avLst/>
          </a:prstGeom>
        </p:spPr>
      </p:pic>
      <p:grpSp>
        <p:nvGrpSpPr>
          <p:cNvPr id="29" name="Group 28">
            <a:extLst>
              <a:ext uri="{FF2B5EF4-FFF2-40B4-BE49-F238E27FC236}">
                <a16:creationId xmlns:a16="http://schemas.microsoft.com/office/drawing/2014/main" id="{CDFBF8AE-F994-4CC4-BA6C-8FAA88311833}"/>
              </a:ext>
            </a:extLst>
          </p:cNvPr>
          <p:cNvGrpSpPr>
            <a:grpSpLocks noChangeAspect="1"/>
          </p:cNvGrpSpPr>
          <p:nvPr userDrawn="1"/>
        </p:nvGrpSpPr>
        <p:grpSpPr bwMode="ltGray">
          <a:xfrm>
            <a:off x="10402367" y="5349875"/>
            <a:ext cx="950497" cy="900000"/>
            <a:chOff x="10236055" y="680939"/>
            <a:chExt cx="759866" cy="719497"/>
          </a:xfrm>
        </p:grpSpPr>
        <p:sp>
          <p:nvSpPr>
            <p:cNvPr id="30" name="Freeform 5">
              <a:extLst>
                <a:ext uri="{FF2B5EF4-FFF2-40B4-BE49-F238E27FC236}">
                  <a16:creationId xmlns:a16="http://schemas.microsoft.com/office/drawing/2014/main" id="{D35963A8-BB09-4371-877B-057423491DF2}"/>
                </a:ext>
              </a:extLst>
            </p:cNvPr>
            <p:cNvSpPr>
              <a:spLocks noEditPoints="1"/>
            </p:cNvSpPr>
            <p:nvPr userDrawn="1"/>
          </p:nvSpPr>
          <p:spPr bwMode="ltGray">
            <a:xfrm>
              <a:off x="10274840" y="1180392"/>
              <a:ext cx="685462" cy="220044"/>
            </a:xfrm>
            <a:custGeom>
              <a:avLst/>
              <a:gdLst>
                <a:gd name="T0" fmla="*/ 20 w 420"/>
                <a:gd name="T1" fmla="*/ 15 h 135"/>
                <a:gd name="T2" fmla="*/ 9 w 420"/>
                <a:gd name="T3" fmla="*/ 54 h 135"/>
                <a:gd name="T4" fmla="*/ 35 w 420"/>
                <a:gd name="T5" fmla="*/ 54 h 135"/>
                <a:gd name="T6" fmla="*/ 61 w 420"/>
                <a:gd name="T7" fmla="*/ 54 h 135"/>
                <a:gd name="T8" fmla="*/ 14 w 420"/>
                <a:gd name="T9" fmla="*/ 104 h 135"/>
                <a:gd name="T10" fmla="*/ 27 w 420"/>
                <a:gd name="T11" fmla="*/ 76 h 135"/>
                <a:gd name="T12" fmla="*/ 23 w 420"/>
                <a:gd name="T13" fmla="*/ 96 h 135"/>
                <a:gd name="T14" fmla="*/ 39 w 420"/>
                <a:gd name="T15" fmla="*/ 115 h 135"/>
                <a:gd name="T16" fmla="*/ 71 w 420"/>
                <a:gd name="T17" fmla="*/ 115 h 135"/>
                <a:gd name="T18" fmla="*/ 114 w 420"/>
                <a:gd name="T19" fmla="*/ 117 h 135"/>
                <a:gd name="T20" fmla="*/ 87 w 420"/>
                <a:gd name="T21" fmla="*/ 118 h 135"/>
                <a:gd name="T22" fmla="*/ 152 w 420"/>
                <a:gd name="T23" fmla="*/ 95 h 135"/>
                <a:gd name="T24" fmla="*/ 141 w 420"/>
                <a:gd name="T25" fmla="*/ 134 h 135"/>
                <a:gd name="T26" fmla="*/ 168 w 420"/>
                <a:gd name="T27" fmla="*/ 134 h 135"/>
                <a:gd name="T28" fmla="*/ 242 w 420"/>
                <a:gd name="T29" fmla="*/ 95 h 135"/>
                <a:gd name="T30" fmla="*/ 262 w 420"/>
                <a:gd name="T31" fmla="*/ 134 h 135"/>
                <a:gd name="T32" fmla="*/ 243 w 420"/>
                <a:gd name="T33" fmla="*/ 127 h 135"/>
                <a:gd name="T34" fmla="*/ 346 w 420"/>
                <a:gd name="T35" fmla="*/ 135 h 135"/>
                <a:gd name="T36" fmla="*/ 346 w 420"/>
                <a:gd name="T37" fmla="*/ 128 h 135"/>
                <a:gd name="T38" fmla="*/ 382 w 420"/>
                <a:gd name="T39" fmla="*/ 96 h 135"/>
                <a:gd name="T40" fmla="*/ 392 w 420"/>
                <a:gd name="T41" fmla="*/ 103 h 135"/>
                <a:gd name="T42" fmla="*/ 299 w 420"/>
                <a:gd name="T43" fmla="*/ 96 h 135"/>
                <a:gd name="T44" fmla="*/ 269 w 420"/>
                <a:gd name="T45" fmla="*/ 96 h 135"/>
                <a:gd name="T46" fmla="*/ 300 w 420"/>
                <a:gd name="T47" fmla="*/ 132 h 135"/>
                <a:gd name="T48" fmla="*/ 299 w 420"/>
                <a:gd name="T49" fmla="*/ 104 h 135"/>
                <a:gd name="T50" fmla="*/ 206 w 420"/>
                <a:gd name="T51" fmla="*/ 134 h 135"/>
                <a:gd name="T52" fmla="*/ 206 w 420"/>
                <a:gd name="T53" fmla="*/ 101 h 135"/>
                <a:gd name="T54" fmla="*/ 195 w 420"/>
                <a:gd name="T55" fmla="*/ 103 h 135"/>
                <a:gd name="T56" fmla="*/ 309 w 420"/>
                <a:gd name="T57" fmla="*/ 134 h 135"/>
                <a:gd name="T58" fmla="*/ 313 w 420"/>
                <a:gd name="T59" fmla="*/ 89 h 135"/>
                <a:gd name="T60" fmla="*/ 171 w 420"/>
                <a:gd name="T61" fmla="*/ 4 h 135"/>
                <a:gd name="T62" fmla="*/ 163 w 420"/>
                <a:gd name="T63" fmla="*/ 23 h 135"/>
                <a:gd name="T64" fmla="*/ 177 w 420"/>
                <a:gd name="T65" fmla="*/ 47 h 135"/>
                <a:gd name="T66" fmla="*/ 256 w 420"/>
                <a:gd name="T67" fmla="*/ 15 h 135"/>
                <a:gd name="T68" fmla="*/ 246 w 420"/>
                <a:gd name="T69" fmla="*/ 54 h 135"/>
                <a:gd name="T70" fmla="*/ 256 w 420"/>
                <a:gd name="T71" fmla="*/ 15 h 135"/>
                <a:gd name="T72" fmla="*/ 134 w 420"/>
                <a:gd name="T73" fmla="*/ 39 h 135"/>
                <a:gd name="T74" fmla="*/ 132 w 420"/>
                <a:gd name="T75" fmla="*/ 55 h 135"/>
                <a:gd name="T76" fmla="*/ 133 w 420"/>
                <a:gd name="T77" fmla="*/ 22 h 135"/>
                <a:gd name="T78" fmla="*/ 362 w 420"/>
                <a:gd name="T79" fmla="*/ 16 h 135"/>
                <a:gd name="T80" fmla="*/ 370 w 420"/>
                <a:gd name="T81" fmla="*/ 23 h 135"/>
                <a:gd name="T82" fmla="*/ 285 w 420"/>
                <a:gd name="T83" fmla="*/ 55 h 135"/>
                <a:gd name="T84" fmla="*/ 285 w 420"/>
                <a:gd name="T85" fmla="*/ 23 h 135"/>
                <a:gd name="T86" fmla="*/ 342 w 420"/>
                <a:gd name="T87" fmla="*/ 35 h 135"/>
                <a:gd name="T88" fmla="*/ 303 w 420"/>
                <a:gd name="T89" fmla="*/ 35 h 135"/>
                <a:gd name="T90" fmla="*/ 342 w 420"/>
                <a:gd name="T91" fmla="*/ 35 h 135"/>
                <a:gd name="T92" fmla="*/ 311 w 420"/>
                <a:gd name="T93" fmla="*/ 35 h 135"/>
                <a:gd name="T94" fmla="*/ 223 w 420"/>
                <a:gd name="T95" fmla="*/ 44 h 135"/>
                <a:gd name="T96" fmla="*/ 211 w 420"/>
                <a:gd name="T97" fmla="*/ 15 h 135"/>
                <a:gd name="T98" fmla="*/ 420 w 420"/>
                <a:gd name="T99" fmla="*/ 35 h 135"/>
                <a:gd name="T100" fmla="*/ 380 w 420"/>
                <a:gd name="T101" fmla="*/ 35 h 135"/>
                <a:gd name="T102" fmla="*/ 420 w 420"/>
                <a:gd name="T103" fmla="*/ 35 h 135"/>
                <a:gd name="T104" fmla="*/ 389 w 420"/>
                <a:gd name="T105" fmla="*/ 35 h 135"/>
                <a:gd name="T106" fmla="*/ 87 w 420"/>
                <a:gd name="T107" fmla="*/ 15 h 135"/>
                <a:gd name="T108" fmla="*/ 108 w 420"/>
                <a:gd name="T109" fmla="*/ 54 h 135"/>
                <a:gd name="T110" fmla="*/ 88 w 420"/>
                <a:gd name="T111" fmla="*/ 4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 h="135">
                  <a:moveTo>
                    <a:pt x="61" y="54"/>
                  </a:moveTo>
                  <a:cubicBezTo>
                    <a:pt x="61" y="30"/>
                    <a:pt x="61" y="30"/>
                    <a:pt x="61" y="30"/>
                  </a:cubicBezTo>
                  <a:cubicBezTo>
                    <a:pt x="61" y="21"/>
                    <a:pt x="55" y="15"/>
                    <a:pt x="46" y="15"/>
                  </a:cubicBezTo>
                  <a:cubicBezTo>
                    <a:pt x="41" y="15"/>
                    <a:pt x="36" y="16"/>
                    <a:pt x="32" y="22"/>
                  </a:cubicBezTo>
                  <a:cubicBezTo>
                    <a:pt x="30" y="17"/>
                    <a:pt x="25" y="15"/>
                    <a:pt x="20" y="15"/>
                  </a:cubicBezTo>
                  <a:cubicBezTo>
                    <a:pt x="16" y="15"/>
                    <a:pt x="12" y="16"/>
                    <a:pt x="8" y="21"/>
                  </a:cubicBezTo>
                  <a:cubicBezTo>
                    <a:pt x="8" y="16"/>
                    <a:pt x="8" y="16"/>
                    <a:pt x="8" y="16"/>
                  </a:cubicBezTo>
                  <a:cubicBezTo>
                    <a:pt x="0" y="16"/>
                    <a:pt x="0" y="16"/>
                    <a:pt x="0" y="16"/>
                  </a:cubicBezTo>
                  <a:cubicBezTo>
                    <a:pt x="0" y="54"/>
                    <a:pt x="0" y="54"/>
                    <a:pt x="0" y="54"/>
                  </a:cubicBezTo>
                  <a:cubicBezTo>
                    <a:pt x="9" y="54"/>
                    <a:pt x="9" y="54"/>
                    <a:pt x="9" y="54"/>
                  </a:cubicBezTo>
                  <a:cubicBezTo>
                    <a:pt x="9" y="33"/>
                    <a:pt x="9" y="33"/>
                    <a:pt x="9" y="33"/>
                  </a:cubicBezTo>
                  <a:cubicBezTo>
                    <a:pt x="9" y="26"/>
                    <a:pt x="12" y="23"/>
                    <a:pt x="18" y="23"/>
                  </a:cubicBezTo>
                  <a:cubicBezTo>
                    <a:pt x="23" y="23"/>
                    <a:pt x="26" y="26"/>
                    <a:pt x="26" y="33"/>
                  </a:cubicBezTo>
                  <a:cubicBezTo>
                    <a:pt x="26" y="54"/>
                    <a:pt x="26" y="54"/>
                    <a:pt x="26" y="54"/>
                  </a:cubicBezTo>
                  <a:cubicBezTo>
                    <a:pt x="35" y="54"/>
                    <a:pt x="35" y="54"/>
                    <a:pt x="35" y="54"/>
                  </a:cubicBezTo>
                  <a:cubicBezTo>
                    <a:pt x="35" y="33"/>
                    <a:pt x="35" y="33"/>
                    <a:pt x="35" y="33"/>
                  </a:cubicBezTo>
                  <a:cubicBezTo>
                    <a:pt x="35" y="26"/>
                    <a:pt x="38" y="23"/>
                    <a:pt x="44" y="23"/>
                  </a:cubicBezTo>
                  <a:cubicBezTo>
                    <a:pt x="50" y="23"/>
                    <a:pt x="52" y="26"/>
                    <a:pt x="52" y="33"/>
                  </a:cubicBezTo>
                  <a:cubicBezTo>
                    <a:pt x="52" y="54"/>
                    <a:pt x="52" y="54"/>
                    <a:pt x="52" y="54"/>
                  </a:cubicBezTo>
                  <a:lnTo>
                    <a:pt x="61" y="54"/>
                  </a:lnTo>
                  <a:close/>
                  <a:moveTo>
                    <a:pt x="36" y="104"/>
                  </a:moveTo>
                  <a:cubicBezTo>
                    <a:pt x="23" y="104"/>
                    <a:pt x="23" y="104"/>
                    <a:pt x="23" y="104"/>
                  </a:cubicBezTo>
                  <a:cubicBezTo>
                    <a:pt x="23" y="134"/>
                    <a:pt x="23" y="134"/>
                    <a:pt x="23" y="134"/>
                  </a:cubicBezTo>
                  <a:cubicBezTo>
                    <a:pt x="14" y="134"/>
                    <a:pt x="14" y="134"/>
                    <a:pt x="14" y="134"/>
                  </a:cubicBezTo>
                  <a:cubicBezTo>
                    <a:pt x="14" y="104"/>
                    <a:pt x="14" y="104"/>
                    <a:pt x="14" y="104"/>
                  </a:cubicBezTo>
                  <a:cubicBezTo>
                    <a:pt x="7" y="104"/>
                    <a:pt x="7" y="104"/>
                    <a:pt x="7" y="104"/>
                  </a:cubicBezTo>
                  <a:cubicBezTo>
                    <a:pt x="7" y="96"/>
                    <a:pt x="7" y="96"/>
                    <a:pt x="7" y="96"/>
                  </a:cubicBezTo>
                  <a:cubicBezTo>
                    <a:pt x="14" y="96"/>
                    <a:pt x="14" y="96"/>
                    <a:pt x="14" y="96"/>
                  </a:cubicBezTo>
                  <a:cubicBezTo>
                    <a:pt x="14" y="90"/>
                    <a:pt x="14" y="90"/>
                    <a:pt x="14" y="90"/>
                  </a:cubicBezTo>
                  <a:cubicBezTo>
                    <a:pt x="14" y="82"/>
                    <a:pt x="18" y="76"/>
                    <a:pt x="27" y="76"/>
                  </a:cubicBezTo>
                  <a:cubicBezTo>
                    <a:pt x="32" y="76"/>
                    <a:pt x="35" y="77"/>
                    <a:pt x="38" y="79"/>
                  </a:cubicBezTo>
                  <a:cubicBezTo>
                    <a:pt x="35" y="86"/>
                    <a:pt x="35" y="86"/>
                    <a:pt x="35" y="86"/>
                  </a:cubicBezTo>
                  <a:cubicBezTo>
                    <a:pt x="33" y="85"/>
                    <a:pt x="30" y="84"/>
                    <a:pt x="28" y="84"/>
                  </a:cubicBezTo>
                  <a:cubicBezTo>
                    <a:pt x="24" y="84"/>
                    <a:pt x="23" y="86"/>
                    <a:pt x="23" y="90"/>
                  </a:cubicBezTo>
                  <a:cubicBezTo>
                    <a:pt x="23" y="96"/>
                    <a:pt x="23" y="96"/>
                    <a:pt x="23" y="96"/>
                  </a:cubicBezTo>
                  <a:cubicBezTo>
                    <a:pt x="36" y="96"/>
                    <a:pt x="36" y="96"/>
                    <a:pt x="36" y="96"/>
                  </a:cubicBezTo>
                  <a:lnTo>
                    <a:pt x="36" y="104"/>
                  </a:lnTo>
                  <a:close/>
                  <a:moveTo>
                    <a:pt x="80" y="115"/>
                  </a:moveTo>
                  <a:cubicBezTo>
                    <a:pt x="80" y="104"/>
                    <a:pt x="71" y="95"/>
                    <a:pt x="59" y="95"/>
                  </a:cubicBezTo>
                  <a:cubicBezTo>
                    <a:pt x="47" y="95"/>
                    <a:pt x="39" y="104"/>
                    <a:pt x="39" y="115"/>
                  </a:cubicBezTo>
                  <a:cubicBezTo>
                    <a:pt x="39" y="127"/>
                    <a:pt x="47" y="135"/>
                    <a:pt x="59" y="135"/>
                  </a:cubicBezTo>
                  <a:cubicBezTo>
                    <a:pt x="71" y="135"/>
                    <a:pt x="80" y="127"/>
                    <a:pt x="80" y="115"/>
                  </a:cubicBezTo>
                  <a:moveTo>
                    <a:pt x="47" y="115"/>
                  </a:moveTo>
                  <a:cubicBezTo>
                    <a:pt x="47" y="108"/>
                    <a:pt x="52" y="103"/>
                    <a:pt x="59" y="103"/>
                  </a:cubicBezTo>
                  <a:cubicBezTo>
                    <a:pt x="66" y="103"/>
                    <a:pt x="71" y="108"/>
                    <a:pt x="71" y="115"/>
                  </a:cubicBezTo>
                  <a:cubicBezTo>
                    <a:pt x="71" y="122"/>
                    <a:pt x="66" y="128"/>
                    <a:pt x="59" y="128"/>
                  </a:cubicBezTo>
                  <a:cubicBezTo>
                    <a:pt x="52" y="128"/>
                    <a:pt x="47" y="122"/>
                    <a:pt x="47" y="115"/>
                  </a:cubicBezTo>
                  <a:moveTo>
                    <a:pt x="122" y="96"/>
                  </a:moveTo>
                  <a:cubicBezTo>
                    <a:pt x="114" y="96"/>
                    <a:pt x="114" y="96"/>
                    <a:pt x="114" y="96"/>
                  </a:cubicBezTo>
                  <a:cubicBezTo>
                    <a:pt x="114" y="117"/>
                    <a:pt x="114" y="117"/>
                    <a:pt x="114" y="117"/>
                  </a:cubicBezTo>
                  <a:cubicBezTo>
                    <a:pt x="114" y="125"/>
                    <a:pt x="110" y="127"/>
                    <a:pt x="104" y="127"/>
                  </a:cubicBezTo>
                  <a:cubicBezTo>
                    <a:pt x="99" y="127"/>
                    <a:pt x="95" y="125"/>
                    <a:pt x="95" y="117"/>
                  </a:cubicBezTo>
                  <a:cubicBezTo>
                    <a:pt x="95" y="96"/>
                    <a:pt x="95" y="96"/>
                    <a:pt x="95" y="96"/>
                  </a:cubicBezTo>
                  <a:cubicBezTo>
                    <a:pt x="87" y="96"/>
                    <a:pt x="87" y="96"/>
                    <a:pt x="87" y="96"/>
                  </a:cubicBezTo>
                  <a:cubicBezTo>
                    <a:pt x="87" y="118"/>
                    <a:pt x="87" y="118"/>
                    <a:pt x="87" y="118"/>
                  </a:cubicBezTo>
                  <a:cubicBezTo>
                    <a:pt x="87" y="130"/>
                    <a:pt x="95" y="135"/>
                    <a:pt x="104" y="135"/>
                  </a:cubicBezTo>
                  <a:cubicBezTo>
                    <a:pt x="113" y="135"/>
                    <a:pt x="122" y="130"/>
                    <a:pt x="122" y="118"/>
                  </a:cubicBezTo>
                  <a:lnTo>
                    <a:pt x="122" y="96"/>
                  </a:lnTo>
                  <a:close/>
                  <a:moveTo>
                    <a:pt x="168" y="110"/>
                  </a:moveTo>
                  <a:cubicBezTo>
                    <a:pt x="168" y="101"/>
                    <a:pt x="161" y="95"/>
                    <a:pt x="152" y="95"/>
                  </a:cubicBezTo>
                  <a:cubicBezTo>
                    <a:pt x="148" y="95"/>
                    <a:pt x="144" y="96"/>
                    <a:pt x="141" y="101"/>
                  </a:cubicBezTo>
                  <a:cubicBezTo>
                    <a:pt x="141" y="96"/>
                    <a:pt x="141" y="96"/>
                    <a:pt x="141" y="96"/>
                  </a:cubicBezTo>
                  <a:cubicBezTo>
                    <a:pt x="132" y="96"/>
                    <a:pt x="132" y="96"/>
                    <a:pt x="132" y="96"/>
                  </a:cubicBezTo>
                  <a:cubicBezTo>
                    <a:pt x="132" y="134"/>
                    <a:pt x="132" y="134"/>
                    <a:pt x="132" y="134"/>
                  </a:cubicBezTo>
                  <a:cubicBezTo>
                    <a:pt x="141" y="134"/>
                    <a:pt x="141" y="134"/>
                    <a:pt x="141" y="134"/>
                  </a:cubicBezTo>
                  <a:cubicBezTo>
                    <a:pt x="141" y="113"/>
                    <a:pt x="141" y="113"/>
                    <a:pt x="141" y="113"/>
                  </a:cubicBezTo>
                  <a:cubicBezTo>
                    <a:pt x="141" y="107"/>
                    <a:pt x="145" y="103"/>
                    <a:pt x="151" y="103"/>
                  </a:cubicBezTo>
                  <a:cubicBezTo>
                    <a:pt x="156" y="103"/>
                    <a:pt x="160" y="107"/>
                    <a:pt x="160" y="113"/>
                  </a:cubicBezTo>
                  <a:cubicBezTo>
                    <a:pt x="160" y="134"/>
                    <a:pt x="160" y="134"/>
                    <a:pt x="160" y="134"/>
                  </a:cubicBezTo>
                  <a:cubicBezTo>
                    <a:pt x="168" y="134"/>
                    <a:pt x="168" y="134"/>
                    <a:pt x="168" y="134"/>
                  </a:cubicBezTo>
                  <a:cubicBezTo>
                    <a:pt x="168" y="110"/>
                    <a:pt x="168" y="110"/>
                    <a:pt x="168" y="110"/>
                  </a:cubicBezTo>
                  <a:moveTo>
                    <a:pt x="262" y="96"/>
                  </a:moveTo>
                  <a:cubicBezTo>
                    <a:pt x="254" y="96"/>
                    <a:pt x="254" y="96"/>
                    <a:pt x="254" y="96"/>
                  </a:cubicBezTo>
                  <a:cubicBezTo>
                    <a:pt x="254" y="101"/>
                    <a:pt x="254" y="101"/>
                    <a:pt x="254" y="101"/>
                  </a:cubicBezTo>
                  <a:cubicBezTo>
                    <a:pt x="251" y="97"/>
                    <a:pt x="247" y="95"/>
                    <a:pt x="242" y="95"/>
                  </a:cubicBezTo>
                  <a:cubicBezTo>
                    <a:pt x="231" y="95"/>
                    <a:pt x="223" y="104"/>
                    <a:pt x="223" y="115"/>
                  </a:cubicBezTo>
                  <a:cubicBezTo>
                    <a:pt x="223" y="127"/>
                    <a:pt x="231" y="135"/>
                    <a:pt x="242" y="135"/>
                  </a:cubicBezTo>
                  <a:cubicBezTo>
                    <a:pt x="247" y="135"/>
                    <a:pt x="251" y="133"/>
                    <a:pt x="254" y="130"/>
                  </a:cubicBezTo>
                  <a:cubicBezTo>
                    <a:pt x="254" y="134"/>
                    <a:pt x="254" y="134"/>
                    <a:pt x="254" y="134"/>
                  </a:cubicBezTo>
                  <a:cubicBezTo>
                    <a:pt x="262" y="134"/>
                    <a:pt x="262" y="134"/>
                    <a:pt x="262" y="134"/>
                  </a:cubicBezTo>
                  <a:lnTo>
                    <a:pt x="262" y="96"/>
                  </a:lnTo>
                  <a:close/>
                  <a:moveTo>
                    <a:pt x="231" y="115"/>
                  </a:moveTo>
                  <a:cubicBezTo>
                    <a:pt x="231" y="109"/>
                    <a:pt x="236" y="103"/>
                    <a:pt x="243" y="103"/>
                  </a:cubicBezTo>
                  <a:cubicBezTo>
                    <a:pt x="250" y="103"/>
                    <a:pt x="254" y="108"/>
                    <a:pt x="254" y="115"/>
                  </a:cubicBezTo>
                  <a:cubicBezTo>
                    <a:pt x="254" y="122"/>
                    <a:pt x="250" y="127"/>
                    <a:pt x="243" y="127"/>
                  </a:cubicBezTo>
                  <a:cubicBezTo>
                    <a:pt x="236" y="127"/>
                    <a:pt x="231" y="122"/>
                    <a:pt x="231" y="115"/>
                  </a:cubicBezTo>
                  <a:moveTo>
                    <a:pt x="366" y="115"/>
                  </a:moveTo>
                  <a:cubicBezTo>
                    <a:pt x="366" y="104"/>
                    <a:pt x="357" y="95"/>
                    <a:pt x="346" y="95"/>
                  </a:cubicBezTo>
                  <a:cubicBezTo>
                    <a:pt x="334" y="95"/>
                    <a:pt x="325" y="104"/>
                    <a:pt x="325" y="115"/>
                  </a:cubicBezTo>
                  <a:cubicBezTo>
                    <a:pt x="325" y="127"/>
                    <a:pt x="334" y="135"/>
                    <a:pt x="346" y="135"/>
                  </a:cubicBezTo>
                  <a:cubicBezTo>
                    <a:pt x="357" y="135"/>
                    <a:pt x="366" y="127"/>
                    <a:pt x="366" y="115"/>
                  </a:cubicBezTo>
                  <a:moveTo>
                    <a:pt x="334" y="115"/>
                  </a:moveTo>
                  <a:cubicBezTo>
                    <a:pt x="334" y="108"/>
                    <a:pt x="339" y="103"/>
                    <a:pt x="346" y="103"/>
                  </a:cubicBezTo>
                  <a:cubicBezTo>
                    <a:pt x="352" y="103"/>
                    <a:pt x="358" y="108"/>
                    <a:pt x="358" y="115"/>
                  </a:cubicBezTo>
                  <a:cubicBezTo>
                    <a:pt x="358" y="122"/>
                    <a:pt x="352" y="128"/>
                    <a:pt x="346" y="128"/>
                  </a:cubicBezTo>
                  <a:cubicBezTo>
                    <a:pt x="339" y="128"/>
                    <a:pt x="334" y="122"/>
                    <a:pt x="334" y="115"/>
                  </a:cubicBezTo>
                  <a:moveTo>
                    <a:pt x="409" y="110"/>
                  </a:moveTo>
                  <a:cubicBezTo>
                    <a:pt x="409" y="101"/>
                    <a:pt x="403" y="95"/>
                    <a:pt x="394" y="95"/>
                  </a:cubicBezTo>
                  <a:cubicBezTo>
                    <a:pt x="390" y="95"/>
                    <a:pt x="385" y="96"/>
                    <a:pt x="382" y="101"/>
                  </a:cubicBezTo>
                  <a:cubicBezTo>
                    <a:pt x="382" y="96"/>
                    <a:pt x="382" y="96"/>
                    <a:pt x="382" y="96"/>
                  </a:cubicBezTo>
                  <a:cubicBezTo>
                    <a:pt x="374" y="96"/>
                    <a:pt x="374" y="96"/>
                    <a:pt x="374" y="96"/>
                  </a:cubicBezTo>
                  <a:cubicBezTo>
                    <a:pt x="374" y="134"/>
                    <a:pt x="374" y="134"/>
                    <a:pt x="374" y="134"/>
                  </a:cubicBezTo>
                  <a:cubicBezTo>
                    <a:pt x="382" y="134"/>
                    <a:pt x="382" y="134"/>
                    <a:pt x="382" y="134"/>
                  </a:cubicBezTo>
                  <a:cubicBezTo>
                    <a:pt x="382" y="113"/>
                    <a:pt x="382" y="113"/>
                    <a:pt x="382" y="113"/>
                  </a:cubicBezTo>
                  <a:cubicBezTo>
                    <a:pt x="382" y="107"/>
                    <a:pt x="387" y="103"/>
                    <a:pt x="392" y="103"/>
                  </a:cubicBezTo>
                  <a:cubicBezTo>
                    <a:pt x="398" y="103"/>
                    <a:pt x="401" y="107"/>
                    <a:pt x="401" y="113"/>
                  </a:cubicBezTo>
                  <a:cubicBezTo>
                    <a:pt x="401" y="134"/>
                    <a:pt x="401" y="134"/>
                    <a:pt x="401" y="134"/>
                  </a:cubicBezTo>
                  <a:cubicBezTo>
                    <a:pt x="409" y="134"/>
                    <a:pt x="409" y="134"/>
                    <a:pt x="409" y="134"/>
                  </a:cubicBezTo>
                  <a:cubicBezTo>
                    <a:pt x="409" y="110"/>
                    <a:pt x="409" y="110"/>
                    <a:pt x="409" y="110"/>
                  </a:cubicBezTo>
                  <a:moveTo>
                    <a:pt x="299" y="96"/>
                  </a:moveTo>
                  <a:cubicBezTo>
                    <a:pt x="285" y="96"/>
                    <a:pt x="285" y="96"/>
                    <a:pt x="285" y="96"/>
                  </a:cubicBezTo>
                  <a:cubicBezTo>
                    <a:pt x="285" y="85"/>
                    <a:pt x="285" y="85"/>
                    <a:pt x="285" y="85"/>
                  </a:cubicBezTo>
                  <a:cubicBezTo>
                    <a:pt x="277" y="85"/>
                    <a:pt x="277" y="85"/>
                    <a:pt x="277" y="85"/>
                  </a:cubicBezTo>
                  <a:cubicBezTo>
                    <a:pt x="277" y="96"/>
                    <a:pt x="277" y="96"/>
                    <a:pt x="277" y="96"/>
                  </a:cubicBezTo>
                  <a:cubicBezTo>
                    <a:pt x="269" y="96"/>
                    <a:pt x="269" y="96"/>
                    <a:pt x="269" y="96"/>
                  </a:cubicBezTo>
                  <a:cubicBezTo>
                    <a:pt x="269" y="104"/>
                    <a:pt x="269" y="104"/>
                    <a:pt x="269" y="104"/>
                  </a:cubicBezTo>
                  <a:cubicBezTo>
                    <a:pt x="277" y="104"/>
                    <a:pt x="277" y="104"/>
                    <a:pt x="277" y="104"/>
                  </a:cubicBezTo>
                  <a:cubicBezTo>
                    <a:pt x="277" y="121"/>
                    <a:pt x="277" y="121"/>
                    <a:pt x="277" y="121"/>
                  </a:cubicBezTo>
                  <a:cubicBezTo>
                    <a:pt x="277" y="130"/>
                    <a:pt x="280" y="135"/>
                    <a:pt x="290" y="135"/>
                  </a:cubicBezTo>
                  <a:cubicBezTo>
                    <a:pt x="293" y="135"/>
                    <a:pt x="298" y="134"/>
                    <a:pt x="300" y="132"/>
                  </a:cubicBezTo>
                  <a:cubicBezTo>
                    <a:pt x="298" y="125"/>
                    <a:pt x="298" y="125"/>
                    <a:pt x="298" y="125"/>
                  </a:cubicBezTo>
                  <a:cubicBezTo>
                    <a:pt x="295" y="126"/>
                    <a:pt x="293" y="127"/>
                    <a:pt x="291" y="127"/>
                  </a:cubicBezTo>
                  <a:cubicBezTo>
                    <a:pt x="286" y="127"/>
                    <a:pt x="285" y="125"/>
                    <a:pt x="285" y="121"/>
                  </a:cubicBezTo>
                  <a:cubicBezTo>
                    <a:pt x="285" y="104"/>
                    <a:pt x="285" y="104"/>
                    <a:pt x="285" y="104"/>
                  </a:cubicBezTo>
                  <a:cubicBezTo>
                    <a:pt x="299" y="104"/>
                    <a:pt x="299" y="104"/>
                    <a:pt x="299" y="104"/>
                  </a:cubicBezTo>
                  <a:lnTo>
                    <a:pt x="299" y="96"/>
                  </a:lnTo>
                  <a:close/>
                  <a:moveTo>
                    <a:pt x="215" y="81"/>
                  </a:moveTo>
                  <a:cubicBezTo>
                    <a:pt x="215" y="115"/>
                    <a:pt x="215" y="115"/>
                    <a:pt x="215" y="115"/>
                  </a:cubicBezTo>
                  <a:cubicBezTo>
                    <a:pt x="215" y="134"/>
                    <a:pt x="215" y="134"/>
                    <a:pt x="215" y="134"/>
                  </a:cubicBezTo>
                  <a:cubicBezTo>
                    <a:pt x="206" y="134"/>
                    <a:pt x="206" y="134"/>
                    <a:pt x="206" y="134"/>
                  </a:cubicBezTo>
                  <a:cubicBezTo>
                    <a:pt x="206" y="130"/>
                    <a:pt x="206" y="130"/>
                    <a:pt x="206" y="130"/>
                  </a:cubicBezTo>
                  <a:cubicBezTo>
                    <a:pt x="204" y="133"/>
                    <a:pt x="200" y="135"/>
                    <a:pt x="194" y="135"/>
                  </a:cubicBezTo>
                  <a:cubicBezTo>
                    <a:pt x="184" y="135"/>
                    <a:pt x="175" y="127"/>
                    <a:pt x="175" y="115"/>
                  </a:cubicBezTo>
                  <a:cubicBezTo>
                    <a:pt x="175" y="104"/>
                    <a:pt x="184" y="95"/>
                    <a:pt x="194" y="95"/>
                  </a:cubicBezTo>
                  <a:cubicBezTo>
                    <a:pt x="200" y="95"/>
                    <a:pt x="204" y="97"/>
                    <a:pt x="206" y="101"/>
                  </a:cubicBezTo>
                  <a:cubicBezTo>
                    <a:pt x="206" y="81"/>
                    <a:pt x="206" y="81"/>
                    <a:pt x="206" y="81"/>
                  </a:cubicBezTo>
                  <a:lnTo>
                    <a:pt x="215" y="81"/>
                  </a:lnTo>
                  <a:close/>
                  <a:moveTo>
                    <a:pt x="195" y="127"/>
                  </a:moveTo>
                  <a:cubicBezTo>
                    <a:pt x="202" y="127"/>
                    <a:pt x="207" y="122"/>
                    <a:pt x="207" y="115"/>
                  </a:cubicBezTo>
                  <a:cubicBezTo>
                    <a:pt x="207" y="108"/>
                    <a:pt x="202" y="103"/>
                    <a:pt x="195" y="103"/>
                  </a:cubicBezTo>
                  <a:cubicBezTo>
                    <a:pt x="188" y="103"/>
                    <a:pt x="184" y="108"/>
                    <a:pt x="184" y="115"/>
                  </a:cubicBezTo>
                  <a:cubicBezTo>
                    <a:pt x="184" y="122"/>
                    <a:pt x="188" y="127"/>
                    <a:pt x="195" y="127"/>
                  </a:cubicBezTo>
                  <a:moveTo>
                    <a:pt x="317" y="96"/>
                  </a:moveTo>
                  <a:cubicBezTo>
                    <a:pt x="309" y="96"/>
                    <a:pt x="309" y="96"/>
                    <a:pt x="309" y="96"/>
                  </a:cubicBezTo>
                  <a:cubicBezTo>
                    <a:pt x="309" y="134"/>
                    <a:pt x="309" y="134"/>
                    <a:pt x="309" y="134"/>
                  </a:cubicBezTo>
                  <a:cubicBezTo>
                    <a:pt x="317" y="134"/>
                    <a:pt x="317" y="134"/>
                    <a:pt x="317" y="134"/>
                  </a:cubicBezTo>
                  <a:lnTo>
                    <a:pt x="317" y="96"/>
                  </a:lnTo>
                  <a:close/>
                  <a:moveTo>
                    <a:pt x="313" y="78"/>
                  </a:moveTo>
                  <a:cubicBezTo>
                    <a:pt x="310" y="78"/>
                    <a:pt x="307" y="80"/>
                    <a:pt x="307" y="84"/>
                  </a:cubicBezTo>
                  <a:cubicBezTo>
                    <a:pt x="307" y="87"/>
                    <a:pt x="310" y="89"/>
                    <a:pt x="313" y="89"/>
                  </a:cubicBezTo>
                  <a:cubicBezTo>
                    <a:pt x="316" y="89"/>
                    <a:pt x="319" y="87"/>
                    <a:pt x="319" y="84"/>
                  </a:cubicBezTo>
                  <a:cubicBezTo>
                    <a:pt x="319" y="80"/>
                    <a:pt x="316" y="78"/>
                    <a:pt x="313" y="78"/>
                  </a:cubicBezTo>
                  <a:moveTo>
                    <a:pt x="185" y="16"/>
                  </a:moveTo>
                  <a:cubicBezTo>
                    <a:pt x="171" y="16"/>
                    <a:pt x="171" y="16"/>
                    <a:pt x="171" y="16"/>
                  </a:cubicBezTo>
                  <a:cubicBezTo>
                    <a:pt x="171" y="4"/>
                    <a:pt x="171" y="4"/>
                    <a:pt x="171" y="4"/>
                  </a:cubicBezTo>
                  <a:cubicBezTo>
                    <a:pt x="163" y="4"/>
                    <a:pt x="163" y="4"/>
                    <a:pt x="163" y="4"/>
                  </a:cubicBezTo>
                  <a:cubicBezTo>
                    <a:pt x="163" y="16"/>
                    <a:pt x="163" y="16"/>
                    <a:pt x="163" y="16"/>
                  </a:cubicBezTo>
                  <a:cubicBezTo>
                    <a:pt x="155" y="16"/>
                    <a:pt x="155" y="16"/>
                    <a:pt x="155" y="16"/>
                  </a:cubicBezTo>
                  <a:cubicBezTo>
                    <a:pt x="155" y="23"/>
                    <a:pt x="155" y="23"/>
                    <a:pt x="155" y="23"/>
                  </a:cubicBezTo>
                  <a:cubicBezTo>
                    <a:pt x="163" y="23"/>
                    <a:pt x="163" y="23"/>
                    <a:pt x="163" y="23"/>
                  </a:cubicBezTo>
                  <a:cubicBezTo>
                    <a:pt x="163" y="41"/>
                    <a:pt x="163" y="41"/>
                    <a:pt x="163" y="41"/>
                  </a:cubicBezTo>
                  <a:cubicBezTo>
                    <a:pt x="163" y="50"/>
                    <a:pt x="167" y="55"/>
                    <a:pt x="176" y="55"/>
                  </a:cubicBezTo>
                  <a:cubicBezTo>
                    <a:pt x="180" y="55"/>
                    <a:pt x="184" y="54"/>
                    <a:pt x="187" y="52"/>
                  </a:cubicBezTo>
                  <a:cubicBezTo>
                    <a:pt x="184" y="45"/>
                    <a:pt x="184" y="45"/>
                    <a:pt x="184" y="45"/>
                  </a:cubicBezTo>
                  <a:cubicBezTo>
                    <a:pt x="182" y="46"/>
                    <a:pt x="179" y="47"/>
                    <a:pt x="177" y="47"/>
                  </a:cubicBezTo>
                  <a:cubicBezTo>
                    <a:pt x="173" y="47"/>
                    <a:pt x="171" y="45"/>
                    <a:pt x="171" y="41"/>
                  </a:cubicBezTo>
                  <a:cubicBezTo>
                    <a:pt x="171" y="23"/>
                    <a:pt x="171" y="23"/>
                    <a:pt x="171" y="23"/>
                  </a:cubicBezTo>
                  <a:cubicBezTo>
                    <a:pt x="185" y="23"/>
                    <a:pt x="185" y="23"/>
                    <a:pt x="185" y="23"/>
                  </a:cubicBezTo>
                  <a:lnTo>
                    <a:pt x="185" y="16"/>
                  </a:lnTo>
                  <a:close/>
                  <a:moveTo>
                    <a:pt x="256" y="15"/>
                  </a:moveTo>
                  <a:cubicBezTo>
                    <a:pt x="251" y="15"/>
                    <a:pt x="248" y="17"/>
                    <a:pt x="246" y="20"/>
                  </a:cubicBezTo>
                  <a:cubicBezTo>
                    <a:pt x="246" y="16"/>
                    <a:pt x="246" y="16"/>
                    <a:pt x="246" y="16"/>
                  </a:cubicBezTo>
                  <a:cubicBezTo>
                    <a:pt x="238" y="16"/>
                    <a:pt x="238" y="16"/>
                    <a:pt x="238" y="16"/>
                  </a:cubicBezTo>
                  <a:cubicBezTo>
                    <a:pt x="238" y="54"/>
                    <a:pt x="238" y="54"/>
                    <a:pt x="238" y="54"/>
                  </a:cubicBezTo>
                  <a:cubicBezTo>
                    <a:pt x="246" y="54"/>
                    <a:pt x="246" y="54"/>
                    <a:pt x="246" y="54"/>
                  </a:cubicBezTo>
                  <a:cubicBezTo>
                    <a:pt x="246" y="33"/>
                    <a:pt x="246" y="33"/>
                    <a:pt x="246" y="33"/>
                  </a:cubicBezTo>
                  <a:cubicBezTo>
                    <a:pt x="246" y="26"/>
                    <a:pt x="249" y="23"/>
                    <a:pt x="254" y="23"/>
                  </a:cubicBezTo>
                  <a:cubicBezTo>
                    <a:pt x="256" y="23"/>
                    <a:pt x="258" y="23"/>
                    <a:pt x="259" y="24"/>
                  </a:cubicBezTo>
                  <a:cubicBezTo>
                    <a:pt x="262" y="16"/>
                    <a:pt x="262" y="16"/>
                    <a:pt x="262" y="16"/>
                  </a:cubicBezTo>
                  <a:cubicBezTo>
                    <a:pt x="260" y="15"/>
                    <a:pt x="258" y="15"/>
                    <a:pt x="256" y="15"/>
                  </a:cubicBezTo>
                  <a:close/>
                  <a:moveTo>
                    <a:pt x="149" y="19"/>
                  </a:moveTo>
                  <a:cubicBezTo>
                    <a:pt x="145" y="16"/>
                    <a:pt x="139" y="15"/>
                    <a:pt x="133" y="15"/>
                  </a:cubicBezTo>
                  <a:cubicBezTo>
                    <a:pt x="123" y="15"/>
                    <a:pt x="117" y="20"/>
                    <a:pt x="117" y="27"/>
                  </a:cubicBezTo>
                  <a:cubicBezTo>
                    <a:pt x="117" y="33"/>
                    <a:pt x="122" y="37"/>
                    <a:pt x="130" y="38"/>
                  </a:cubicBezTo>
                  <a:cubicBezTo>
                    <a:pt x="134" y="39"/>
                    <a:pt x="134" y="39"/>
                    <a:pt x="134" y="39"/>
                  </a:cubicBezTo>
                  <a:cubicBezTo>
                    <a:pt x="139" y="40"/>
                    <a:pt x="141" y="41"/>
                    <a:pt x="141" y="43"/>
                  </a:cubicBezTo>
                  <a:cubicBezTo>
                    <a:pt x="141" y="46"/>
                    <a:pt x="138" y="48"/>
                    <a:pt x="132" y="48"/>
                  </a:cubicBezTo>
                  <a:cubicBezTo>
                    <a:pt x="127" y="48"/>
                    <a:pt x="122" y="46"/>
                    <a:pt x="120" y="44"/>
                  </a:cubicBezTo>
                  <a:cubicBezTo>
                    <a:pt x="116" y="50"/>
                    <a:pt x="116" y="50"/>
                    <a:pt x="116" y="50"/>
                  </a:cubicBezTo>
                  <a:cubicBezTo>
                    <a:pt x="120" y="53"/>
                    <a:pt x="126" y="55"/>
                    <a:pt x="132" y="55"/>
                  </a:cubicBezTo>
                  <a:cubicBezTo>
                    <a:pt x="143" y="55"/>
                    <a:pt x="150" y="50"/>
                    <a:pt x="150" y="43"/>
                  </a:cubicBezTo>
                  <a:cubicBezTo>
                    <a:pt x="150" y="36"/>
                    <a:pt x="145" y="32"/>
                    <a:pt x="136" y="31"/>
                  </a:cubicBezTo>
                  <a:cubicBezTo>
                    <a:pt x="132" y="31"/>
                    <a:pt x="132" y="31"/>
                    <a:pt x="132" y="31"/>
                  </a:cubicBezTo>
                  <a:cubicBezTo>
                    <a:pt x="129" y="30"/>
                    <a:pt x="126" y="29"/>
                    <a:pt x="126" y="27"/>
                  </a:cubicBezTo>
                  <a:cubicBezTo>
                    <a:pt x="126" y="24"/>
                    <a:pt x="129" y="22"/>
                    <a:pt x="133" y="22"/>
                  </a:cubicBezTo>
                  <a:cubicBezTo>
                    <a:pt x="138" y="22"/>
                    <a:pt x="143" y="24"/>
                    <a:pt x="145" y="26"/>
                  </a:cubicBezTo>
                  <a:lnTo>
                    <a:pt x="149" y="19"/>
                  </a:lnTo>
                  <a:close/>
                  <a:moveTo>
                    <a:pt x="372" y="15"/>
                  </a:moveTo>
                  <a:cubicBezTo>
                    <a:pt x="367" y="15"/>
                    <a:pt x="364" y="17"/>
                    <a:pt x="362" y="20"/>
                  </a:cubicBezTo>
                  <a:cubicBezTo>
                    <a:pt x="362" y="16"/>
                    <a:pt x="362" y="16"/>
                    <a:pt x="362" y="16"/>
                  </a:cubicBezTo>
                  <a:cubicBezTo>
                    <a:pt x="353" y="16"/>
                    <a:pt x="353" y="16"/>
                    <a:pt x="353" y="16"/>
                  </a:cubicBezTo>
                  <a:cubicBezTo>
                    <a:pt x="353" y="54"/>
                    <a:pt x="353" y="54"/>
                    <a:pt x="353" y="54"/>
                  </a:cubicBezTo>
                  <a:cubicBezTo>
                    <a:pt x="362" y="54"/>
                    <a:pt x="362" y="54"/>
                    <a:pt x="362" y="54"/>
                  </a:cubicBezTo>
                  <a:cubicBezTo>
                    <a:pt x="362" y="33"/>
                    <a:pt x="362" y="33"/>
                    <a:pt x="362" y="33"/>
                  </a:cubicBezTo>
                  <a:cubicBezTo>
                    <a:pt x="362" y="26"/>
                    <a:pt x="364" y="23"/>
                    <a:pt x="370" y="23"/>
                  </a:cubicBezTo>
                  <a:cubicBezTo>
                    <a:pt x="371" y="23"/>
                    <a:pt x="373" y="23"/>
                    <a:pt x="375" y="24"/>
                  </a:cubicBezTo>
                  <a:cubicBezTo>
                    <a:pt x="378" y="16"/>
                    <a:pt x="378" y="16"/>
                    <a:pt x="378" y="16"/>
                  </a:cubicBezTo>
                  <a:cubicBezTo>
                    <a:pt x="376" y="15"/>
                    <a:pt x="373" y="15"/>
                    <a:pt x="372" y="15"/>
                  </a:cubicBezTo>
                  <a:close/>
                  <a:moveTo>
                    <a:pt x="264" y="35"/>
                  </a:moveTo>
                  <a:cubicBezTo>
                    <a:pt x="264" y="47"/>
                    <a:pt x="273" y="55"/>
                    <a:pt x="285" y="55"/>
                  </a:cubicBezTo>
                  <a:cubicBezTo>
                    <a:pt x="291" y="55"/>
                    <a:pt x="294" y="54"/>
                    <a:pt x="299" y="50"/>
                  </a:cubicBezTo>
                  <a:cubicBezTo>
                    <a:pt x="295" y="44"/>
                    <a:pt x="295" y="44"/>
                    <a:pt x="295" y="44"/>
                  </a:cubicBezTo>
                  <a:cubicBezTo>
                    <a:pt x="291" y="46"/>
                    <a:pt x="288" y="47"/>
                    <a:pt x="285" y="47"/>
                  </a:cubicBezTo>
                  <a:cubicBezTo>
                    <a:pt x="278" y="47"/>
                    <a:pt x="273" y="42"/>
                    <a:pt x="273" y="35"/>
                  </a:cubicBezTo>
                  <a:cubicBezTo>
                    <a:pt x="273" y="28"/>
                    <a:pt x="278" y="23"/>
                    <a:pt x="285" y="23"/>
                  </a:cubicBezTo>
                  <a:cubicBezTo>
                    <a:pt x="288" y="23"/>
                    <a:pt x="291" y="24"/>
                    <a:pt x="295" y="26"/>
                  </a:cubicBezTo>
                  <a:cubicBezTo>
                    <a:pt x="299" y="19"/>
                    <a:pt x="299" y="19"/>
                    <a:pt x="299" y="19"/>
                  </a:cubicBezTo>
                  <a:cubicBezTo>
                    <a:pt x="294" y="16"/>
                    <a:pt x="291" y="15"/>
                    <a:pt x="285" y="15"/>
                  </a:cubicBezTo>
                  <a:cubicBezTo>
                    <a:pt x="273" y="15"/>
                    <a:pt x="264" y="23"/>
                    <a:pt x="264" y="35"/>
                  </a:cubicBezTo>
                  <a:close/>
                  <a:moveTo>
                    <a:pt x="342" y="35"/>
                  </a:moveTo>
                  <a:cubicBezTo>
                    <a:pt x="342" y="16"/>
                    <a:pt x="342" y="16"/>
                    <a:pt x="342" y="16"/>
                  </a:cubicBezTo>
                  <a:cubicBezTo>
                    <a:pt x="334" y="16"/>
                    <a:pt x="334" y="16"/>
                    <a:pt x="334" y="16"/>
                  </a:cubicBezTo>
                  <a:cubicBezTo>
                    <a:pt x="334" y="20"/>
                    <a:pt x="334" y="20"/>
                    <a:pt x="334" y="20"/>
                  </a:cubicBezTo>
                  <a:cubicBezTo>
                    <a:pt x="331" y="17"/>
                    <a:pt x="327" y="15"/>
                    <a:pt x="322" y="15"/>
                  </a:cubicBezTo>
                  <a:cubicBezTo>
                    <a:pt x="311" y="15"/>
                    <a:pt x="303" y="23"/>
                    <a:pt x="303" y="35"/>
                  </a:cubicBezTo>
                  <a:cubicBezTo>
                    <a:pt x="303" y="47"/>
                    <a:pt x="311" y="55"/>
                    <a:pt x="322" y="55"/>
                  </a:cubicBezTo>
                  <a:cubicBezTo>
                    <a:pt x="327" y="55"/>
                    <a:pt x="331" y="53"/>
                    <a:pt x="334" y="49"/>
                  </a:cubicBezTo>
                  <a:cubicBezTo>
                    <a:pt x="334" y="54"/>
                    <a:pt x="334" y="54"/>
                    <a:pt x="334" y="54"/>
                  </a:cubicBezTo>
                  <a:cubicBezTo>
                    <a:pt x="342" y="54"/>
                    <a:pt x="342" y="54"/>
                    <a:pt x="342" y="54"/>
                  </a:cubicBezTo>
                  <a:lnTo>
                    <a:pt x="342" y="35"/>
                  </a:lnTo>
                  <a:close/>
                  <a:moveTo>
                    <a:pt x="311" y="35"/>
                  </a:moveTo>
                  <a:cubicBezTo>
                    <a:pt x="311" y="28"/>
                    <a:pt x="316" y="23"/>
                    <a:pt x="323" y="23"/>
                  </a:cubicBezTo>
                  <a:cubicBezTo>
                    <a:pt x="330" y="23"/>
                    <a:pt x="334" y="28"/>
                    <a:pt x="334" y="35"/>
                  </a:cubicBezTo>
                  <a:cubicBezTo>
                    <a:pt x="334" y="42"/>
                    <a:pt x="330" y="47"/>
                    <a:pt x="323" y="47"/>
                  </a:cubicBezTo>
                  <a:cubicBezTo>
                    <a:pt x="316" y="47"/>
                    <a:pt x="311" y="42"/>
                    <a:pt x="311" y="35"/>
                  </a:cubicBezTo>
                  <a:close/>
                  <a:moveTo>
                    <a:pt x="211" y="15"/>
                  </a:moveTo>
                  <a:cubicBezTo>
                    <a:pt x="200" y="15"/>
                    <a:pt x="192" y="23"/>
                    <a:pt x="192" y="35"/>
                  </a:cubicBezTo>
                  <a:cubicBezTo>
                    <a:pt x="192" y="47"/>
                    <a:pt x="200" y="55"/>
                    <a:pt x="212" y="55"/>
                  </a:cubicBezTo>
                  <a:cubicBezTo>
                    <a:pt x="217" y="55"/>
                    <a:pt x="223" y="54"/>
                    <a:pt x="227" y="50"/>
                  </a:cubicBezTo>
                  <a:cubicBezTo>
                    <a:pt x="223" y="44"/>
                    <a:pt x="223" y="44"/>
                    <a:pt x="223" y="44"/>
                  </a:cubicBezTo>
                  <a:cubicBezTo>
                    <a:pt x="220" y="46"/>
                    <a:pt x="216" y="48"/>
                    <a:pt x="212" y="48"/>
                  </a:cubicBezTo>
                  <a:cubicBezTo>
                    <a:pt x="207" y="48"/>
                    <a:pt x="202" y="45"/>
                    <a:pt x="201" y="38"/>
                  </a:cubicBezTo>
                  <a:cubicBezTo>
                    <a:pt x="229" y="38"/>
                    <a:pt x="229" y="38"/>
                    <a:pt x="229" y="38"/>
                  </a:cubicBezTo>
                  <a:cubicBezTo>
                    <a:pt x="229" y="37"/>
                    <a:pt x="229" y="36"/>
                    <a:pt x="229" y="35"/>
                  </a:cubicBezTo>
                  <a:cubicBezTo>
                    <a:pt x="229" y="23"/>
                    <a:pt x="222" y="15"/>
                    <a:pt x="211" y="15"/>
                  </a:cubicBezTo>
                  <a:close/>
                  <a:moveTo>
                    <a:pt x="211" y="22"/>
                  </a:moveTo>
                  <a:cubicBezTo>
                    <a:pt x="216" y="22"/>
                    <a:pt x="220" y="26"/>
                    <a:pt x="221" y="32"/>
                  </a:cubicBezTo>
                  <a:cubicBezTo>
                    <a:pt x="201" y="32"/>
                    <a:pt x="201" y="32"/>
                    <a:pt x="201" y="32"/>
                  </a:cubicBezTo>
                  <a:cubicBezTo>
                    <a:pt x="202" y="26"/>
                    <a:pt x="205" y="22"/>
                    <a:pt x="211" y="22"/>
                  </a:cubicBezTo>
                  <a:close/>
                  <a:moveTo>
                    <a:pt x="420" y="35"/>
                  </a:moveTo>
                  <a:cubicBezTo>
                    <a:pt x="420" y="0"/>
                    <a:pt x="420" y="0"/>
                    <a:pt x="420" y="0"/>
                  </a:cubicBezTo>
                  <a:cubicBezTo>
                    <a:pt x="411" y="0"/>
                    <a:pt x="411" y="0"/>
                    <a:pt x="411" y="0"/>
                  </a:cubicBezTo>
                  <a:cubicBezTo>
                    <a:pt x="411" y="20"/>
                    <a:pt x="411" y="20"/>
                    <a:pt x="411" y="20"/>
                  </a:cubicBezTo>
                  <a:cubicBezTo>
                    <a:pt x="409" y="17"/>
                    <a:pt x="405" y="15"/>
                    <a:pt x="399" y="15"/>
                  </a:cubicBezTo>
                  <a:cubicBezTo>
                    <a:pt x="388" y="15"/>
                    <a:pt x="380" y="23"/>
                    <a:pt x="380" y="35"/>
                  </a:cubicBezTo>
                  <a:cubicBezTo>
                    <a:pt x="380" y="47"/>
                    <a:pt x="388" y="55"/>
                    <a:pt x="399" y="55"/>
                  </a:cubicBezTo>
                  <a:cubicBezTo>
                    <a:pt x="405" y="55"/>
                    <a:pt x="409" y="53"/>
                    <a:pt x="411" y="49"/>
                  </a:cubicBezTo>
                  <a:cubicBezTo>
                    <a:pt x="411" y="54"/>
                    <a:pt x="411" y="54"/>
                    <a:pt x="411" y="54"/>
                  </a:cubicBezTo>
                  <a:cubicBezTo>
                    <a:pt x="420" y="54"/>
                    <a:pt x="420" y="54"/>
                    <a:pt x="420" y="54"/>
                  </a:cubicBezTo>
                  <a:lnTo>
                    <a:pt x="420" y="35"/>
                  </a:lnTo>
                  <a:close/>
                  <a:moveTo>
                    <a:pt x="389" y="35"/>
                  </a:moveTo>
                  <a:cubicBezTo>
                    <a:pt x="389" y="28"/>
                    <a:pt x="393" y="23"/>
                    <a:pt x="400" y="23"/>
                  </a:cubicBezTo>
                  <a:cubicBezTo>
                    <a:pt x="407" y="23"/>
                    <a:pt x="412" y="28"/>
                    <a:pt x="412" y="35"/>
                  </a:cubicBezTo>
                  <a:cubicBezTo>
                    <a:pt x="412" y="42"/>
                    <a:pt x="407" y="47"/>
                    <a:pt x="400" y="47"/>
                  </a:cubicBezTo>
                  <a:cubicBezTo>
                    <a:pt x="393" y="47"/>
                    <a:pt x="389" y="42"/>
                    <a:pt x="389" y="35"/>
                  </a:cubicBezTo>
                  <a:close/>
                  <a:moveTo>
                    <a:pt x="108" y="35"/>
                  </a:moveTo>
                  <a:cubicBezTo>
                    <a:pt x="108" y="16"/>
                    <a:pt x="108" y="16"/>
                    <a:pt x="108" y="16"/>
                  </a:cubicBezTo>
                  <a:cubicBezTo>
                    <a:pt x="99" y="16"/>
                    <a:pt x="99" y="16"/>
                    <a:pt x="99" y="16"/>
                  </a:cubicBezTo>
                  <a:cubicBezTo>
                    <a:pt x="99" y="20"/>
                    <a:pt x="99" y="20"/>
                    <a:pt x="99" y="20"/>
                  </a:cubicBezTo>
                  <a:cubicBezTo>
                    <a:pt x="97" y="17"/>
                    <a:pt x="93" y="15"/>
                    <a:pt x="87" y="15"/>
                  </a:cubicBezTo>
                  <a:cubicBezTo>
                    <a:pt x="77" y="15"/>
                    <a:pt x="68" y="23"/>
                    <a:pt x="68" y="35"/>
                  </a:cubicBezTo>
                  <a:cubicBezTo>
                    <a:pt x="68" y="47"/>
                    <a:pt x="77" y="55"/>
                    <a:pt x="87" y="55"/>
                  </a:cubicBezTo>
                  <a:cubicBezTo>
                    <a:pt x="93" y="55"/>
                    <a:pt x="97" y="53"/>
                    <a:pt x="99" y="49"/>
                  </a:cubicBezTo>
                  <a:cubicBezTo>
                    <a:pt x="99" y="54"/>
                    <a:pt x="99" y="54"/>
                    <a:pt x="99" y="54"/>
                  </a:cubicBezTo>
                  <a:cubicBezTo>
                    <a:pt x="108" y="54"/>
                    <a:pt x="108" y="54"/>
                    <a:pt x="108" y="54"/>
                  </a:cubicBezTo>
                  <a:lnTo>
                    <a:pt x="108" y="35"/>
                  </a:lnTo>
                  <a:close/>
                  <a:moveTo>
                    <a:pt x="77" y="35"/>
                  </a:moveTo>
                  <a:cubicBezTo>
                    <a:pt x="77" y="28"/>
                    <a:pt x="81" y="23"/>
                    <a:pt x="88" y="23"/>
                  </a:cubicBezTo>
                  <a:cubicBezTo>
                    <a:pt x="95" y="23"/>
                    <a:pt x="100" y="28"/>
                    <a:pt x="100" y="35"/>
                  </a:cubicBezTo>
                  <a:cubicBezTo>
                    <a:pt x="100" y="42"/>
                    <a:pt x="95" y="47"/>
                    <a:pt x="88" y="47"/>
                  </a:cubicBezTo>
                  <a:cubicBezTo>
                    <a:pt x="81" y="47"/>
                    <a:pt x="77" y="42"/>
                    <a:pt x="77" y="3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endParaRPr>
            </a:p>
          </p:txBody>
        </p:sp>
        <p:sp>
          <p:nvSpPr>
            <p:cNvPr id="31" name="Rectangle 6">
              <a:extLst>
                <a:ext uri="{FF2B5EF4-FFF2-40B4-BE49-F238E27FC236}">
                  <a16:creationId xmlns:a16="http://schemas.microsoft.com/office/drawing/2014/main" id="{BBE09AF2-2A54-445D-8F64-9D7F19B00A85}"/>
                </a:ext>
              </a:extLst>
            </p:cNvPr>
            <p:cNvSpPr>
              <a:spLocks noChangeArrowheads="1"/>
            </p:cNvSpPr>
            <p:nvPr userDrawn="1"/>
          </p:nvSpPr>
          <p:spPr bwMode="ltGray">
            <a:xfrm>
              <a:off x="10513089" y="730014"/>
              <a:ext cx="205797" cy="370434"/>
            </a:xfrm>
            <a:prstGeom prst="rect">
              <a:avLst/>
            </a:prstGeom>
            <a:solidFill>
              <a:srgbClr val="F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endParaRPr>
            </a:p>
          </p:txBody>
        </p:sp>
        <p:sp>
          <p:nvSpPr>
            <p:cNvPr id="32" name="Freeform 7">
              <a:extLst>
                <a:ext uri="{FF2B5EF4-FFF2-40B4-BE49-F238E27FC236}">
                  <a16:creationId xmlns:a16="http://schemas.microsoft.com/office/drawing/2014/main" id="{3E49903B-7D11-4416-90E4-1D9E7D5436EF}"/>
                </a:ext>
              </a:extLst>
            </p:cNvPr>
            <p:cNvSpPr>
              <a:spLocks/>
            </p:cNvSpPr>
            <p:nvPr userDrawn="1"/>
          </p:nvSpPr>
          <p:spPr bwMode="ltGray">
            <a:xfrm>
              <a:off x="10236055" y="680939"/>
              <a:ext cx="379933" cy="470166"/>
            </a:xfrm>
            <a:custGeom>
              <a:avLst/>
              <a:gdLst>
                <a:gd name="T0" fmla="*/ 178 w 233"/>
                <a:gd name="T1" fmla="*/ 144 h 288"/>
                <a:gd name="T2" fmla="*/ 233 w 233"/>
                <a:gd name="T3" fmla="*/ 30 h 288"/>
                <a:gd name="T4" fmla="*/ 144 w 233"/>
                <a:gd name="T5" fmla="*/ 0 h 288"/>
                <a:gd name="T6" fmla="*/ 0 w 233"/>
                <a:gd name="T7" fmla="*/ 144 h 288"/>
                <a:gd name="T8" fmla="*/ 144 w 233"/>
                <a:gd name="T9" fmla="*/ 288 h 288"/>
                <a:gd name="T10" fmla="*/ 233 w 233"/>
                <a:gd name="T11" fmla="*/ 257 h 288"/>
                <a:gd name="T12" fmla="*/ 178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178" y="144"/>
                  </a:moveTo>
                  <a:cubicBezTo>
                    <a:pt x="178" y="98"/>
                    <a:pt x="200" y="57"/>
                    <a:pt x="233" y="30"/>
                  </a:cubicBezTo>
                  <a:cubicBezTo>
                    <a:pt x="209" y="11"/>
                    <a:pt x="178" y="0"/>
                    <a:pt x="144" y="0"/>
                  </a:cubicBezTo>
                  <a:cubicBezTo>
                    <a:pt x="64" y="0"/>
                    <a:pt x="0" y="64"/>
                    <a:pt x="0" y="144"/>
                  </a:cubicBezTo>
                  <a:cubicBezTo>
                    <a:pt x="0" y="223"/>
                    <a:pt x="64" y="288"/>
                    <a:pt x="144" y="288"/>
                  </a:cubicBezTo>
                  <a:cubicBezTo>
                    <a:pt x="178" y="288"/>
                    <a:pt x="209" y="276"/>
                    <a:pt x="233" y="257"/>
                  </a:cubicBezTo>
                  <a:cubicBezTo>
                    <a:pt x="200" y="231"/>
                    <a:pt x="178" y="190"/>
                    <a:pt x="178" y="144"/>
                  </a:cubicBezTo>
                  <a:close/>
                </a:path>
              </a:pathLst>
            </a:custGeom>
            <a:solidFill>
              <a:srgbClr val="EB00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endParaRPr>
            </a:p>
          </p:txBody>
        </p:sp>
        <p:sp>
          <p:nvSpPr>
            <p:cNvPr id="33" name="Freeform 8">
              <a:extLst>
                <a:ext uri="{FF2B5EF4-FFF2-40B4-BE49-F238E27FC236}">
                  <a16:creationId xmlns:a16="http://schemas.microsoft.com/office/drawing/2014/main" id="{6C832AF7-3499-4BBD-8C3A-99E4268CECD9}"/>
                </a:ext>
              </a:extLst>
            </p:cNvPr>
            <p:cNvSpPr>
              <a:spLocks/>
            </p:cNvSpPr>
            <p:nvPr userDrawn="1"/>
          </p:nvSpPr>
          <p:spPr bwMode="ltGray">
            <a:xfrm>
              <a:off x="10615988" y="680939"/>
              <a:ext cx="379933" cy="470166"/>
            </a:xfrm>
            <a:custGeom>
              <a:avLst/>
              <a:gdLst>
                <a:gd name="T0" fmla="*/ 233 w 233"/>
                <a:gd name="T1" fmla="*/ 144 h 288"/>
                <a:gd name="T2" fmla="*/ 89 w 233"/>
                <a:gd name="T3" fmla="*/ 288 h 288"/>
                <a:gd name="T4" fmla="*/ 0 w 233"/>
                <a:gd name="T5" fmla="*/ 257 h 288"/>
                <a:gd name="T6" fmla="*/ 55 w 233"/>
                <a:gd name="T7" fmla="*/ 144 h 288"/>
                <a:gd name="T8" fmla="*/ 0 w 233"/>
                <a:gd name="T9" fmla="*/ 30 h 288"/>
                <a:gd name="T10" fmla="*/ 89 w 233"/>
                <a:gd name="T11" fmla="*/ 0 h 288"/>
                <a:gd name="T12" fmla="*/ 233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233" y="144"/>
                  </a:moveTo>
                  <a:cubicBezTo>
                    <a:pt x="233" y="223"/>
                    <a:pt x="169" y="288"/>
                    <a:pt x="89" y="288"/>
                  </a:cubicBezTo>
                  <a:cubicBezTo>
                    <a:pt x="55" y="288"/>
                    <a:pt x="24" y="276"/>
                    <a:pt x="0" y="257"/>
                  </a:cubicBezTo>
                  <a:cubicBezTo>
                    <a:pt x="33" y="231"/>
                    <a:pt x="55" y="190"/>
                    <a:pt x="55" y="144"/>
                  </a:cubicBezTo>
                  <a:cubicBezTo>
                    <a:pt x="55" y="98"/>
                    <a:pt x="33" y="57"/>
                    <a:pt x="0" y="30"/>
                  </a:cubicBezTo>
                  <a:cubicBezTo>
                    <a:pt x="24" y="11"/>
                    <a:pt x="55" y="0"/>
                    <a:pt x="89" y="0"/>
                  </a:cubicBezTo>
                  <a:cubicBezTo>
                    <a:pt x="169" y="0"/>
                    <a:pt x="233" y="64"/>
                    <a:pt x="233" y="144"/>
                  </a:cubicBez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endParaRPr>
            </a:p>
          </p:txBody>
        </p:sp>
        <p:sp>
          <p:nvSpPr>
            <p:cNvPr id="34" name="Freeform 9">
              <a:extLst>
                <a:ext uri="{FF2B5EF4-FFF2-40B4-BE49-F238E27FC236}">
                  <a16:creationId xmlns:a16="http://schemas.microsoft.com/office/drawing/2014/main" id="{D4226C4E-AAF5-499A-BD28-C95AE1686913}"/>
                </a:ext>
              </a:extLst>
            </p:cNvPr>
            <p:cNvSpPr>
              <a:spLocks noEditPoints="1"/>
            </p:cNvSpPr>
            <p:nvPr userDrawn="1"/>
          </p:nvSpPr>
          <p:spPr bwMode="ltGray">
            <a:xfrm>
              <a:off x="10968217" y="1051373"/>
              <a:ext cx="19788" cy="9498"/>
            </a:xfrm>
            <a:custGeom>
              <a:avLst/>
              <a:gdLst>
                <a:gd name="T0" fmla="*/ 6 w 25"/>
                <a:gd name="T1" fmla="*/ 12 h 12"/>
                <a:gd name="T2" fmla="*/ 6 w 25"/>
                <a:gd name="T3" fmla="*/ 2 h 12"/>
                <a:gd name="T4" fmla="*/ 10 w 25"/>
                <a:gd name="T5" fmla="*/ 2 h 12"/>
                <a:gd name="T6" fmla="*/ 10 w 25"/>
                <a:gd name="T7" fmla="*/ 0 h 12"/>
                <a:gd name="T8" fmla="*/ 0 w 25"/>
                <a:gd name="T9" fmla="*/ 0 h 12"/>
                <a:gd name="T10" fmla="*/ 0 w 25"/>
                <a:gd name="T11" fmla="*/ 2 h 12"/>
                <a:gd name="T12" fmla="*/ 4 w 25"/>
                <a:gd name="T13" fmla="*/ 2 h 12"/>
                <a:gd name="T14" fmla="*/ 4 w 25"/>
                <a:gd name="T15" fmla="*/ 12 h 12"/>
                <a:gd name="T16" fmla="*/ 6 w 25"/>
                <a:gd name="T17" fmla="*/ 12 h 12"/>
                <a:gd name="T18" fmla="*/ 25 w 25"/>
                <a:gd name="T19" fmla="*/ 12 h 12"/>
                <a:gd name="T20" fmla="*/ 25 w 25"/>
                <a:gd name="T21" fmla="*/ 0 h 12"/>
                <a:gd name="T22" fmla="*/ 23 w 25"/>
                <a:gd name="T23" fmla="*/ 0 h 12"/>
                <a:gd name="T24" fmla="*/ 19 w 25"/>
                <a:gd name="T25" fmla="*/ 8 h 12"/>
                <a:gd name="T26" fmla="*/ 17 w 25"/>
                <a:gd name="T27" fmla="*/ 0 h 12"/>
                <a:gd name="T28" fmla="*/ 13 w 25"/>
                <a:gd name="T29" fmla="*/ 0 h 12"/>
                <a:gd name="T30" fmla="*/ 13 w 25"/>
                <a:gd name="T31" fmla="*/ 12 h 12"/>
                <a:gd name="T32" fmla="*/ 15 w 25"/>
                <a:gd name="T33" fmla="*/ 12 h 12"/>
                <a:gd name="T34" fmla="*/ 15 w 25"/>
                <a:gd name="T35" fmla="*/ 4 h 12"/>
                <a:gd name="T36" fmla="*/ 19 w 25"/>
                <a:gd name="T37" fmla="*/ 10 h 12"/>
                <a:gd name="T38" fmla="*/ 21 w 25"/>
                <a:gd name="T39" fmla="*/ 10 h 12"/>
                <a:gd name="T40" fmla="*/ 23 w 25"/>
                <a:gd name="T41" fmla="*/ 4 h 12"/>
                <a:gd name="T42" fmla="*/ 23 w 25"/>
                <a:gd name="T43" fmla="*/ 12 h 12"/>
                <a:gd name="T44" fmla="*/ 25 w 25"/>
                <a:gd name="T4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2">
                  <a:moveTo>
                    <a:pt x="6" y="12"/>
                  </a:moveTo>
                  <a:lnTo>
                    <a:pt x="6" y="2"/>
                  </a:lnTo>
                  <a:lnTo>
                    <a:pt x="10" y="2"/>
                  </a:lnTo>
                  <a:lnTo>
                    <a:pt x="10" y="0"/>
                  </a:lnTo>
                  <a:lnTo>
                    <a:pt x="0" y="0"/>
                  </a:lnTo>
                  <a:lnTo>
                    <a:pt x="0" y="2"/>
                  </a:lnTo>
                  <a:lnTo>
                    <a:pt x="4" y="2"/>
                  </a:lnTo>
                  <a:lnTo>
                    <a:pt x="4" y="12"/>
                  </a:lnTo>
                  <a:lnTo>
                    <a:pt x="6" y="12"/>
                  </a:lnTo>
                  <a:close/>
                  <a:moveTo>
                    <a:pt x="25" y="12"/>
                  </a:moveTo>
                  <a:lnTo>
                    <a:pt x="25" y="0"/>
                  </a:lnTo>
                  <a:lnTo>
                    <a:pt x="23" y="0"/>
                  </a:lnTo>
                  <a:lnTo>
                    <a:pt x="19" y="8"/>
                  </a:lnTo>
                  <a:lnTo>
                    <a:pt x="17" y="0"/>
                  </a:lnTo>
                  <a:lnTo>
                    <a:pt x="13" y="0"/>
                  </a:lnTo>
                  <a:lnTo>
                    <a:pt x="13" y="12"/>
                  </a:lnTo>
                  <a:lnTo>
                    <a:pt x="15" y="12"/>
                  </a:lnTo>
                  <a:lnTo>
                    <a:pt x="15" y="4"/>
                  </a:lnTo>
                  <a:lnTo>
                    <a:pt x="19" y="10"/>
                  </a:lnTo>
                  <a:lnTo>
                    <a:pt x="21" y="10"/>
                  </a:lnTo>
                  <a:lnTo>
                    <a:pt x="23" y="4"/>
                  </a:lnTo>
                  <a:lnTo>
                    <a:pt x="23" y="12"/>
                  </a:lnTo>
                  <a:lnTo>
                    <a:pt x="25" y="12"/>
                  </a:ln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endParaRPr>
            </a:p>
          </p:txBody>
        </p:sp>
      </p:grpSp>
    </p:spTree>
    <p:extLst>
      <p:ext uri="{BB962C8B-B14F-4D97-AF65-F5344CB8AC3E}">
        <p14:creationId xmlns:p14="http://schemas.microsoft.com/office/powerpoint/2010/main" val="3127334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5"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910783"/>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rtl="0">
              <a:defRPr lang="en-US" b="0" baseline="0" dirty="0"/>
            </a:lvl1pPr>
          </a:lstStyle>
          <a:p>
            <a:pPr lvl="0">
              <a:buNone/>
            </a:pPr>
            <a:r>
              <a:rPr lang="en-GB" dirty="0"/>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a:spLocks/>
          </p:cNvSpPr>
          <p:nvPr userDrawn="1">
            <p:custDataLst>
              <p:tags r:id="rId5"/>
            </p:custDataLst>
          </p:nvPr>
        </p:nvSpPr>
        <p:spPr>
          <a:xfrm>
            <a:off x="554733" y="6225997"/>
            <a:ext cx="110825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rtl="0">
              <a:defRPr lang="en-US" sz="800" b="0" dirty="0">
                <a:cs typeface="+mn-cs"/>
              </a:defRPr>
            </a:lvl1pPr>
          </a:lstStyle>
          <a:p>
            <a:pPr lvl="0">
              <a:buNone/>
            </a:pPr>
            <a:r>
              <a:rPr lang="en-GB"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519011"/>
            <a:ext cx="11082528" cy="384721"/>
          </a:xfrm>
          <a:prstGeom prst="rect">
            <a:avLst/>
          </a:prstGeom>
        </p:spPr>
        <p:txBody>
          <a:bodyPr vert="horz" wrap="square" lIns="0" tIns="0" rIns="0" bIns="0" rtlCol="0" anchor="b" anchorCtr="0">
            <a:spAutoFit/>
          </a:bodyPr>
          <a:lstStyle>
            <a:lvl1pPr rtl="0">
              <a:defRPr lang="en-US" dirty="0"/>
            </a:lvl1pPr>
          </a:lstStyle>
          <a:p>
            <a:pPr lvl="0"/>
            <a:r>
              <a:rPr lang="en-GB"/>
              <a:t>Click to edit Master title style</a:t>
            </a:r>
            <a:endParaRPr lang="en-GB" dirty="0"/>
          </a:p>
        </p:txBody>
      </p:sp>
      <p:sp>
        <p:nvSpPr>
          <p:cNvPr id="12" name="Slide Number">
            <a:extLst>
              <a:ext uri="{FF2B5EF4-FFF2-40B4-BE49-F238E27FC236}">
                <a16:creationId xmlns:a16="http://schemas.microsoft.com/office/drawing/2014/main" id="{480918F5-69A8-40D4-9A1C-19A48B2E8F78}"/>
              </a:ext>
            </a:extLst>
          </p:cNvPr>
          <p:cNvSpPr>
            <a:spLocks noChangeArrowheads="1"/>
          </p:cNvSpPr>
          <p:nvPr userDrawn="1">
            <p:custDataLst>
              <p:tags r:id="rId8"/>
            </p:custDataLst>
          </p:nvPr>
        </p:nvSpPr>
        <p:spPr bwMode="black">
          <a:xfrm>
            <a:off x="11751882" y="6635897"/>
            <a:ext cx="325501" cy="107722"/>
          </a:xfrm>
          <a:prstGeom prst="rect">
            <a:avLst/>
          </a:prstGeom>
          <a:noFill/>
          <a:ln w="9525" algn="ctr">
            <a:noFill/>
            <a:miter lim="800000"/>
            <a:headEnd/>
            <a:tailEnd/>
          </a:ln>
          <a:effectLst/>
        </p:spPr>
        <p:txBody>
          <a:bodyPr wrap="square" lIns="0" tIns="0" rIns="0" bIns="0" anchor="b">
            <a:spAutoFit/>
          </a:bodyPr>
          <a:lstStyle/>
          <a:p>
            <a:pPr algn="ctr" defTabSz="610744" rtl="0" fontAlgn="auto">
              <a:spcBef>
                <a:spcPts val="0"/>
              </a:spcBef>
              <a:spcAft>
                <a:spcPts val="0"/>
              </a:spcAft>
              <a:defRPr/>
            </a:pPr>
            <a:fld id="{4ABDCABE-3F10-B64C-92F1-862014417034}" type="slidenum">
              <a:rPr lang="en-GB" sz="700" b="0" smtClean="0">
                <a:solidFill>
                  <a:schemeClr val="tx1"/>
                </a:solidFill>
                <a:latin typeface="+mn-lt"/>
                <a:ea typeface="+mn-ea"/>
                <a:cs typeface="Arial" panose="020B0604020202020204" pitchFamily="34" charset="0"/>
              </a:rPr>
              <a:pPr algn="ctr" defTabSz="610744" rtl="0" fontAlgn="auto">
                <a:spcBef>
                  <a:spcPts val="0"/>
                </a:spcBef>
                <a:spcAft>
                  <a:spcPts val="0"/>
                </a:spcAft>
                <a:defRPr/>
              </a:pPr>
              <a:t>‹#›</a:t>
            </a:fld>
            <a:endParaRPr lang="en-GB" sz="7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130304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89" name="think-cell Slide" r:id="rId9" imgW="592" imgH="591" progId="TCLayout.ActiveDocument.1">
                  <p:embed/>
                </p:oleObj>
              </mc:Choice>
              <mc:Fallback>
                <p:oleObj name="think-cell Slide" r:id="rId9"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1706563"/>
            <a:ext cx="3813048" cy="769441"/>
          </a:xfrm>
          <a:prstGeom prst="rect">
            <a:avLst/>
          </a:prstGeom>
        </p:spPr>
        <p:txBody>
          <a:bodyPr vert="horz" anchor="t">
            <a:noAutofit/>
          </a:bodyPr>
          <a:lstStyle>
            <a:lvl1pPr rtl="0">
              <a:lnSpc>
                <a:spcPct val="100000"/>
              </a:lnSpc>
              <a:defRPr>
                <a:ln w="6350" cap="flat">
                  <a:noFill/>
                  <a:miter lim="800000"/>
                </a:ln>
              </a:defRPr>
            </a:lvl1pPr>
          </a:lstStyle>
          <a:p>
            <a:r>
              <a:rPr lang="en-GB"/>
              <a:t>Click to edit Master title style</a:t>
            </a:r>
            <a:endParaRPr lang="en-GB" dirty="0"/>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GB"/>
              <a:t>Add tracker</a:t>
            </a:r>
            <a:endParaRPr lang="en-GB" dirty="0"/>
          </a:p>
        </p:txBody>
      </p:sp>
      <p:sp>
        <p:nvSpPr>
          <p:cNvPr id="12" name="5. Source" hidden="1">
            <a:extLst>
              <a:ext uri="{FF2B5EF4-FFF2-40B4-BE49-F238E27FC236}">
                <a16:creationId xmlns:a16="http://schemas.microsoft.com/office/drawing/2014/main" id="{DC708513-F6C0-4DAB-99CE-3942CFBDA0D9}"/>
              </a:ext>
            </a:extLst>
          </p:cNvPr>
          <p:cNvSpPr txBox="1">
            <a:spLocks/>
          </p:cNvSpPr>
          <p:nvPr userDrawn="1">
            <p:custDataLst>
              <p:tags r:id="rId6"/>
            </p:custDataLst>
          </p:nvPr>
        </p:nvSpPr>
        <p:spPr>
          <a:xfrm>
            <a:off x="554733" y="6225997"/>
            <a:ext cx="110825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sp>
        <p:nvSpPr>
          <p:cNvPr id="13" name="Slide Number">
            <a:extLst>
              <a:ext uri="{FF2B5EF4-FFF2-40B4-BE49-F238E27FC236}">
                <a16:creationId xmlns:a16="http://schemas.microsoft.com/office/drawing/2014/main" id="{CE0B50F1-6D0E-4C53-B9AB-8889EFECA0E8}"/>
              </a:ext>
            </a:extLst>
          </p:cNvPr>
          <p:cNvSpPr>
            <a:spLocks noChangeArrowheads="1"/>
          </p:cNvSpPr>
          <p:nvPr userDrawn="1">
            <p:custDataLst>
              <p:tags r:id="rId7"/>
            </p:custDataLst>
          </p:nvPr>
        </p:nvSpPr>
        <p:spPr bwMode="black">
          <a:xfrm>
            <a:off x="11751882" y="6635897"/>
            <a:ext cx="325501" cy="107722"/>
          </a:xfrm>
          <a:prstGeom prst="rect">
            <a:avLst/>
          </a:prstGeom>
          <a:noFill/>
          <a:ln w="9525" algn="ctr">
            <a:noFill/>
            <a:miter lim="800000"/>
            <a:headEnd/>
            <a:tailEnd/>
          </a:ln>
          <a:effectLst/>
        </p:spPr>
        <p:txBody>
          <a:bodyPr wrap="square" lIns="0" tIns="0" rIns="0" bIns="0" anchor="b">
            <a:spAutoFit/>
          </a:bodyPr>
          <a:lstStyle/>
          <a:p>
            <a:pPr algn="ctr" defTabSz="610744" rtl="0" fontAlgn="auto">
              <a:spcBef>
                <a:spcPts val="0"/>
              </a:spcBef>
              <a:spcAft>
                <a:spcPts val="0"/>
              </a:spcAft>
              <a:defRPr/>
            </a:pPr>
            <a:fld id="{4ABDCABE-3F10-B64C-92F1-862014417034}" type="slidenum">
              <a:rPr lang="en-GB" sz="700" b="0" smtClean="0">
                <a:solidFill>
                  <a:schemeClr val="tx1"/>
                </a:solidFill>
                <a:latin typeface="+mn-lt"/>
                <a:ea typeface="+mn-ea"/>
                <a:cs typeface="Arial" panose="020B0604020202020204" pitchFamily="34" charset="0"/>
              </a:rPr>
              <a:pPr algn="ctr" defTabSz="610744" rtl="0" fontAlgn="auto">
                <a:spcBef>
                  <a:spcPts val="0"/>
                </a:spcBef>
                <a:spcAft>
                  <a:spcPts val="0"/>
                </a:spcAft>
                <a:defRPr/>
              </a:pPr>
              <a:t>‹#›</a:t>
            </a:fld>
            <a:endParaRPr lang="en-GB" sz="7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644342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13" name="think-cell Slide" r:id="rId9" imgW="592" imgH="591" progId="TCLayout.ActiveDocument.1">
                  <p:embed/>
                </p:oleObj>
              </mc:Choice>
              <mc:Fallback>
                <p:oleObj name="think-cell Slide" r:id="rId9"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4"/>
            </p:custDataLst>
          </p:nvPr>
        </p:nvSpPr>
        <p:spPr>
          <a:xfrm>
            <a:off x="554736" y="3236640"/>
            <a:ext cx="5065776" cy="384721"/>
          </a:xfrm>
          <a:prstGeom prst="rect">
            <a:avLst/>
          </a:prstGeom>
        </p:spPr>
        <p:txBody>
          <a:bodyPr vert="horz" rIns="365760" anchor="ctr">
            <a:spAutoFit/>
          </a:bodyPr>
          <a:lstStyle>
            <a:lvl1pPr rtl="0">
              <a:defRPr>
                <a:ln w="6350" cap="flat">
                  <a:noFill/>
                  <a:miter lim="800000"/>
                </a:ln>
              </a:defRPr>
            </a:lvl1pPr>
          </a:lstStyle>
          <a:p>
            <a:r>
              <a:rPr lang="en-GB"/>
              <a:t>Click to edit Master title style</a:t>
            </a:r>
            <a:endParaRPr lang="en-GB" dirty="0"/>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GB"/>
              <a:t>Add tracker</a:t>
            </a:r>
            <a:endParaRPr lang="en-GB" dirty="0"/>
          </a:p>
        </p:txBody>
      </p:sp>
      <p:sp>
        <p:nvSpPr>
          <p:cNvPr id="9" name="5. Source" hidden="1">
            <a:extLst>
              <a:ext uri="{FF2B5EF4-FFF2-40B4-BE49-F238E27FC236}">
                <a16:creationId xmlns:a16="http://schemas.microsoft.com/office/drawing/2014/main" id="{30D20F8F-9B1E-4BF1-A6A1-7FA56E3BDA96}"/>
              </a:ext>
            </a:extLst>
          </p:cNvPr>
          <p:cNvSpPr txBox="1">
            <a:spLocks/>
          </p:cNvSpPr>
          <p:nvPr userDrawn="1">
            <p:custDataLst>
              <p:tags r:id="rId6"/>
            </p:custDataLst>
          </p:nvPr>
        </p:nvSpPr>
        <p:spPr>
          <a:xfrm>
            <a:off x="554733" y="6225997"/>
            <a:ext cx="110825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sp>
        <p:nvSpPr>
          <p:cNvPr id="8" name="Slide Number">
            <a:extLst>
              <a:ext uri="{FF2B5EF4-FFF2-40B4-BE49-F238E27FC236}">
                <a16:creationId xmlns:a16="http://schemas.microsoft.com/office/drawing/2014/main" id="{C8B1F0DF-FA5B-408A-8FCC-5148EA64CBCE}"/>
              </a:ext>
            </a:extLst>
          </p:cNvPr>
          <p:cNvSpPr>
            <a:spLocks noChangeArrowheads="1"/>
          </p:cNvSpPr>
          <p:nvPr userDrawn="1">
            <p:custDataLst>
              <p:tags r:id="rId7"/>
            </p:custDataLst>
          </p:nvPr>
        </p:nvSpPr>
        <p:spPr bwMode="black">
          <a:xfrm>
            <a:off x="11751882" y="6635897"/>
            <a:ext cx="325501" cy="107722"/>
          </a:xfrm>
          <a:prstGeom prst="rect">
            <a:avLst/>
          </a:prstGeom>
          <a:noFill/>
          <a:ln w="9525" algn="ctr">
            <a:noFill/>
            <a:miter lim="800000"/>
            <a:headEnd/>
            <a:tailEnd/>
          </a:ln>
          <a:effectLst/>
        </p:spPr>
        <p:txBody>
          <a:bodyPr wrap="square" lIns="0" tIns="0" rIns="0" bIns="0" anchor="b">
            <a:spAutoFit/>
          </a:bodyPr>
          <a:lstStyle/>
          <a:p>
            <a:pPr algn="ctr" defTabSz="610744" rtl="0" fontAlgn="auto">
              <a:spcBef>
                <a:spcPts val="0"/>
              </a:spcBef>
              <a:spcAft>
                <a:spcPts val="0"/>
              </a:spcAft>
              <a:defRPr/>
            </a:pPr>
            <a:fld id="{4ABDCABE-3F10-B64C-92F1-862014417034}" type="slidenum">
              <a:rPr lang="en-GB" sz="700" b="0" smtClean="0">
                <a:solidFill>
                  <a:schemeClr val="tx1"/>
                </a:solidFill>
                <a:latin typeface="+mn-lt"/>
                <a:ea typeface="+mn-ea"/>
                <a:cs typeface="Arial" panose="020B0604020202020204" pitchFamily="34" charset="0"/>
              </a:rPr>
              <a:pPr algn="ctr" defTabSz="610744" rtl="0" fontAlgn="auto">
                <a:spcBef>
                  <a:spcPts val="0"/>
                </a:spcBef>
                <a:spcAft>
                  <a:spcPts val="0"/>
                </a:spcAft>
                <a:defRPr/>
              </a:pPr>
              <a:t>‹#›</a:t>
            </a:fld>
            <a:endParaRPr lang="en-GB" sz="700"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76516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37"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4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vert="horz" anchor="b">
            <a:noAutofit/>
          </a:bodyPr>
          <a:lstStyle>
            <a:lvl1pPr rtl="0">
              <a:lnSpc>
                <a:spcPct val="100000"/>
              </a:lnSpc>
              <a:defRPr sz="4400"/>
            </a:lvl1pPr>
          </a:lstStyle>
          <a:p>
            <a:r>
              <a:rPr lang="en-GB"/>
              <a:t>Click to edit Master title style</a:t>
            </a:r>
            <a:endParaRPr lang="en-GB" dirty="0"/>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GB"/>
              <a:t>Add tracker</a:t>
            </a:r>
            <a:endParaRPr lang="en-GB" dirty="0"/>
          </a:p>
        </p:txBody>
      </p:sp>
      <p:sp>
        <p:nvSpPr>
          <p:cNvPr id="10" name="Slide Number">
            <a:extLst>
              <a:ext uri="{FF2B5EF4-FFF2-40B4-BE49-F238E27FC236}">
                <a16:creationId xmlns:a16="http://schemas.microsoft.com/office/drawing/2014/main" id="{CF64C615-2582-4DCF-9142-3B691B7548E7}"/>
              </a:ext>
            </a:extLst>
          </p:cNvPr>
          <p:cNvSpPr>
            <a:spLocks noChangeArrowheads="1"/>
          </p:cNvSpPr>
          <p:nvPr userDrawn="1">
            <p:custDataLst>
              <p:tags r:id="rId6"/>
            </p:custDataLst>
          </p:nvPr>
        </p:nvSpPr>
        <p:spPr bwMode="black">
          <a:xfrm>
            <a:off x="11751882" y="6635897"/>
            <a:ext cx="325501" cy="107722"/>
          </a:xfrm>
          <a:prstGeom prst="rect">
            <a:avLst/>
          </a:prstGeom>
          <a:noFill/>
          <a:ln w="9525" algn="ctr">
            <a:noFill/>
            <a:miter lim="800000"/>
            <a:headEnd/>
            <a:tailEnd/>
          </a:ln>
          <a:effectLst/>
        </p:spPr>
        <p:txBody>
          <a:bodyPr wrap="square" lIns="0" tIns="0" rIns="0" bIns="0" anchor="b">
            <a:spAutoFit/>
          </a:bodyPr>
          <a:lstStyle/>
          <a:p>
            <a:pPr algn="ctr" defTabSz="610744" rtl="0" fontAlgn="auto">
              <a:spcBef>
                <a:spcPts val="0"/>
              </a:spcBef>
              <a:spcAft>
                <a:spcPts val="0"/>
              </a:spcAft>
              <a:defRPr/>
            </a:pPr>
            <a:fld id="{4ABDCABE-3F10-B64C-92F1-862014417034}" type="slidenum">
              <a:rPr lang="en-GB" sz="700" b="0" smtClean="0">
                <a:solidFill>
                  <a:schemeClr val="tx1"/>
                </a:solidFill>
                <a:latin typeface="+mn-lt"/>
                <a:ea typeface="+mn-ea"/>
                <a:cs typeface="Arial" panose="020B0604020202020204" pitchFamily="34" charset="0"/>
              </a:rPr>
              <a:pPr algn="ctr" defTabSz="610744" rtl="0" fontAlgn="auto">
                <a:spcBef>
                  <a:spcPts val="0"/>
                </a:spcBef>
                <a:spcAft>
                  <a:spcPts val="0"/>
                </a:spcAft>
                <a:defRPr/>
              </a:pPr>
              <a:t>‹#›</a:t>
            </a:fld>
            <a:endParaRPr lang="en-GB" sz="7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8552986C-9452-46D3-8888-20E612BE00AD}"/>
              </a:ext>
            </a:extLst>
          </p:cNvPr>
          <p:cNvSpPr txBox="1">
            <a:spLocks/>
          </p:cNvSpPr>
          <p:nvPr userDrawn="1">
            <p:custDataLst>
              <p:tags r:id="rId7"/>
            </p:custDataLst>
          </p:nvPr>
        </p:nvSpPr>
        <p:spPr>
          <a:xfrm>
            <a:off x="554733" y="6225997"/>
            <a:ext cx="110825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spTree>
    <p:extLst>
      <p:ext uri="{BB962C8B-B14F-4D97-AF65-F5344CB8AC3E}">
        <p14:creationId xmlns:p14="http://schemas.microsoft.com/office/powerpoint/2010/main" val="2768274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3B13CCE6-D258-EF4C-A6F5-7F78A47BDBFD}"/>
              </a:ext>
            </a:extLst>
          </p:cNvPr>
          <p:cNvSpPr txBox="1">
            <a:spLocks noChangeArrowheads="1"/>
          </p:cNvSpPr>
          <p:nvPr userDrawn="1"/>
        </p:nvSpPr>
        <p:spPr bwMode="auto">
          <a:xfrm>
            <a:off x="4165600" y="5503863"/>
            <a:ext cx="3860800" cy="457200"/>
          </a:xfrm>
          <a:prstGeom prst="rect">
            <a:avLst/>
          </a:prstGeom>
          <a:noFill/>
          <a:ln>
            <a:noFill/>
          </a:ln>
          <a:effectLst/>
        </p:spPr>
        <p:txBody>
          <a:bodyPr/>
          <a:lstStyle>
            <a:defPPr>
              <a:defRPr lang="en-US"/>
            </a:defPPr>
            <a:lvl1pPr algn="ctr" rtl="0" eaLnBrk="1" fontAlgn="base" hangingPunct="1">
              <a:spcBef>
                <a:spcPct val="0"/>
              </a:spcBef>
              <a:spcAft>
                <a:spcPct val="0"/>
              </a:spcAft>
              <a:defRPr sz="1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GB" altLang="en-US" sz="100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7">
            <a:extLst>
              <a:ext uri="{FF2B5EF4-FFF2-40B4-BE49-F238E27FC236}">
                <a16:creationId xmlns:a16="http://schemas.microsoft.com/office/drawing/2014/main" id="{874B21E4-D41F-D040-8570-E6911361AD21}"/>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8">
            <a:extLst>
              <a:ext uri="{FF2B5EF4-FFF2-40B4-BE49-F238E27FC236}">
                <a16:creationId xmlns:a16="http://schemas.microsoft.com/office/drawing/2014/main" id="{9EC4586E-C42D-D846-AFD7-AD110A03D114}"/>
              </a:ext>
            </a:extLst>
          </p:cNvPr>
          <p:cNvSpPr>
            <a:spLocks noGrp="1"/>
          </p:cNvSpPr>
          <p:nvPr>
            <p:ph type="ftr" sz="quarter" idx="11"/>
          </p:nvPr>
        </p:nvSpPr>
        <p:spPr>
          <a:xfrm>
            <a:off x="4165600" y="6248400"/>
            <a:ext cx="3860800" cy="457200"/>
          </a:xfrm>
          <a:prstGeom prst="rect">
            <a:avLst/>
          </a:prstGeom>
        </p:spPr>
        <p:txBody>
          <a:bodyPr/>
          <a:lstStyle>
            <a:lvl1pPr>
              <a:defRPr/>
            </a:lvl1pPr>
          </a:lstStyle>
          <a:p>
            <a:pPr>
              <a:defRPr/>
            </a:pPr>
            <a:endParaRPr lang="en-GB" altLang="en-US"/>
          </a:p>
        </p:txBody>
      </p:sp>
      <p:sp>
        <p:nvSpPr>
          <p:cNvPr id="7" name="Slide Number Placeholder 9">
            <a:extLst>
              <a:ext uri="{FF2B5EF4-FFF2-40B4-BE49-F238E27FC236}">
                <a16:creationId xmlns:a16="http://schemas.microsoft.com/office/drawing/2014/main" id="{2F3C3F5D-4965-B64A-AF3C-30ABA446C3AB}"/>
              </a:ext>
            </a:extLst>
          </p:cNvPr>
          <p:cNvSpPr>
            <a:spLocks noGrp="1"/>
          </p:cNvSpPr>
          <p:nvPr>
            <p:ph type="sldNum" sz="quarter" idx="12"/>
          </p:nvPr>
        </p:nvSpPr>
        <p:spPr/>
        <p:txBody>
          <a:bodyPr/>
          <a:lstStyle>
            <a:lvl1pPr>
              <a:defRPr/>
            </a:lvl1pPr>
          </a:lstStyle>
          <a:p>
            <a:pPr>
              <a:defRPr/>
            </a:pPr>
            <a:fld id="{DEEE79A7-EB74-0849-BC65-7377A85EAAA7}" type="slidenum">
              <a:rPr lang="en-GB" altLang="en-US"/>
              <a:pPr>
                <a:defRPr/>
              </a:pPr>
              <a:t>‹#›</a:t>
            </a:fld>
            <a:endParaRPr lang="en-GB" altLang="en-US"/>
          </a:p>
        </p:txBody>
      </p:sp>
    </p:spTree>
    <p:extLst>
      <p:ext uri="{BB962C8B-B14F-4D97-AF65-F5344CB8AC3E}">
        <p14:creationId xmlns:p14="http://schemas.microsoft.com/office/powerpoint/2010/main" val="2551271825"/>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61"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34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vert="horz">
            <a:spAutoFit/>
          </a:bodyPr>
          <a:lstStyle>
            <a:lvl1pPr rtl="0">
              <a:lnSpc>
                <a:spcPct val="105000"/>
              </a:lnSpc>
              <a:defRPr sz="3400"/>
            </a:lvl1pPr>
          </a:lstStyle>
          <a:p>
            <a:r>
              <a:rPr lang="en-GB"/>
              <a:t>“Click to add quote</a:t>
            </a:r>
            <a:endParaRPr lang="en-GB" dirty="0"/>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quote source</a:t>
            </a:r>
            <a:endParaRPr lang="en-GB" dirty="0"/>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GB"/>
              <a:t>Add tracker</a:t>
            </a:r>
            <a:endParaRPr lang="en-GB" dirty="0"/>
          </a:p>
        </p:txBody>
      </p:sp>
      <p:sp>
        <p:nvSpPr>
          <p:cNvPr id="11" name="Slide Number">
            <a:extLst>
              <a:ext uri="{FF2B5EF4-FFF2-40B4-BE49-F238E27FC236}">
                <a16:creationId xmlns:a16="http://schemas.microsoft.com/office/drawing/2014/main" id="{C94895A5-9A87-472E-A5BA-9BA01ABF90A5}"/>
              </a:ext>
            </a:extLst>
          </p:cNvPr>
          <p:cNvSpPr>
            <a:spLocks noChangeArrowheads="1"/>
          </p:cNvSpPr>
          <p:nvPr userDrawn="1">
            <p:custDataLst>
              <p:tags r:id="rId7"/>
            </p:custDataLst>
          </p:nvPr>
        </p:nvSpPr>
        <p:spPr bwMode="black">
          <a:xfrm>
            <a:off x="11751882" y="6635897"/>
            <a:ext cx="325501" cy="107722"/>
          </a:xfrm>
          <a:prstGeom prst="rect">
            <a:avLst/>
          </a:prstGeom>
          <a:noFill/>
          <a:ln w="9525" algn="ctr">
            <a:noFill/>
            <a:miter lim="800000"/>
            <a:headEnd/>
            <a:tailEnd/>
          </a:ln>
          <a:effectLst/>
        </p:spPr>
        <p:txBody>
          <a:bodyPr wrap="square" lIns="0" tIns="0" rIns="0" bIns="0" anchor="b">
            <a:spAutoFit/>
          </a:bodyPr>
          <a:lstStyle/>
          <a:p>
            <a:pPr algn="ctr" defTabSz="610744" rtl="0" fontAlgn="auto">
              <a:spcBef>
                <a:spcPts val="0"/>
              </a:spcBef>
              <a:spcAft>
                <a:spcPts val="0"/>
              </a:spcAft>
              <a:defRPr/>
            </a:pPr>
            <a:fld id="{4ABDCABE-3F10-B64C-92F1-862014417034}" type="slidenum">
              <a:rPr lang="en-GB" sz="700" b="0" smtClean="0">
                <a:solidFill>
                  <a:schemeClr val="tx1"/>
                </a:solidFill>
                <a:latin typeface="+mn-lt"/>
                <a:ea typeface="+mn-ea"/>
                <a:cs typeface="Arial" panose="020B0604020202020204" pitchFamily="34" charset="0"/>
              </a:rPr>
              <a:pPr algn="ctr" defTabSz="610744" rtl="0" fontAlgn="auto">
                <a:spcBef>
                  <a:spcPts val="0"/>
                </a:spcBef>
                <a:spcAft>
                  <a:spcPts val="0"/>
                </a:spcAft>
                <a:defRPr/>
              </a:pPr>
              <a:t>‹#›</a:t>
            </a:fld>
            <a:endParaRPr lang="en-GB" sz="700" b="0" dirty="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BDB2D9C9-2BCB-4804-8631-381BA36F2FA7}"/>
              </a:ext>
            </a:extLst>
          </p:cNvPr>
          <p:cNvSpPr txBox="1">
            <a:spLocks/>
          </p:cNvSpPr>
          <p:nvPr userDrawn="1">
            <p:custDataLst>
              <p:tags r:id="rId8"/>
            </p:custDataLst>
          </p:nvPr>
        </p:nvSpPr>
        <p:spPr>
          <a:xfrm>
            <a:off x="554733" y="6225997"/>
            <a:ext cx="110825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spTree>
    <p:extLst>
      <p:ext uri="{BB962C8B-B14F-4D97-AF65-F5344CB8AC3E}">
        <p14:creationId xmlns:p14="http://schemas.microsoft.com/office/powerpoint/2010/main" val="3892481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85"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GB"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514600" cy="769441"/>
          </a:xfrm>
        </p:spPr>
        <p:txBody>
          <a:bodyPr vert="horz" wrap="square" lIns="0" tIns="0" rIns="0" bIns="0" rtlCol="0" anchor="b" anchorCtr="0">
            <a:noAutofit/>
          </a:bodyPr>
          <a:lstStyle>
            <a:lvl1pPr rtl="0">
              <a:defRPr lang="en-US" dirty="0"/>
            </a:lvl1pPr>
          </a:lstStyle>
          <a:p>
            <a:pPr lvl="0"/>
            <a:r>
              <a:rPr lang="en-GB"/>
              <a:t>Click to edit Master title style</a:t>
            </a:r>
            <a:endParaRPr lang="en-GB"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GB" dirty="0"/>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GB"/>
              <a:t>Add tracker</a:t>
            </a:r>
            <a:endParaRPr lang="en-GB" dirty="0"/>
          </a:p>
        </p:txBody>
      </p:sp>
      <p:sp>
        <p:nvSpPr>
          <p:cNvPr id="34" name="Slide Number">
            <a:extLst>
              <a:ext uri="{FF2B5EF4-FFF2-40B4-BE49-F238E27FC236}">
                <a16:creationId xmlns:a16="http://schemas.microsoft.com/office/drawing/2014/main" id="{00D78BE5-42EA-4C8E-996C-45170567913A}"/>
              </a:ext>
            </a:extLst>
          </p:cNvPr>
          <p:cNvSpPr>
            <a:spLocks noChangeArrowheads="1"/>
          </p:cNvSpPr>
          <p:nvPr userDrawn="1">
            <p:custDataLst>
              <p:tags r:id="rId8"/>
            </p:custDataLst>
          </p:nvPr>
        </p:nvSpPr>
        <p:spPr bwMode="black">
          <a:xfrm>
            <a:off x="11751882" y="6635897"/>
            <a:ext cx="325501" cy="107722"/>
          </a:xfrm>
          <a:prstGeom prst="rect">
            <a:avLst/>
          </a:prstGeom>
          <a:noFill/>
          <a:ln w="9525" algn="ctr">
            <a:noFill/>
            <a:miter lim="800000"/>
            <a:headEnd/>
            <a:tailEnd/>
          </a:ln>
          <a:effectLst/>
        </p:spPr>
        <p:txBody>
          <a:bodyPr wrap="square" lIns="0" tIns="0" rIns="0" bIns="0" anchor="b">
            <a:spAutoFit/>
          </a:bodyPr>
          <a:lstStyle/>
          <a:p>
            <a:pPr algn="ctr" defTabSz="610744" rtl="0" fontAlgn="auto">
              <a:spcBef>
                <a:spcPts val="0"/>
              </a:spcBef>
              <a:spcAft>
                <a:spcPts val="0"/>
              </a:spcAft>
              <a:defRPr/>
            </a:pPr>
            <a:fld id="{4ABDCABE-3F10-B64C-92F1-862014417034}" type="slidenum">
              <a:rPr lang="en-GB" sz="700" b="0" smtClean="0">
                <a:solidFill>
                  <a:schemeClr val="tx1"/>
                </a:solidFill>
                <a:latin typeface="+mn-lt"/>
                <a:ea typeface="+mn-ea"/>
                <a:cs typeface="Arial" panose="020B0604020202020204" pitchFamily="34" charset="0"/>
              </a:rPr>
              <a:pPr algn="ctr" defTabSz="610744" rtl="0" fontAlgn="auto">
                <a:spcBef>
                  <a:spcPts val="0"/>
                </a:spcBef>
                <a:spcAft>
                  <a:spcPts val="0"/>
                </a:spcAft>
                <a:defRPr/>
              </a:pPr>
              <a:t>‹#›</a:t>
            </a:fld>
            <a:endParaRPr lang="en-GB" sz="700" b="0" dirty="0">
              <a:solidFill>
                <a:schemeClr val="tx1"/>
              </a:solidFill>
              <a:latin typeface="+mn-lt"/>
              <a:ea typeface="+mn-ea"/>
              <a:cs typeface="Arial" panose="020B0604020202020204" pitchFamily="34" charset="0"/>
            </a:endParaRPr>
          </a:p>
        </p:txBody>
      </p:sp>
      <p:grpSp>
        <p:nvGrpSpPr>
          <p:cNvPr id="22" name="Group 4">
            <a:extLst>
              <a:ext uri="{FF2B5EF4-FFF2-40B4-BE49-F238E27FC236}">
                <a16:creationId xmlns:a16="http://schemas.microsoft.com/office/drawing/2014/main" id="{9756821D-2A62-4CFF-AB03-A8523B66DE62}"/>
              </a:ext>
            </a:extLst>
          </p:cNvPr>
          <p:cNvGrpSpPr>
            <a:grpSpLocks noChangeAspect="1"/>
          </p:cNvGrpSpPr>
          <p:nvPr userDrawn="1"/>
        </p:nvGrpSpPr>
        <p:grpSpPr bwMode="ltGray">
          <a:xfrm>
            <a:off x="11256172" y="6417372"/>
            <a:ext cx="394856" cy="373880"/>
            <a:chOff x="-240" y="2757"/>
            <a:chExt cx="960" cy="909"/>
          </a:xfrm>
        </p:grpSpPr>
        <p:sp>
          <p:nvSpPr>
            <p:cNvPr id="23" name="Freeform 5">
              <a:extLst>
                <a:ext uri="{FF2B5EF4-FFF2-40B4-BE49-F238E27FC236}">
                  <a16:creationId xmlns:a16="http://schemas.microsoft.com/office/drawing/2014/main" id="{18F7628C-4FF2-4109-8A45-E19DBFB4DEB4}"/>
                </a:ext>
              </a:extLst>
            </p:cNvPr>
            <p:cNvSpPr>
              <a:spLocks noEditPoints="1"/>
            </p:cNvSpPr>
            <p:nvPr userDrawn="1"/>
          </p:nvSpPr>
          <p:spPr bwMode="ltGray">
            <a:xfrm>
              <a:off x="-191" y="3388"/>
              <a:ext cx="866" cy="278"/>
            </a:xfrm>
            <a:custGeom>
              <a:avLst/>
              <a:gdLst>
                <a:gd name="T0" fmla="*/ 20 w 420"/>
                <a:gd name="T1" fmla="*/ 15 h 135"/>
                <a:gd name="T2" fmla="*/ 9 w 420"/>
                <a:gd name="T3" fmla="*/ 54 h 135"/>
                <a:gd name="T4" fmla="*/ 35 w 420"/>
                <a:gd name="T5" fmla="*/ 54 h 135"/>
                <a:gd name="T6" fmla="*/ 61 w 420"/>
                <a:gd name="T7" fmla="*/ 54 h 135"/>
                <a:gd name="T8" fmla="*/ 14 w 420"/>
                <a:gd name="T9" fmla="*/ 104 h 135"/>
                <a:gd name="T10" fmla="*/ 27 w 420"/>
                <a:gd name="T11" fmla="*/ 76 h 135"/>
                <a:gd name="T12" fmla="*/ 23 w 420"/>
                <a:gd name="T13" fmla="*/ 96 h 135"/>
                <a:gd name="T14" fmla="*/ 39 w 420"/>
                <a:gd name="T15" fmla="*/ 115 h 135"/>
                <a:gd name="T16" fmla="*/ 71 w 420"/>
                <a:gd name="T17" fmla="*/ 115 h 135"/>
                <a:gd name="T18" fmla="*/ 114 w 420"/>
                <a:gd name="T19" fmla="*/ 117 h 135"/>
                <a:gd name="T20" fmla="*/ 87 w 420"/>
                <a:gd name="T21" fmla="*/ 118 h 135"/>
                <a:gd name="T22" fmla="*/ 152 w 420"/>
                <a:gd name="T23" fmla="*/ 95 h 135"/>
                <a:gd name="T24" fmla="*/ 141 w 420"/>
                <a:gd name="T25" fmla="*/ 134 h 135"/>
                <a:gd name="T26" fmla="*/ 168 w 420"/>
                <a:gd name="T27" fmla="*/ 134 h 135"/>
                <a:gd name="T28" fmla="*/ 242 w 420"/>
                <a:gd name="T29" fmla="*/ 95 h 135"/>
                <a:gd name="T30" fmla="*/ 262 w 420"/>
                <a:gd name="T31" fmla="*/ 134 h 135"/>
                <a:gd name="T32" fmla="*/ 243 w 420"/>
                <a:gd name="T33" fmla="*/ 127 h 135"/>
                <a:gd name="T34" fmla="*/ 346 w 420"/>
                <a:gd name="T35" fmla="*/ 135 h 135"/>
                <a:gd name="T36" fmla="*/ 346 w 420"/>
                <a:gd name="T37" fmla="*/ 128 h 135"/>
                <a:gd name="T38" fmla="*/ 382 w 420"/>
                <a:gd name="T39" fmla="*/ 96 h 135"/>
                <a:gd name="T40" fmla="*/ 392 w 420"/>
                <a:gd name="T41" fmla="*/ 103 h 135"/>
                <a:gd name="T42" fmla="*/ 299 w 420"/>
                <a:gd name="T43" fmla="*/ 96 h 135"/>
                <a:gd name="T44" fmla="*/ 269 w 420"/>
                <a:gd name="T45" fmla="*/ 96 h 135"/>
                <a:gd name="T46" fmla="*/ 300 w 420"/>
                <a:gd name="T47" fmla="*/ 132 h 135"/>
                <a:gd name="T48" fmla="*/ 299 w 420"/>
                <a:gd name="T49" fmla="*/ 104 h 135"/>
                <a:gd name="T50" fmla="*/ 206 w 420"/>
                <a:gd name="T51" fmla="*/ 134 h 135"/>
                <a:gd name="T52" fmla="*/ 206 w 420"/>
                <a:gd name="T53" fmla="*/ 101 h 135"/>
                <a:gd name="T54" fmla="*/ 195 w 420"/>
                <a:gd name="T55" fmla="*/ 103 h 135"/>
                <a:gd name="T56" fmla="*/ 309 w 420"/>
                <a:gd name="T57" fmla="*/ 134 h 135"/>
                <a:gd name="T58" fmla="*/ 313 w 420"/>
                <a:gd name="T59" fmla="*/ 89 h 135"/>
                <a:gd name="T60" fmla="*/ 171 w 420"/>
                <a:gd name="T61" fmla="*/ 4 h 135"/>
                <a:gd name="T62" fmla="*/ 163 w 420"/>
                <a:gd name="T63" fmla="*/ 23 h 135"/>
                <a:gd name="T64" fmla="*/ 177 w 420"/>
                <a:gd name="T65" fmla="*/ 47 h 135"/>
                <a:gd name="T66" fmla="*/ 256 w 420"/>
                <a:gd name="T67" fmla="*/ 15 h 135"/>
                <a:gd name="T68" fmla="*/ 246 w 420"/>
                <a:gd name="T69" fmla="*/ 54 h 135"/>
                <a:gd name="T70" fmla="*/ 256 w 420"/>
                <a:gd name="T71" fmla="*/ 15 h 135"/>
                <a:gd name="T72" fmla="*/ 134 w 420"/>
                <a:gd name="T73" fmla="*/ 39 h 135"/>
                <a:gd name="T74" fmla="*/ 132 w 420"/>
                <a:gd name="T75" fmla="*/ 55 h 135"/>
                <a:gd name="T76" fmla="*/ 133 w 420"/>
                <a:gd name="T77" fmla="*/ 22 h 135"/>
                <a:gd name="T78" fmla="*/ 362 w 420"/>
                <a:gd name="T79" fmla="*/ 16 h 135"/>
                <a:gd name="T80" fmla="*/ 370 w 420"/>
                <a:gd name="T81" fmla="*/ 23 h 135"/>
                <a:gd name="T82" fmla="*/ 285 w 420"/>
                <a:gd name="T83" fmla="*/ 55 h 135"/>
                <a:gd name="T84" fmla="*/ 285 w 420"/>
                <a:gd name="T85" fmla="*/ 23 h 135"/>
                <a:gd name="T86" fmla="*/ 342 w 420"/>
                <a:gd name="T87" fmla="*/ 35 h 135"/>
                <a:gd name="T88" fmla="*/ 303 w 420"/>
                <a:gd name="T89" fmla="*/ 35 h 135"/>
                <a:gd name="T90" fmla="*/ 342 w 420"/>
                <a:gd name="T91" fmla="*/ 35 h 135"/>
                <a:gd name="T92" fmla="*/ 311 w 420"/>
                <a:gd name="T93" fmla="*/ 35 h 135"/>
                <a:gd name="T94" fmla="*/ 223 w 420"/>
                <a:gd name="T95" fmla="*/ 44 h 135"/>
                <a:gd name="T96" fmla="*/ 211 w 420"/>
                <a:gd name="T97" fmla="*/ 15 h 135"/>
                <a:gd name="T98" fmla="*/ 420 w 420"/>
                <a:gd name="T99" fmla="*/ 35 h 135"/>
                <a:gd name="T100" fmla="*/ 380 w 420"/>
                <a:gd name="T101" fmla="*/ 35 h 135"/>
                <a:gd name="T102" fmla="*/ 420 w 420"/>
                <a:gd name="T103" fmla="*/ 35 h 135"/>
                <a:gd name="T104" fmla="*/ 389 w 420"/>
                <a:gd name="T105" fmla="*/ 35 h 135"/>
                <a:gd name="T106" fmla="*/ 87 w 420"/>
                <a:gd name="T107" fmla="*/ 15 h 135"/>
                <a:gd name="T108" fmla="*/ 108 w 420"/>
                <a:gd name="T109" fmla="*/ 54 h 135"/>
                <a:gd name="T110" fmla="*/ 88 w 420"/>
                <a:gd name="T111" fmla="*/ 4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 h="135">
                  <a:moveTo>
                    <a:pt x="61" y="54"/>
                  </a:moveTo>
                  <a:cubicBezTo>
                    <a:pt x="61" y="30"/>
                    <a:pt x="61" y="30"/>
                    <a:pt x="61" y="30"/>
                  </a:cubicBezTo>
                  <a:cubicBezTo>
                    <a:pt x="61" y="21"/>
                    <a:pt x="55" y="15"/>
                    <a:pt x="46" y="15"/>
                  </a:cubicBezTo>
                  <a:cubicBezTo>
                    <a:pt x="41" y="15"/>
                    <a:pt x="36" y="16"/>
                    <a:pt x="32" y="22"/>
                  </a:cubicBezTo>
                  <a:cubicBezTo>
                    <a:pt x="30" y="17"/>
                    <a:pt x="25" y="15"/>
                    <a:pt x="20" y="15"/>
                  </a:cubicBezTo>
                  <a:cubicBezTo>
                    <a:pt x="16" y="15"/>
                    <a:pt x="12" y="16"/>
                    <a:pt x="8" y="21"/>
                  </a:cubicBezTo>
                  <a:cubicBezTo>
                    <a:pt x="8" y="16"/>
                    <a:pt x="8" y="16"/>
                    <a:pt x="8" y="16"/>
                  </a:cubicBezTo>
                  <a:cubicBezTo>
                    <a:pt x="0" y="16"/>
                    <a:pt x="0" y="16"/>
                    <a:pt x="0" y="16"/>
                  </a:cubicBezTo>
                  <a:cubicBezTo>
                    <a:pt x="0" y="54"/>
                    <a:pt x="0" y="54"/>
                    <a:pt x="0" y="54"/>
                  </a:cubicBezTo>
                  <a:cubicBezTo>
                    <a:pt x="9" y="54"/>
                    <a:pt x="9" y="54"/>
                    <a:pt x="9" y="54"/>
                  </a:cubicBezTo>
                  <a:cubicBezTo>
                    <a:pt x="9" y="33"/>
                    <a:pt x="9" y="33"/>
                    <a:pt x="9" y="33"/>
                  </a:cubicBezTo>
                  <a:cubicBezTo>
                    <a:pt x="9" y="26"/>
                    <a:pt x="12" y="23"/>
                    <a:pt x="18" y="23"/>
                  </a:cubicBezTo>
                  <a:cubicBezTo>
                    <a:pt x="23" y="23"/>
                    <a:pt x="26" y="26"/>
                    <a:pt x="26" y="33"/>
                  </a:cubicBezTo>
                  <a:cubicBezTo>
                    <a:pt x="26" y="54"/>
                    <a:pt x="26" y="54"/>
                    <a:pt x="26" y="54"/>
                  </a:cubicBezTo>
                  <a:cubicBezTo>
                    <a:pt x="35" y="54"/>
                    <a:pt x="35" y="54"/>
                    <a:pt x="35" y="54"/>
                  </a:cubicBezTo>
                  <a:cubicBezTo>
                    <a:pt x="35" y="33"/>
                    <a:pt x="35" y="33"/>
                    <a:pt x="35" y="33"/>
                  </a:cubicBezTo>
                  <a:cubicBezTo>
                    <a:pt x="35" y="26"/>
                    <a:pt x="38" y="23"/>
                    <a:pt x="44" y="23"/>
                  </a:cubicBezTo>
                  <a:cubicBezTo>
                    <a:pt x="50" y="23"/>
                    <a:pt x="52" y="26"/>
                    <a:pt x="52" y="33"/>
                  </a:cubicBezTo>
                  <a:cubicBezTo>
                    <a:pt x="52" y="54"/>
                    <a:pt x="52" y="54"/>
                    <a:pt x="52" y="54"/>
                  </a:cubicBezTo>
                  <a:lnTo>
                    <a:pt x="61" y="54"/>
                  </a:lnTo>
                  <a:close/>
                  <a:moveTo>
                    <a:pt x="36" y="104"/>
                  </a:moveTo>
                  <a:cubicBezTo>
                    <a:pt x="23" y="104"/>
                    <a:pt x="23" y="104"/>
                    <a:pt x="23" y="104"/>
                  </a:cubicBezTo>
                  <a:cubicBezTo>
                    <a:pt x="23" y="134"/>
                    <a:pt x="23" y="134"/>
                    <a:pt x="23" y="134"/>
                  </a:cubicBezTo>
                  <a:cubicBezTo>
                    <a:pt x="14" y="134"/>
                    <a:pt x="14" y="134"/>
                    <a:pt x="14" y="134"/>
                  </a:cubicBezTo>
                  <a:cubicBezTo>
                    <a:pt x="14" y="104"/>
                    <a:pt x="14" y="104"/>
                    <a:pt x="14" y="104"/>
                  </a:cubicBezTo>
                  <a:cubicBezTo>
                    <a:pt x="7" y="104"/>
                    <a:pt x="7" y="104"/>
                    <a:pt x="7" y="104"/>
                  </a:cubicBezTo>
                  <a:cubicBezTo>
                    <a:pt x="7" y="96"/>
                    <a:pt x="7" y="96"/>
                    <a:pt x="7" y="96"/>
                  </a:cubicBezTo>
                  <a:cubicBezTo>
                    <a:pt x="14" y="96"/>
                    <a:pt x="14" y="96"/>
                    <a:pt x="14" y="96"/>
                  </a:cubicBezTo>
                  <a:cubicBezTo>
                    <a:pt x="14" y="90"/>
                    <a:pt x="14" y="90"/>
                    <a:pt x="14" y="90"/>
                  </a:cubicBezTo>
                  <a:cubicBezTo>
                    <a:pt x="14" y="82"/>
                    <a:pt x="18" y="76"/>
                    <a:pt x="27" y="76"/>
                  </a:cubicBezTo>
                  <a:cubicBezTo>
                    <a:pt x="32" y="76"/>
                    <a:pt x="35" y="77"/>
                    <a:pt x="38" y="79"/>
                  </a:cubicBezTo>
                  <a:cubicBezTo>
                    <a:pt x="35" y="86"/>
                    <a:pt x="35" y="86"/>
                    <a:pt x="35" y="86"/>
                  </a:cubicBezTo>
                  <a:cubicBezTo>
                    <a:pt x="33" y="85"/>
                    <a:pt x="30" y="84"/>
                    <a:pt x="28" y="84"/>
                  </a:cubicBezTo>
                  <a:cubicBezTo>
                    <a:pt x="24" y="84"/>
                    <a:pt x="23" y="86"/>
                    <a:pt x="23" y="90"/>
                  </a:cubicBezTo>
                  <a:cubicBezTo>
                    <a:pt x="23" y="96"/>
                    <a:pt x="23" y="96"/>
                    <a:pt x="23" y="96"/>
                  </a:cubicBezTo>
                  <a:cubicBezTo>
                    <a:pt x="36" y="96"/>
                    <a:pt x="36" y="96"/>
                    <a:pt x="36" y="96"/>
                  </a:cubicBezTo>
                  <a:lnTo>
                    <a:pt x="36" y="104"/>
                  </a:lnTo>
                  <a:close/>
                  <a:moveTo>
                    <a:pt x="80" y="115"/>
                  </a:moveTo>
                  <a:cubicBezTo>
                    <a:pt x="80" y="104"/>
                    <a:pt x="71" y="95"/>
                    <a:pt x="59" y="95"/>
                  </a:cubicBezTo>
                  <a:cubicBezTo>
                    <a:pt x="47" y="95"/>
                    <a:pt x="39" y="104"/>
                    <a:pt x="39" y="115"/>
                  </a:cubicBezTo>
                  <a:cubicBezTo>
                    <a:pt x="39" y="127"/>
                    <a:pt x="47" y="135"/>
                    <a:pt x="59" y="135"/>
                  </a:cubicBezTo>
                  <a:cubicBezTo>
                    <a:pt x="71" y="135"/>
                    <a:pt x="80" y="127"/>
                    <a:pt x="80" y="115"/>
                  </a:cubicBezTo>
                  <a:moveTo>
                    <a:pt x="47" y="115"/>
                  </a:moveTo>
                  <a:cubicBezTo>
                    <a:pt x="47" y="108"/>
                    <a:pt x="52" y="103"/>
                    <a:pt x="59" y="103"/>
                  </a:cubicBezTo>
                  <a:cubicBezTo>
                    <a:pt x="66" y="103"/>
                    <a:pt x="71" y="108"/>
                    <a:pt x="71" y="115"/>
                  </a:cubicBezTo>
                  <a:cubicBezTo>
                    <a:pt x="71" y="122"/>
                    <a:pt x="66" y="128"/>
                    <a:pt x="59" y="128"/>
                  </a:cubicBezTo>
                  <a:cubicBezTo>
                    <a:pt x="52" y="128"/>
                    <a:pt x="47" y="122"/>
                    <a:pt x="47" y="115"/>
                  </a:cubicBezTo>
                  <a:moveTo>
                    <a:pt x="122" y="96"/>
                  </a:moveTo>
                  <a:cubicBezTo>
                    <a:pt x="114" y="96"/>
                    <a:pt x="114" y="96"/>
                    <a:pt x="114" y="96"/>
                  </a:cubicBezTo>
                  <a:cubicBezTo>
                    <a:pt x="114" y="117"/>
                    <a:pt x="114" y="117"/>
                    <a:pt x="114" y="117"/>
                  </a:cubicBezTo>
                  <a:cubicBezTo>
                    <a:pt x="114" y="125"/>
                    <a:pt x="110" y="127"/>
                    <a:pt x="104" y="127"/>
                  </a:cubicBezTo>
                  <a:cubicBezTo>
                    <a:pt x="99" y="127"/>
                    <a:pt x="95" y="125"/>
                    <a:pt x="95" y="117"/>
                  </a:cubicBezTo>
                  <a:cubicBezTo>
                    <a:pt x="95" y="96"/>
                    <a:pt x="95" y="96"/>
                    <a:pt x="95" y="96"/>
                  </a:cubicBezTo>
                  <a:cubicBezTo>
                    <a:pt x="87" y="96"/>
                    <a:pt x="87" y="96"/>
                    <a:pt x="87" y="96"/>
                  </a:cubicBezTo>
                  <a:cubicBezTo>
                    <a:pt x="87" y="118"/>
                    <a:pt x="87" y="118"/>
                    <a:pt x="87" y="118"/>
                  </a:cubicBezTo>
                  <a:cubicBezTo>
                    <a:pt x="87" y="130"/>
                    <a:pt x="95" y="135"/>
                    <a:pt x="104" y="135"/>
                  </a:cubicBezTo>
                  <a:cubicBezTo>
                    <a:pt x="113" y="135"/>
                    <a:pt x="122" y="130"/>
                    <a:pt x="122" y="118"/>
                  </a:cubicBezTo>
                  <a:lnTo>
                    <a:pt x="122" y="96"/>
                  </a:lnTo>
                  <a:close/>
                  <a:moveTo>
                    <a:pt x="168" y="110"/>
                  </a:moveTo>
                  <a:cubicBezTo>
                    <a:pt x="168" y="101"/>
                    <a:pt x="161" y="95"/>
                    <a:pt x="152" y="95"/>
                  </a:cubicBezTo>
                  <a:cubicBezTo>
                    <a:pt x="148" y="95"/>
                    <a:pt x="144" y="96"/>
                    <a:pt x="141" y="101"/>
                  </a:cubicBezTo>
                  <a:cubicBezTo>
                    <a:pt x="141" y="96"/>
                    <a:pt x="141" y="96"/>
                    <a:pt x="141" y="96"/>
                  </a:cubicBezTo>
                  <a:cubicBezTo>
                    <a:pt x="132" y="96"/>
                    <a:pt x="132" y="96"/>
                    <a:pt x="132" y="96"/>
                  </a:cubicBezTo>
                  <a:cubicBezTo>
                    <a:pt x="132" y="134"/>
                    <a:pt x="132" y="134"/>
                    <a:pt x="132" y="134"/>
                  </a:cubicBezTo>
                  <a:cubicBezTo>
                    <a:pt x="141" y="134"/>
                    <a:pt x="141" y="134"/>
                    <a:pt x="141" y="134"/>
                  </a:cubicBezTo>
                  <a:cubicBezTo>
                    <a:pt x="141" y="113"/>
                    <a:pt x="141" y="113"/>
                    <a:pt x="141" y="113"/>
                  </a:cubicBezTo>
                  <a:cubicBezTo>
                    <a:pt x="141" y="107"/>
                    <a:pt x="145" y="103"/>
                    <a:pt x="151" y="103"/>
                  </a:cubicBezTo>
                  <a:cubicBezTo>
                    <a:pt x="156" y="103"/>
                    <a:pt x="160" y="107"/>
                    <a:pt x="160" y="113"/>
                  </a:cubicBezTo>
                  <a:cubicBezTo>
                    <a:pt x="160" y="134"/>
                    <a:pt x="160" y="134"/>
                    <a:pt x="160" y="134"/>
                  </a:cubicBezTo>
                  <a:cubicBezTo>
                    <a:pt x="168" y="134"/>
                    <a:pt x="168" y="134"/>
                    <a:pt x="168" y="134"/>
                  </a:cubicBezTo>
                  <a:cubicBezTo>
                    <a:pt x="168" y="110"/>
                    <a:pt x="168" y="110"/>
                    <a:pt x="168" y="110"/>
                  </a:cubicBezTo>
                  <a:moveTo>
                    <a:pt x="262" y="96"/>
                  </a:moveTo>
                  <a:cubicBezTo>
                    <a:pt x="254" y="96"/>
                    <a:pt x="254" y="96"/>
                    <a:pt x="254" y="96"/>
                  </a:cubicBezTo>
                  <a:cubicBezTo>
                    <a:pt x="254" y="101"/>
                    <a:pt x="254" y="101"/>
                    <a:pt x="254" y="101"/>
                  </a:cubicBezTo>
                  <a:cubicBezTo>
                    <a:pt x="251" y="97"/>
                    <a:pt x="247" y="95"/>
                    <a:pt x="242" y="95"/>
                  </a:cubicBezTo>
                  <a:cubicBezTo>
                    <a:pt x="231" y="95"/>
                    <a:pt x="223" y="104"/>
                    <a:pt x="223" y="115"/>
                  </a:cubicBezTo>
                  <a:cubicBezTo>
                    <a:pt x="223" y="127"/>
                    <a:pt x="231" y="135"/>
                    <a:pt x="242" y="135"/>
                  </a:cubicBezTo>
                  <a:cubicBezTo>
                    <a:pt x="247" y="135"/>
                    <a:pt x="251" y="133"/>
                    <a:pt x="254" y="130"/>
                  </a:cubicBezTo>
                  <a:cubicBezTo>
                    <a:pt x="254" y="134"/>
                    <a:pt x="254" y="134"/>
                    <a:pt x="254" y="134"/>
                  </a:cubicBezTo>
                  <a:cubicBezTo>
                    <a:pt x="262" y="134"/>
                    <a:pt x="262" y="134"/>
                    <a:pt x="262" y="134"/>
                  </a:cubicBezTo>
                  <a:lnTo>
                    <a:pt x="262" y="96"/>
                  </a:lnTo>
                  <a:close/>
                  <a:moveTo>
                    <a:pt x="231" y="115"/>
                  </a:moveTo>
                  <a:cubicBezTo>
                    <a:pt x="231" y="109"/>
                    <a:pt x="236" y="103"/>
                    <a:pt x="243" y="103"/>
                  </a:cubicBezTo>
                  <a:cubicBezTo>
                    <a:pt x="250" y="103"/>
                    <a:pt x="254" y="108"/>
                    <a:pt x="254" y="115"/>
                  </a:cubicBezTo>
                  <a:cubicBezTo>
                    <a:pt x="254" y="122"/>
                    <a:pt x="250" y="127"/>
                    <a:pt x="243" y="127"/>
                  </a:cubicBezTo>
                  <a:cubicBezTo>
                    <a:pt x="236" y="127"/>
                    <a:pt x="231" y="122"/>
                    <a:pt x="231" y="115"/>
                  </a:cubicBezTo>
                  <a:moveTo>
                    <a:pt x="366" y="115"/>
                  </a:moveTo>
                  <a:cubicBezTo>
                    <a:pt x="366" y="104"/>
                    <a:pt x="357" y="95"/>
                    <a:pt x="346" y="95"/>
                  </a:cubicBezTo>
                  <a:cubicBezTo>
                    <a:pt x="334" y="95"/>
                    <a:pt x="325" y="104"/>
                    <a:pt x="325" y="115"/>
                  </a:cubicBezTo>
                  <a:cubicBezTo>
                    <a:pt x="325" y="127"/>
                    <a:pt x="334" y="135"/>
                    <a:pt x="346" y="135"/>
                  </a:cubicBezTo>
                  <a:cubicBezTo>
                    <a:pt x="357" y="135"/>
                    <a:pt x="366" y="127"/>
                    <a:pt x="366" y="115"/>
                  </a:cubicBezTo>
                  <a:moveTo>
                    <a:pt x="334" y="115"/>
                  </a:moveTo>
                  <a:cubicBezTo>
                    <a:pt x="334" y="108"/>
                    <a:pt x="339" y="103"/>
                    <a:pt x="346" y="103"/>
                  </a:cubicBezTo>
                  <a:cubicBezTo>
                    <a:pt x="352" y="103"/>
                    <a:pt x="358" y="108"/>
                    <a:pt x="358" y="115"/>
                  </a:cubicBezTo>
                  <a:cubicBezTo>
                    <a:pt x="358" y="122"/>
                    <a:pt x="352" y="128"/>
                    <a:pt x="346" y="128"/>
                  </a:cubicBezTo>
                  <a:cubicBezTo>
                    <a:pt x="339" y="128"/>
                    <a:pt x="334" y="122"/>
                    <a:pt x="334" y="115"/>
                  </a:cubicBezTo>
                  <a:moveTo>
                    <a:pt x="409" y="110"/>
                  </a:moveTo>
                  <a:cubicBezTo>
                    <a:pt x="409" y="101"/>
                    <a:pt x="403" y="95"/>
                    <a:pt x="394" y="95"/>
                  </a:cubicBezTo>
                  <a:cubicBezTo>
                    <a:pt x="390" y="95"/>
                    <a:pt x="385" y="96"/>
                    <a:pt x="382" y="101"/>
                  </a:cubicBezTo>
                  <a:cubicBezTo>
                    <a:pt x="382" y="96"/>
                    <a:pt x="382" y="96"/>
                    <a:pt x="382" y="96"/>
                  </a:cubicBezTo>
                  <a:cubicBezTo>
                    <a:pt x="374" y="96"/>
                    <a:pt x="374" y="96"/>
                    <a:pt x="374" y="96"/>
                  </a:cubicBezTo>
                  <a:cubicBezTo>
                    <a:pt x="374" y="134"/>
                    <a:pt x="374" y="134"/>
                    <a:pt x="374" y="134"/>
                  </a:cubicBezTo>
                  <a:cubicBezTo>
                    <a:pt x="382" y="134"/>
                    <a:pt x="382" y="134"/>
                    <a:pt x="382" y="134"/>
                  </a:cubicBezTo>
                  <a:cubicBezTo>
                    <a:pt x="382" y="113"/>
                    <a:pt x="382" y="113"/>
                    <a:pt x="382" y="113"/>
                  </a:cubicBezTo>
                  <a:cubicBezTo>
                    <a:pt x="382" y="107"/>
                    <a:pt x="387" y="103"/>
                    <a:pt x="392" y="103"/>
                  </a:cubicBezTo>
                  <a:cubicBezTo>
                    <a:pt x="398" y="103"/>
                    <a:pt x="401" y="107"/>
                    <a:pt x="401" y="113"/>
                  </a:cubicBezTo>
                  <a:cubicBezTo>
                    <a:pt x="401" y="134"/>
                    <a:pt x="401" y="134"/>
                    <a:pt x="401" y="134"/>
                  </a:cubicBezTo>
                  <a:cubicBezTo>
                    <a:pt x="409" y="134"/>
                    <a:pt x="409" y="134"/>
                    <a:pt x="409" y="134"/>
                  </a:cubicBezTo>
                  <a:cubicBezTo>
                    <a:pt x="409" y="110"/>
                    <a:pt x="409" y="110"/>
                    <a:pt x="409" y="110"/>
                  </a:cubicBezTo>
                  <a:moveTo>
                    <a:pt x="299" y="96"/>
                  </a:moveTo>
                  <a:cubicBezTo>
                    <a:pt x="285" y="96"/>
                    <a:pt x="285" y="96"/>
                    <a:pt x="285" y="96"/>
                  </a:cubicBezTo>
                  <a:cubicBezTo>
                    <a:pt x="285" y="85"/>
                    <a:pt x="285" y="85"/>
                    <a:pt x="285" y="85"/>
                  </a:cubicBezTo>
                  <a:cubicBezTo>
                    <a:pt x="277" y="85"/>
                    <a:pt x="277" y="85"/>
                    <a:pt x="277" y="85"/>
                  </a:cubicBezTo>
                  <a:cubicBezTo>
                    <a:pt x="277" y="96"/>
                    <a:pt x="277" y="96"/>
                    <a:pt x="277" y="96"/>
                  </a:cubicBezTo>
                  <a:cubicBezTo>
                    <a:pt x="269" y="96"/>
                    <a:pt x="269" y="96"/>
                    <a:pt x="269" y="96"/>
                  </a:cubicBezTo>
                  <a:cubicBezTo>
                    <a:pt x="269" y="104"/>
                    <a:pt x="269" y="104"/>
                    <a:pt x="269" y="104"/>
                  </a:cubicBezTo>
                  <a:cubicBezTo>
                    <a:pt x="277" y="104"/>
                    <a:pt x="277" y="104"/>
                    <a:pt x="277" y="104"/>
                  </a:cubicBezTo>
                  <a:cubicBezTo>
                    <a:pt x="277" y="121"/>
                    <a:pt x="277" y="121"/>
                    <a:pt x="277" y="121"/>
                  </a:cubicBezTo>
                  <a:cubicBezTo>
                    <a:pt x="277" y="130"/>
                    <a:pt x="280" y="135"/>
                    <a:pt x="290" y="135"/>
                  </a:cubicBezTo>
                  <a:cubicBezTo>
                    <a:pt x="293" y="135"/>
                    <a:pt x="298" y="134"/>
                    <a:pt x="300" y="132"/>
                  </a:cubicBezTo>
                  <a:cubicBezTo>
                    <a:pt x="298" y="125"/>
                    <a:pt x="298" y="125"/>
                    <a:pt x="298" y="125"/>
                  </a:cubicBezTo>
                  <a:cubicBezTo>
                    <a:pt x="295" y="126"/>
                    <a:pt x="293" y="127"/>
                    <a:pt x="291" y="127"/>
                  </a:cubicBezTo>
                  <a:cubicBezTo>
                    <a:pt x="286" y="127"/>
                    <a:pt x="285" y="125"/>
                    <a:pt x="285" y="121"/>
                  </a:cubicBezTo>
                  <a:cubicBezTo>
                    <a:pt x="285" y="104"/>
                    <a:pt x="285" y="104"/>
                    <a:pt x="285" y="104"/>
                  </a:cubicBezTo>
                  <a:cubicBezTo>
                    <a:pt x="299" y="104"/>
                    <a:pt x="299" y="104"/>
                    <a:pt x="299" y="104"/>
                  </a:cubicBezTo>
                  <a:lnTo>
                    <a:pt x="299" y="96"/>
                  </a:lnTo>
                  <a:close/>
                  <a:moveTo>
                    <a:pt x="215" y="81"/>
                  </a:moveTo>
                  <a:cubicBezTo>
                    <a:pt x="215" y="115"/>
                    <a:pt x="215" y="115"/>
                    <a:pt x="215" y="115"/>
                  </a:cubicBezTo>
                  <a:cubicBezTo>
                    <a:pt x="215" y="134"/>
                    <a:pt x="215" y="134"/>
                    <a:pt x="215" y="134"/>
                  </a:cubicBezTo>
                  <a:cubicBezTo>
                    <a:pt x="206" y="134"/>
                    <a:pt x="206" y="134"/>
                    <a:pt x="206" y="134"/>
                  </a:cubicBezTo>
                  <a:cubicBezTo>
                    <a:pt x="206" y="130"/>
                    <a:pt x="206" y="130"/>
                    <a:pt x="206" y="130"/>
                  </a:cubicBezTo>
                  <a:cubicBezTo>
                    <a:pt x="204" y="133"/>
                    <a:pt x="200" y="135"/>
                    <a:pt x="194" y="135"/>
                  </a:cubicBezTo>
                  <a:cubicBezTo>
                    <a:pt x="184" y="135"/>
                    <a:pt x="175" y="127"/>
                    <a:pt x="175" y="115"/>
                  </a:cubicBezTo>
                  <a:cubicBezTo>
                    <a:pt x="175" y="104"/>
                    <a:pt x="184" y="95"/>
                    <a:pt x="194" y="95"/>
                  </a:cubicBezTo>
                  <a:cubicBezTo>
                    <a:pt x="200" y="95"/>
                    <a:pt x="204" y="97"/>
                    <a:pt x="206" y="101"/>
                  </a:cubicBezTo>
                  <a:cubicBezTo>
                    <a:pt x="206" y="81"/>
                    <a:pt x="206" y="81"/>
                    <a:pt x="206" y="81"/>
                  </a:cubicBezTo>
                  <a:lnTo>
                    <a:pt x="215" y="81"/>
                  </a:lnTo>
                  <a:close/>
                  <a:moveTo>
                    <a:pt x="195" y="127"/>
                  </a:moveTo>
                  <a:cubicBezTo>
                    <a:pt x="202" y="127"/>
                    <a:pt x="207" y="122"/>
                    <a:pt x="207" y="115"/>
                  </a:cubicBezTo>
                  <a:cubicBezTo>
                    <a:pt x="207" y="108"/>
                    <a:pt x="202" y="103"/>
                    <a:pt x="195" y="103"/>
                  </a:cubicBezTo>
                  <a:cubicBezTo>
                    <a:pt x="188" y="103"/>
                    <a:pt x="184" y="108"/>
                    <a:pt x="184" y="115"/>
                  </a:cubicBezTo>
                  <a:cubicBezTo>
                    <a:pt x="184" y="122"/>
                    <a:pt x="188" y="127"/>
                    <a:pt x="195" y="127"/>
                  </a:cubicBezTo>
                  <a:moveTo>
                    <a:pt x="317" y="96"/>
                  </a:moveTo>
                  <a:cubicBezTo>
                    <a:pt x="309" y="96"/>
                    <a:pt x="309" y="96"/>
                    <a:pt x="309" y="96"/>
                  </a:cubicBezTo>
                  <a:cubicBezTo>
                    <a:pt x="309" y="134"/>
                    <a:pt x="309" y="134"/>
                    <a:pt x="309" y="134"/>
                  </a:cubicBezTo>
                  <a:cubicBezTo>
                    <a:pt x="317" y="134"/>
                    <a:pt x="317" y="134"/>
                    <a:pt x="317" y="134"/>
                  </a:cubicBezTo>
                  <a:lnTo>
                    <a:pt x="317" y="96"/>
                  </a:lnTo>
                  <a:close/>
                  <a:moveTo>
                    <a:pt x="313" y="78"/>
                  </a:moveTo>
                  <a:cubicBezTo>
                    <a:pt x="310" y="78"/>
                    <a:pt x="307" y="80"/>
                    <a:pt x="307" y="84"/>
                  </a:cubicBezTo>
                  <a:cubicBezTo>
                    <a:pt x="307" y="87"/>
                    <a:pt x="310" y="89"/>
                    <a:pt x="313" y="89"/>
                  </a:cubicBezTo>
                  <a:cubicBezTo>
                    <a:pt x="316" y="89"/>
                    <a:pt x="319" y="87"/>
                    <a:pt x="319" y="84"/>
                  </a:cubicBezTo>
                  <a:cubicBezTo>
                    <a:pt x="319" y="80"/>
                    <a:pt x="316" y="78"/>
                    <a:pt x="313" y="78"/>
                  </a:cubicBezTo>
                  <a:moveTo>
                    <a:pt x="185" y="16"/>
                  </a:moveTo>
                  <a:cubicBezTo>
                    <a:pt x="171" y="16"/>
                    <a:pt x="171" y="16"/>
                    <a:pt x="171" y="16"/>
                  </a:cubicBezTo>
                  <a:cubicBezTo>
                    <a:pt x="171" y="4"/>
                    <a:pt x="171" y="4"/>
                    <a:pt x="171" y="4"/>
                  </a:cubicBezTo>
                  <a:cubicBezTo>
                    <a:pt x="163" y="4"/>
                    <a:pt x="163" y="4"/>
                    <a:pt x="163" y="4"/>
                  </a:cubicBezTo>
                  <a:cubicBezTo>
                    <a:pt x="163" y="16"/>
                    <a:pt x="163" y="16"/>
                    <a:pt x="163" y="16"/>
                  </a:cubicBezTo>
                  <a:cubicBezTo>
                    <a:pt x="155" y="16"/>
                    <a:pt x="155" y="16"/>
                    <a:pt x="155" y="16"/>
                  </a:cubicBezTo>
                  <a:cubicBezTo>
                    <a:pt x="155" y="23"/>
                    <a:pt x="155" y="23"/>
                    <a:pt x="155" y="23"/>
                  </a:cubicBezTo>
                  <a:cubicBezTo>
                    <a:pt x="163" y="23"/>
                    <a:pt x="163" y="23"/>
                    <a:pt x="163" y="23"/>
                  </a:cubicBezTo>
                  <a:cubicBezTo>
                    <a:pt x="163" y="41"/>
                    <a:pt x="163" y="41"/>
                    <a:pt x="163" y="41"/>
                  </a:cubicBezTo>
                  <a:cubicBezTo>
                    <a:pt x="163" y="50"/>
                    <a:pt x="167" y="55"/>
                    <a:pt x="176" y="55"/>
                  </a:cubicBezTo>
                  <a:cubicBezTo>
                    <a:pt x="180" y="55"/>
                    <a:pt x="184" y="54"/>
                    <a:pt x="187" y="52"/>
                  </a:cubicBezTo>
                  <a:cubicBezTo>
                    <a:pt x="184" y="45"/>
                    <a:pt x="184" y="45"/>
                    <a:pt x="184" y="45"/>
                  </a:cubicBezTo>
                  <a:cubicBezTo>
                    <a:pt x="182" y="46"/>
                    <a:pt x="179" y="47"/>
                    <a:pt x="177" y="47"/>
                  </a:cubicBezTo>
                  <a:cubicBezTo>
                    <a:pt x="173" y="47"/>
                    <a:pt x="171" y="45"/>
                    <a:pt x="171" y="41"/>
                  </a:cubicBezTo>
                  <a:cubicBezTo>
                    <a:pt x="171" y="23"/>
                    <a:pt x="171" y="23"/>
                    <a:pt x="171" y="23"/>
                  </a:cubicBezTo>
                  <a:cubicBezTo>
                    <a:pt x="185" y="23"/>
                    <a:pt x="185" y="23"/>
                    <a:pt x="185" y="23"/>
                  </a:cubicBezTo>
                  <a:lnTo>
                    <a:pt x="185" y="16"/>
                  </a:lnTo>
                  <a:close/>
                  <a:moveTo>
                    <a:pt x="256" y="15"/>
                  </a:moveTo>
                  <a:cubicBezTo>
                    <a:pt x="251" y="15"/>
                    <a:pt x="248" y="17"/>
                    <a:pt x="246" y="20"/>
                  </a:cubicBezTo>
                  <a:cubicBezTo>
                    <a:pt x="246" y="16"/>
                    <a:pt x="246" y="16"/>
                    <a:pt x="246" y="16"/>
                  </a:cubicBezTo>
                  <a:cubicBezTo>
                    <a:pt x="238" y="16"/>
                    <a:pt x="238" y="16"/>
                    <a:pt x="238" y="16"/>
                  </a:cubicBezTo>
                  <a:cubicBezTo>
                    <a:pt x="238" y="54"/>
                    <a:pt x="238" y="54"/>
                    <a:pt x="238" y="54"/>
                  </a:cubicBezTo>
                  <a:cubicBezTo>
                    <a:pt x="246" y="54"/>
                    <a:pt x="246" y="54"/>
                    <a:pt x="246" y="54"/>
                  </a:cubicBezTo>
                  <a:cubicBezTo>
                    <a:pt x="246" y="33"/>
                    <a:pt x="246" y="33"/>
                    <a:pt x="246" y="33"/>
                  </a:cubicBezTo>
                  <a:cubicBezTo>
                    <a:pt x="246" y="26"/>
                    <a:pt x="249" y="23"/>
                    <a:pt x="254" y="23"/>
                  </a:cubicBezTo>
                  <a:cubicBezTo>
                    <a:pt x="256" y="23"/>
                    <a:pt x="258" y="23"/>
                    <a:pt x="259" y="24"/>
                  </a:cubicBezTo>
                  <a:cubicBezTo>
                    <a:pt x="262" y="16"/>
                    <a:pt x="262" y="16"/>
                    <a:pt x="262" y="16"/>
                  </a:cubicBezTo>
                  <a:cubicBezTo>
                    <a:pt x="260" y="15"/>
                    <a:pt x="258" y="15"/>
                    <a:pt x="256" y="15"/>
                  </a:cubicBezTo>
                  <a:close/>
                  <a:moveTo>
                    <a:pt x="149" y="19"/>
                  </a:moveTo>
                  <a:cubicBezTo>
                    <a:pt x="145" y="16"/>
                    <a:pt x="139" y="15"/>
                    <a:pt x="133" y="15"/>
                  </a:cubicBezTo>
                  <a:cubicBezTo>
                    <a:pt x="123" y="15"/>
                    <a:pt x="117" y="20"/>
                    <a:pt x="117" y="27"/>
                  </a:cubicBezTo>
                  <a:cubicBezTo>
                    <a:pt x="117" y="33"/>
                    <a:pt x="122" y="37"/>
                    <a:pt x="130" y="38"/>
                  </a:cubicBezTo>
                  <a:cubicBezTo>
                    <a:pt x="134" y="39"/>
                    <a:pt x="134" y="39"/>
                    <a:pt x="134" y="39"/>
                  </a:cubicBezTo>
                  <a:cubicBezTo>
                    <a:pt x="139" y="40"/>
                    <a:pt x="141" y="41"/>
                    <a:pt x="141" y="43"/>
                  </a:cubicBezTo>
                  <a:cubicBezTo>
                    <a:pt x="141" y="46"/>
                    <a:pt x="138" y="48"/>
                    <a:pt x="132" y="48"/>
                  </a:cubicBezTo>
                  <a:cubicBezTo>
                    <a:pt x="127" y="48"/>
                    <a:pt x="122" y="46"/>
                    <a:pt x="120" y="44"/>
                  </a:cubicBezTo>
                  <a:cubicBezTo>
                    <a:pt x="116" y="50"/>
                    <a:pt x="116" y="50"/>
                    <a:pt x="116" y="50"/>
                  </a:cubicBezTo>
                  <a:cubicBezTo>
                    <a:pt x="120" y="53"/>
                    <a:pt x="126" y="55"/>
                    <a:pt x="132" y="55"/>
                  </a:cubicBezTo>
                  <a:cubicBezTo>
                    <a:pt x="143" y="55"/>
                    <a:pt x="150" y="50"/>
                    <a:pt x="150" y="43"/>
                  </a:cubicBezTo>
                  <a:cubicBezTo>
                    <a:pt x="150" y="36"/>
                    <a:pt x="145" y="32"/>
                    <a:pt x="136" y="31"/>
                  </a:cubicBezTo>
                  <a:cubicBezTo>
                    <a:pt x="132" y="31"/>
                    <a:pt x="132" y="31"/>
                    <a:pt x="132" y="31"/>
                  </a:cubicBezTo>
                  <a:cubicBezTo>
                    <a:pt x="129" y="30"/>
                    <a:pt x="126" y="29"/>
                    <a:pt x="126" y="27"/>
                  </a:cubicBezTo>
                  <a:cubicBezTo>
                    <a:pt x="126" y="24"/>
                    <a:pt x="129" y="22"/>
                    <a:pt x="133" y="22"/>
                  </a:cubicBezTo>
                  <a:cubicBezTo>
                    <a:pt x="138" y="22"/>
                    <a:pt x="143" y="24"/>
                    <a:pt x="145" y="26"/>
                  </a:cubicBezTo>
                  <a:lnTo>
                    <a:pt x="149" y="19"/>
                  </a:lnTo>
                  <a:close/>
                  <a:moveTo>
                    <a:pt x="372" y="15"/>
                  </a:moveTo>
                  <a:cubicBezTo>
                    <a:pt x="367" y="15"/>
                    <a:pt x="364" y="17"/>
                    <a:pt x="362" y="20"/>
                  </a:cubicBezTo>
                  <a:cubicBezTo>
                    <a:pt x="362" y="16"/>
                    <a:pt x="362" y="16"/>
                    <a:pt x="362" y="16"/>
                  </a:cubicBezTo>
                  <a:cubicBezTo>
                    <a:pt x="353" y="16"/>
                    <a:pt x="353" y="16"/>
                    <a:pt x="353" y="16"/>
                  </a:cubicBezTo>
                  <a:cubicBezTo>
                    <a:pt x="353" y="54"/>
                    <a:pt x="353" y="54"/>
                    <a:pt x="353" y="54"/>
                  </a:cubicBezTo>
                  <a:cubicBezTo>
                    <a:pt x="362" y="54"/>
                    <a:pt x="362" y="54"/>
                    <a:pt x="362" y="54"/>
                  </a:cubicBezTo>
                  <a:cubicBezTo>
                    <a:pt x="362" y="33"/>
                    <a:pt x="362" y="33"/>
                    <a:pt x="362" y="33"/>
                  </a:cubicBezTo>
                  <a:cubicBezTo>
                    <a:pt x="362" y="26"/>
                    <a:pt x="364" y="23"/>
                    <a:pt x="370" y="23"/>
                  </a:cubicBezTo>
                  <a:cubicBezTo>
                    <a:pt x="371" y="23"/>
                    <a:pt x="373" y="23"/>
                    <a:pt x="375" y="24"/>
                  </a:cubicBezTo>
                  <a:cubicBezTo>
                    <a:pt x="378" y="16"/>
                    <a:pt x="378" y="16"/>
                    <a:pt x="378" y="16"/>
                  </a:cubicBezTo>
                  <a:cubicBezTo>
                    <a:pt x="376" y="15"/>
                    <a:pt x="373" y="15"/>
                    <a:pt x="372" y="15"/>
                  </a:cubicBezTo>
                  <a:close/>
                  <a:moveTo>
                    <a:pt x="264" y="35"/>
                  </a:moveTo>
                  <a:cubicBezTo>
                    <a:pt x="264" y="47"/>
                    <a:pt x="273" y="55"/>
                    <a:pt x="285" y="55"/>
                  </a:cubicBezTo>
                  <a:cubicBezTo>
                    <a:pt x="291" y="55"/>
                    <a:pt x="294" y="54"/>
                    <a:pt x="299" y="50"/>
                  </a:cubicBezTo>
                  <a:cubicBezTo>
                    <a:pt x="295" y="44"/>
                    <a:pt x="295" y="44"/>
                    <a:pt x="295" y="44"/>
                  </a:cubicBezTo>
                  <a:cubicBezTo>
                    <a:pt x="291" y="46"/>
                    <a:pt x="288" y="47"/>
                    <a:pt x="285" y="47"/>
                  </a:cubicBezTo>
                  <a:cubicBezTo>
                    <a:pt x="278" y="47"/>
                    <a:pt x="273" y="42"/>
                    <a:pt x="273" y="35"/>
                  </a:cubicBezTo>
                  <a:cubicBezTo>
                    <a:pt x="273" y="28"/>
                    <a:pt x="278" y="23"/>
                    <a:pt x="285" y="23"/>
                  </a:cubicBezTo>
                  <a:cubicBezTo>
                    <a:pt x="288" y="23"/>
                    <a:pt x="291" y="24"/>
                    <a:pt x="295" y="26"/>
                  </a:cubicBezTo>
                  <a:cubicBezTo>
                    <a:pt x="299" y="19"/>
                    <a:pt x="299" y="19"/>
                    <a:pt x="299" y="19"/>
                  </a:cubicBezTo>
                  <a:cubicBezTo>
                    <a:pt x="294" y="16"/>
                    <a:pt x="291" y="15"/>
                    <a:pt x="285" y="15"/>
                  </a:cubicBezTo>
                  <a:cubicBezTo>
                    <a:pt x="273" y="15"/>
                    <a:pt x="264" y="23"/>
                    <a:pt x="264" y="35"/>
                  </a:cubicBezTo>
                  <a:close/>
                  <a:moveTo>
                    <a:pt x="342" y="35"/>
                  </a:moveTo>
                  <a:cubicBezTo>
                    <a:pt x="342" y="16"/>
                    <a:pt x="342" y="16"/>
                    <a:pt x="342" y="16"/>
                  </a:cubicBezTo>
                  <a:cubicBezTo>
                    <a:pt x="334" y="16"/>
                    <a:pt x="334" y="16"/>
                    <a:pt x="334" y="16"/>
                  </a:cubicBezTo>
                  <a:cubicBezTo>
                    <a:pt x="334" y="20"/>
                    <a:pt x="334" y="20"/>
                    <a:pt x="334" y="20"/>
                  </a:cubicBezTo>
                  <a:cubicBezTo>
                    <a:pt x="331" y="17"/>
                    <a:pt x="327" y="15"/>
                    <a:pt x="322" y="15"/>
                  </a:cubicBezTo>
                  <a:cubicBezTo>
                    <a:pt x="311" y="15"/>
                    <a:pt x="303" y="23"/>
                    <a:pt x="303" y="35"/>
                  </a:cubicBezTo>
                  <a:cubicBezTo>
                    <a:pt x="303" y="47"/>
                    <a:pt x="311" y="55"/>
                    <a:pt x="322" y="55"/>
                  </a:cubicBezTo>
                  <a:cubicBezTo>
                    <a:pt x="327" y="55"/>
                    <a:pt x="331" y="53"/>
                    <a:pt x="334" y="49"/>
                  </a:cubicBezTo>
                  <a:cubicBezTo>
                    <a:pt x="334" y="54"/>
                    <a:pt x="334" y="54"/>
                    <a:pt x="334" y="54"/>
                  </a:cubicBezTo>
                  <a:cubicBezTo>
                    <a:pt x="342" y="54"/>
                    <a:pt x="342" y="54"/>
                    <a:pt x="342" y="54"/>
                  </a:cubicBezTo>
                  <a:lnTo>
                    <a:pt x="342" y="35"/>
                  </a:lnTo>
                  <a:close/>
                  <a:moveTo>
                    <a:pt x="311" y="35"/>
                  </a:moveTo>
                  <a:cubicBezTo>
                    <a:pt x="311" y="28"/>
                    <a:pt x="316" y="23"/>
                    <a:pt x="323" y="23"/>
                  </a:cubicBezTo>
                  <a:cubicBezTo>
                    <a:pt x="330" y="23"/>
                    <a:pt x="334" y="28"/>
                    <a:pt x="334" y="35"/>
                  </a:cubicBezTo>
                  <a:cubicBezTo>
                    <a:pt x="334" y="42"/>
                    <a:pt x="330" y="47"/>
                    <a:pt x="323" y="47"/>
                  </a:cubicBezTo>
                  <a:cubicBezTo>
                    <a:pt x="316" y="47"/>
                    <a:pt x="311" y="42"/>
                    <a:pt x="311" y="35"/>
                  </a:cubicBezTo>
                  <a:close/>
                  <a:moveTo>
                    <a:pt x="211" y="15"/>
                  </a:moveTo>
                  <a:cubicBezTo>
                    <a:pt x="200" y="15"/>
                    <a:pt x="192" y="23"/>
                    <a:pt x="192" y="35"/>
                  </a:cubicBezTo>
                  <a:cubicBezTo>
                    <a:pt x="192" y="47"/>
                    <a:pt x="200" y="55"/>
                    <a:pt x="212" y="55"/>
                  </a:cubicBezTo>
                  <a:cubicBezTo>
                    <a:pt x="217" y="55"/>
                    <a:pt x="223" y="54"/>
                    <a:pt x="227" y="50"/>
                  </a:cubicBezTo>
                  <a:cubicBezTo>
                    <a:pt x="223" y="44"/>
                    <a:pt x="223" y="44"/>
                    <a:pt x="223" y="44"/>
                  </a:cubicBezTo>
                  <a:cubicBezTo>
                    <a:pt x="220" y="46"/>
                    <a:pt x="216" y="48"/>
                    <a:pt x="212" y="48"/>
                  </a:cubicBezTo>
                  <a:cubicBezTo>
                    <a:pt x="207" y="48"/>
                    <a:pt x="202" y="45"/>
                    <a:pt x="201" y="38"/>
                  </a:cubicBezTo>
                  <a:cubicBezTo>
                    <a:pt x="229" y="38"/>
                    <a:pt x="229" y="38"/>
                    <a:pt x="229" y="38"/>
                  </a:cubicBezTo>
                  <a:cubicBezTo>
                    <a:pt x="229" y="37"/>
                    <a:pt x="229" y="36"/>
                    <a:pt x="229" y="35"/>
                  </a:cubicBezTo>
                  <a:cubicBezTo>
                    <a:pt x="229" y="23"/>
                    <a:pt x="222" y="15"/>
                    <a:pt x="211" y="15"/>
                  </a:cubicBezTo>
                  <a:close/>
                  <a:moveTo>
                    <a:pt x="211" y="22"/>
                  </a:moveTo>
                  <a:cubicBezTo>
                    <a:pt x="216" y="22"/>
                    <a:pt x="220" y="26"/>
                    <a:pt x="221" y="32"/>
                  </a:cubicBezTo>
                  <a:cubicBezTo>
                    <a:pt x="201" y="32"/>
                    <a:pt x="201" y="32"/>
                    <a:pt x="201" y="32"/>
                  </a:cubicBezTo>
                  <a:cubicBezTo>
                    <a:pt x="202" y="26"/>
                    <a:pt x="205" y="22"/>
                    <a:pt x="211" y="22"/>
                  </a:cubicBezTo>
                  <a:close/>
                  <a:moveTo>
                    <a:pt x="420" y="35"/>
                  </a:moveTo>
                  <a:cubicBezTo>
                    <a:pt x="420" y="0"/>
                    <a:pt x="420" y="0"/>
                    <a:pt x="420" y="0"/>
                  </a:cubicBezTo>
                  <a:cubicBezTo>
                    <a:pt x="411" y="0"/>
                    <a:pt x="411" y="0"/>
                    <a:pt x="411" y="0"/>
                  </a:cubicBezTo>
                  <a:cubicBezTo>
                    <a:pt x="411" y="20"/>
                    <a:pt x="411" y="20"/>
                    <a:pt x="411" y="20"/>
                  </a:cubicBezTo>
                  <a:cubicBezTo>
                    <a:pt x="409" y="17"/>
                    <a:pt x="405" y="15"/>
                    <a:pt x="399" y="15"/>
                  </a:cubicBezTo>
                  <a:cubicBezTo>
                    <a:pt x="388" y="15"/>
                    <a:pt x="380" y="23"/>
                    <a:pt x="380" y="35"/>
                  </a:cubicBezTo>
                  <a:cubicBezTo>
                    <a:pt x="380" y="47"/>
                    <a:pt x="388" y="55"/>
                    <a:pt x="399" y="55"/>
                  </a:cubicBezTo>
                  <a:cubicBezTo>
                    <a:pt x="405" y="55"/>
                    <a:pt x="409" y="53"/>
                    <a:pt x="411" y="49"/>
                  </a:cubicBezTo>
                  <a:cubicBezTo>
                    <a:pt x="411" y="54"/>
                    <a:pt x="411" y="54"/>
                    <a:pt x="411" y="54"/>
                  </a:cubicBezTo>
                  <a:cubicBezTo>
                    <a:pt x="420" y="54"/>
                    <a:pt x="420" y="54"/>
                    <a:pt x="420" y="54"/>
                  </a:cubicBezTo>
                  <a:lnTo>
                    <a:pt x="420" y="35"/>
                  </a:lnTo>
                  <a:close/>
                  <a:moveTo>
                    <a:pt x="389" y="35"/>
                  </a:moveTo>
                  <a:cubicBezTo>
                    <a:pt x="389" y="28"/>
                    <a:pt x="393" y="23"/>
                    <a:pt x="400" y="23"/>
                  </a:cubicBezTo>
                  <a:cubicBezTo>
                    <a:pt x="407" y="23"/>
                    <a:pt x="412" y="28"/>
                    <a:pt x="412" y="35"/>
                  </a:cubicBezTo>
                  <a:cubicBezTo>
                    <a:pt x="412" y="42"/>
                    <a:pt x="407" y="47"/>
                    <a:pt x="400" y="47"/>
                  </a:cubicBezTo>
                  <a:cubicBezTo>
                    <a:pt x="393" y="47"/>
                    <a:pt x="389" y="42"/>
                    <a:pt x="389" y="35"/>
                  </a:cubicBezTo>
                  <a:close/>
                  <a:moveTo>
                    <a:pt x="108" y="35"/>
                  </a:moveTo>
                  <a:cubicBezTo>
                    <a:pt x="108" y="16"/>
                    <a:pt x="108" y="16"/>
                    <a:pt x="108" y="16"/>
                  </a:cubicBezTo>
                  <a:cubicBezTo>
                    <a:pt x="99" y="16"/>
                    <a:pt x="99" y="16"/>
                    <a:pt x="99" y="16"/>
                  </a:cubicBezTo>
                  <a:cubicBezTo>
                    <a:pt x="99" y="20"/>
                    <a:pt x="99" y="20"/>
                    <a:pt x="99" y="20"/>
                  </a:cubicBezTo>
                  <a:cubicBezTo>
                    <a:pt x="97" y="17"/>
                    <a:pt x="93" y="15"/>
                    <a:pt x="87" y="15"/>
                  </a:cubicBezTo>
                  <a:cubicBezTo>
                    <a:pt x="77" y="15"/>
                    <a:pt x="68" y="23"/>
                    <a:pt x="68" y="35"/>
                  </a:cubicBezTo>
                  <a:cubicBezTo>
                    <a:pt x="68" y="47"/>
                    <a:pt x="77" y="55"/>
                    <a:pt x="87" y="55"/>
                  </a:cubicBezTo>
                  <a:cubicBezTo>
                    <a:pt x="93" y="55"/>
                    <a:pt x="97" y="53"/>
                    <a:pt x="99" y="49"/>
                  </a:cubicBezTo>
                  <a:cubicBezTo>
                    <a:pt x="99" y="54"/>
                    <a:pt x="99" y="54"/>
                    <a:pt x="99" y="54"/>
                  </a:cubicBezTo>
                  <a:cubicBezTo>
                    <a:pt x="108" y="54"/>
                    <a:pt x="108" y="54"/>
                    <a:pt x="108" y="54"/>
                  </a:cubicBezTo>
                  <a:lnTo>
                    <a:pt x="108" y="35"/>
                  </a:lnTo>
                  <a:close/>
                  <a:moveTo>
                    <a:pt x="77" y="35"/>
                  </a:moveTo>
                  <a:cubicBezTo>
                    <a:pt x="77" y="28"/>
                    <a:pt x="81" y="23"/>
                    <a:pt x="88" y="23"/>
                  </a:cubicBezTo>
                  <a:cubicBezTo>
                    <a:pt x="95" y="23"/>
                    <a:pt x="100" y="28"/>
                    <a:pt x="100" y="35"/>
                  </a:cubicBezTo>
                  <a:cubicBezTo>
                    <a:pt x="100" y="42"/>
                    <a:pt x="95" y="47"/>
                    <a:pt x="88" y="47"/>
                  </a:cubicBezTo>
                  <a:cubicBezTo>
                    <a:pt x="81" y="47"/>
                    <a:pt x="77" y="42"/>
                    <a:pt x="77" y="3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24" name="Rectangle 6">
              <a:extLst>
                <a:ext uri="{FF2B5EF4-FFF2-40B4-BE49-F238E27FC236}">
                  <a16:creationId xmlns:a16="http://schemas.microsoft.com/office/drawing/2014/main" id="{69F8E9F3-4253-477F-B888-06BA73A9551E}"/>
                </a:ext>
              </a:extLst>
            </p:cNvPr>
            <p:cNvSpPr>
              <a:spLocks noChangeArrowheads="1"/>
            </p:cNvSpPr>
            <p:nvPr userDrawn="1"/>
          </p:nvSpPr>
          <p:spPr bwMode="ltGray">
            <a:xfrm>
              <a:off x="110" y="2819"/>
              <a:ext cx="260" cy="468"/>
            </a:xfrm>
            <a:prstGeom prst="rect">
              <a:avLst/>
            </a:prstGeom>
            <a:solidFill>
              <a:srgbClr val="F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25" name="Freeform 7">
              <a:extLst>
                <a:ext uri="{FF2B5EF4-FFF2-40B4-BE49-F238E27FC236}">
                  <a16:creationId xmlns:a16="http://schemas.microsoft.com/office/drawing/2014/main" id="{69D13796-1F5C-413C-82EC-2E2FF3F647D9}"/>
                </a:ext>
              </a:extLst>
            </p:cNvPr>
            <p:cNvSpPr>
              <a:spLocks/>
            </p:cNvSpPr>
            <p:nvPr userDrawn="1"/>
          </p:nvSpPr>
          <p:spPr bwMode="ltGray">
            <a:xfrm>
              <a:off x="-240" y="2757"/>
              <a:ext cx="480" cy="594"/>
            </a:xfrm>
            <a:custGeom>
              <a:avLst/>
              <a:gdLst>
                <a:gd name="T0" fmla="*/ 178 w 233"/>
                <a:gd name="T1" fmla="*/ 144 h 288"/>
                <a:gd name="T2" fmla="*/ 233 w 233"/>
                <a:gd name="T3" fmla="*/ 30 h 288"/>
                <a:gd name="T4" fmla="*/ 144 w 233"/>
                <a:gd name="T5" fmla="*/ 0 h 288"/>
                <a:gd name="T6" fmla="*/ 0 w 233"/>
                <a:gd name="T7" fmla="*/ 144 h 288"/>
                <a:gd name="T8" fmla="*/ 144 w 233"/>
                <a:gd name="T9" fmla="*/ 288 h 288"/>
                <a:gd name="T10" fmla="*/ 233 w 233"/>
                <a:gd name="T11" fmla="*/ 257 h 288"/>
                <a:gd name="T12" fmla="*/ 178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178" y="144"/>
                  </a:moveTo>
                  <a:cubicBezTo>
                    <a:pt x="178" y="98"/>
                    <a:pt x="200" y="57"/>
                    <a:pt x="233" y="30"/>
                  </a:cubicBezTo>
                  <a:cubicBezTo>
                    <a:pt x="209" y="11"/>
                    <a:pt x="178" y="0"/>
                    <a:pt x="144" y="0"/>
                  </a:cubicBezTo>
                  <a:cubicBezTo>
                    <a:pt x="64" y="0"/>
                    <a:pt x="0" y="64"/>
                    <a:pt x="0" y="144"/>
                  </a:cubicBezTo>
                  <a:cubicBezTo>
                    <a:pt x="0" y="223"/>
                    <a:pt x="64" y="288"/>
                    <a:pt x="144" y="288"/>
                  </a:cubicBezTo>
                  <a:cubicBezTo>
                    <a:pt x="178" y="288"/>
                    <a:pt x="209" y="276"/>
                    <a:pt x="233" y="257"/>
                  </a:cubicBezTo>
                  <a:cubicBezTo>
                    <a:pt x="200" y="231"/>
                    <a:pt x="178" y="190"/>
                    <a:pt x="178" y="144"/>
                  </a:cubicBezTo>
                  <a:close/>
                </a:path>
              </a:pathLst>
            </a:custGeom>
            <a:solidFill>
              <a:srgbClr val="EB00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26" name="Freeform 8">
              <a:extLst>
                <a:ext uri="{FF2B5EF4-FFF2-40B4-BE49-F238E27FC236}">
                  <a16:creationId xmlns:a16="http://schemas.microsoft.com/office/drawing/2014/main" id="{28404C18-D861-4731-97C9-57C320709DF8}"/>
                </a:ext>
              </a:extLst>
            </p:cNvPr>
            <p:cNvSpPr>
              <a:spLocks/>
            </p:cNvSpPr>
            <p:nvPr userDrawn="1"/>
          </p:nvSpPr>
          <p:spPr bwMode="ltGray">
            <a:xfrm>
              <a:off x="240" y="2757"/>
              <a:ext cx="480" cy="594"/>
            </a:xfrm>
            <a:custGeom>
              <a:avLst/>
              <a:gdLst>
                <a:gd name="T0" fmla="*/ 233 w 233"/>
                <a:gd name="T1" fmla="*/ 144 h 288"/>
                <a:gd name="T2" fmla="*/ 89 w 233"/>
                <a:gd name="T3" fmla="*/ 288 h 288"/>
                <a:gd name="T4" fmla="*/ 0 w 233"/>
                <a:gd name="T5" fmla="*/ 257 h 288"/>
                <a:gd name="T6" fmla="*/ 55 w 233"/>
                <a:gd name="T7" fmla="*/ 144 h 288"/>
                <a:gd name="T8" fmla="*/ 0 w 233"/>
                <a:gd name="T9" fmla="*/ 30 h 288"/>
                <a:gd name="T10" fmla="*/ 89 w 233"/>
                <a:gd name="T11" fmla="*/ 0 h 288"/>
                <a:gd name="T12" fmla="*/ 233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233" y="144"/>
                  </a:moveTo>
                  <a:cubicBezTo>
                    <a:pt x="233" y="223"/>
                    <a:pt x="169" y="288"/>
                    <a:pt x="89" y="288"/>
                  </a:cubicBezTo>
                  <a:cubicBezTo>
                    <a:pt x="55" y="288"/>
                    <a:pt x="24" y="276"/>
                    <a:pt x="0" y="257"/>
                  </a:cubicBezTo>
                  <a:cubicBezTo>
                    <a:pt x="33" y="231"/>
                    <a:pt x="55" y="190"/>
                    <a:pt x="55" y="144"/>
                  </a:cubicBezTo>
                  <a:cubicBezTo>
                    <a:pt x="55" y="98"/>
                    <a:pt x="33" y="57"/>
                    <a:pt x="0" y="30"/>
                  </a:cubicBezTo>
                  <a:cubicBezTo>
                    <a:pt x="24" y="11"/>
                    <a:pt x="55" y="0"/>
                    <a:pt x="89" y="0"/>
                  </a:cubicBezTo>
                  <a:cubicBezTo>
                    <a:pt x="169" y="0"/>
                    <a:pt x="233" y="64"/>
                    <a:pt x="233" y="144"/>
                  </a:cubicBez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27" name="Freeform 9">
              <a:extLst>
                <a:ext uri="{FF2B5EF4-FFF2-40B4-BE49-F238E27FC236}">
                  <a16:creationId xmlns:a16="http://schemas.microsoft.com/office/drawing/2014/main" id="{5B3CFCDE-F346-4491-B5A0-6A1CD5B282D6}"/>
                </a:ext>
              </a:extLst>
            </p:cNvPr>
            <p:cNvSpPr>
              <a:spLocks noEditPoints="1"/>
            </p:cNvSpPr>
            <p:nvPr userDrawn="1"/>
          </p:nvSpPr>
          <p:spPr bwMode="ltGray">
            <a:xfrm>
              <a:off x="685" y="3225"/>
              <a:ext cx="25" cy="12"/>
            </a:xfrm>
            <a:custGeom>
              <a:avLst/>
              <a:gdLst>
                <a:gd name="T0" fmla="*/ 6 w 25"/>
                <a:gd name="T1" fmla="*/ 12 h 12"/>
                <a:gd name="T2" fmla="*/ 6 w 25"/>
                <a:gd name="T3" fmla="*/ 2 h 12"/>
                <a:gd name="T4" fmla="*/ 10 w 25"/>
                <a:gd name="T5" fmla="*/ 2 h 12"/>
                <a:gd name="T6" fmla="*/ 10 w 25"/>
                <a:gd name="T7" fmla="*/ 0 h 12"/>
                <a:gd name="T8" fmla="*/ 0 w 25"/>
                <a:gd name="T9" fmla="*/ 0 h 12"/>
                <a:gd name="T10" fmla="*/ 0 w 25"/>
                <a:gd name="T11" fmla="*/ 2 h 12"/>
                <a:gd name="T12" fmla="*/ 4 w 25"/>
                <a:gd name="T13" fmla="*/ 2 h 12"/>
                <a:gd name="T14" fmla="*/ 4 w 25"/>
                <a:gd name="T15" fmla="*/ 12 h 12"/>
                <a:gd name="T16" fmla="*/ 6 w 25"/>
                <a:gd name="T17" fmla="*/ 12 h 12"/>
                <a:gd name="T18" fmla="*/ 25 w 25"/>
                <a:gd name="T19" fmla="*/ 12 h 12"/>
                <a:gd name="T20" fmla="*/ 25 w 25"/>
                <a:gd name="T21" fmla="*/ 0 h 12"/>
                <a:gd name="T22" fmla="*/ 23 w 25"/>
                <a:gd name="T23" fmla="*/ 0 h 12"/>
                <a:gd name="T24" fmla="*/ 19 w 25"/>
                <a:gd name="T25" fmla="*/ 8 h 12"/>
                <a:gd name="T26" fmla="*/ 17 w 25"/>
                <a:gd name="T27" fmla="*/ 0 h 12"/>
                <a:gd name="T28" fmla="*/ 13 w 25"/>
                <a:gd name="T29" fmla="*/ 0 h 12"/>
                <a:gd name="T30" fmla="*/ 13 w 25"/>
                <a:gd name="T31" fmla="*/ 12 h 12"/>
                <a:gd name="T32" fmla="*/ 15 w 25"/>
                <a:gd name="T33" fmla="*/ 12 h 12"/>
                <a:gd name="T34" fmla="*/ 15 w 25"/>
                <a:gd name="T35" fmla="*/ 4 h 12"/>
                <a:gd name="T36" fmla="*/ 19 w 25"/>
                <a:gd name="T37" fmla="*/ 10 h 12"/>
                <a:gd name="T38" fmla="*/ 21 w 25"/>
                <a:gd name="T39" fmla="*/ 10 h 12"/>
                <a:gd name="T40" fmla="*/ 23 w 25"/>
                <a:gd name="T41" fmla="*/ 4 h 12"/>
                <a:gd name="T42" fmla="*/ 23 w 25"/>
                <a:gd name="T43" fmla="*/ 12 h 12"/>
                <a:gd name="T44" fmla="*/ 25 w 25"/>
                <a:gd name="T4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2">
                  <a:moveTo>
                    <a:pt x="6" y="12"/>
                  </a:moveTo>
                  <a:lnTo>
                    <a:pt x="6" y="2"/>
                  </a:lnTo>
                  <a:lnTo>
                    <a:pt x="10" y="2"/>
                  </a:lnTo>
                  <a:lnTo>
                    <a:pt x="10" y="0"/>
                  </a:lnTo>
                  <a:lnTo>
                    <a:pt x="0" y="0"/>
                  </a:lnTo>
                  <a:lnTo>
                    <a:pt x="0" y="2"/>
                  </a:lnTo>
                  <a:lnTo>
                    <a:pt x="4" y="2"/>
                  </a:lnTo>
                  <a:lnTo>
                    <a:pt x="4" y="12"/>
                  </a:lnTo>
                  <a:lnTo>
                    <a:pt x="6" y="12"/>
                  </a:lnTo>
                  <a:close/>
                  <a:moveTo>
                    <a:pt x="25" y="12"/>
                  </a:moveTo>
                  <a:lnTo>
                    <a:pt x="25" y="0"/>
                  </a:lnTo>
                  <a:lnTo>
                    <a:pt x="23" y="0"/>
                  </a:lnTo>
                  <a:lnTo>
                    <a:pt x="19" y="8"/>
                  </a:lnTo>
                  <a:lnTo>
                    <a:pt x="17" y="0"/>
                  </a:lnTo>
                  <a:lnTo>
                    <a:pt x="13" y="0"/>
                  </a:lnTo>
                  <a:lnTo>
                    <a:pt x="13" y="12"/>
                  </a:lnTo>
                  <a:lnTo>
                    <a:pt x="15" y="12"/>
                  </a:lnTo>
                  <a:lnTo>
                    <a:pt x="15" y="4"/>
                  </a:lnTo>
                  <a:lnTo>
                    <a:pt x="19" y="10"/>
                  </a:lnTo>
                  <a:lnTo>
                    <a:pt x="21" y="10"/>
                  </a:lnTo>
                  <a:lnTo>
                    <a:pt x="23" y="4"/>
                  </a:lnTo>
                  <a:lnTo>
                    <a:pt x="23" y="12"/>
                  </a:lnTo>
                  <a:lnTo>
                    <a:pt x="25" y="12"/>
                  </a:ln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grpSp>
      <p:pic>
        <p:nvPicPr>
          <p:cNvPr id="28" name="Picture 720" descr="EDCTP and Africa CDC workshop report on disparities in research funding -  EDCTP">
            <a:extLst>
              <a:ext uri="{FF2B5EF4-FFF2-40B4-BE49-F238E27FC236}">
                <a16:creationId xmlns:a16="http://schemas.microsoft.com/office/drawing/2014/main" id="{A998EFF5-9809-4318-BFA1-DE67EE5BB769}"/>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727" t="9385" r="6805" b="10631"/>
          <a:stretch/>
        </p:blipFill>
        <p:spPr bwMode="ltGray">
          <a:xfrm>
            <a:off x="1608225" y="6435948"/>
            <a:ext cx="910081" cy="35614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9F6AF748-F654-4112-BF16-ACC98BEA79B0}"/>
              </a:ext>
            </a:extLst>
          </p:cNvPr>
          <p:cNvPicPr>
            <a:picLocks noChangeAspect="1"/>
          </p:cNvPicPr>
          <p:nvPr userDrawn="1"/>
        </p:nvPicPr>
        <p:blipFill>
          <a:blip r:embed="rId14"/>
          <a:stretch>
            <a:fillRect/>
          </a:stretch>
        </p:blipFill>
        <p:spPr bwMode="ltGray">
          <a:xfrm>
            <a:off x="554736" y="6452601"/>
            <a:ext cx="830881" cy="293716"/>
          </a:xfrm>
          <a:prstGeom prst="rect">
            <a:avLst/>
          </a:prstGeom>
        </p:spPr>
      </p:pic>
      <p:sp>
        <p:nvSpPr>
          <p:cNvPr id="31" name="5. Source" hidden="1">
            <a:extLst>
              <a:ext uri="{FF2B5EF4-FFF2-40B4-BE49-F238E27FC236}">
                <a16:creationId xmlns:a16="http://schemas.microsoft.com/office/drawing/2014/main" id="{13273146-60AE-4CB3-9B6B-3B0545760C07}"/>
              </a:ext>
            </a:extLst>
          </p:cNvPr>
          <p:cNvSpPr txBox="1">
            <a:spLocks/>
          </p:cNvSpPr>
          <p:nvPr userDrawn="1">
            <p:custDataLst>
              <p:tags r:id="rId9"/>
            </p:custDataLst>
          </p:nvPr>
        </p:nvSpPr>
        <p:spPr>
          <a:xfrm>
            <a:off x="554733" y="6225997"/>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spTree>
    <p:extLst>
      <p:ext uri="{BB962C8B-B14F-4D97-AF65-F5344CB8AC3E}">
        <p14:creationId xmlns:p14="http://schemas.microsoft.com/office/powerpoint/2010/main" val="715054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09"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GB"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vert="horz" wrap="square" lIns="0" tIns="0" rIns="0" bIns="0" rtlCol="0" anchor="b" anchorCtr="0">
            <a:noAutofit/>
          </a:bodyPr>
          <a:lstStyle>
            <a:lvl1pPr rtl="0">
              <a:defRPr lang="en-US" dirty="0"/>
            </a:lvl1pPr>
          </a:lstStyle>
          <a:p>
            <a:pPr lvl="0"/>
            <a:r>
              <a:rPr lang="en-GB"/>
              <a:t>Click to edit Master title style</a:t>
            </a:r>
            <a:endParaRPr lang="en-GB"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GB" dirty="0"/>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GB"/>
              <a:t>Add tracker</a:t>
            </a:r>
            <a:endParaRPr lang="en-GB" dirty="0"/>
          </a:p>
        </p:txBody>
      </p:sp>
      <p:sp>
        <p:nvSpPr>
          <p:cNvPr id="25" name="Slide Number">
            <a:extLst>
              <a:ext uri="{FF2B5EF4-FFF2-40B4-BE49-F238E27FC236}">
                <a16:creationId xmlns:a16="http://schemas.microsoft.com/office/drawing/2014/main" id="{575BF50E-69E8-4E92-BF47-A468862F9929}"/>
              </a:ext>
            </a:extLst>
          </p:cNvPr>
          <p:cNvSpPr>
            <a:spLocks noChangeArrowheads="1"/>
          </p:cNvSpPr>
          <p:nvPr userDrawn="1">
            <p:custDataLst>
              <p:tags r:id="rId8"/>
            </p:custDataLst>
          </p:nvPr>
        </p:nvSpPr>
        <p:spPr bwMode="black">
          <a:xfrm>
            <a:off x="11751882" y="6635897"/>
            <a:ext cx="325501" cy="107722"/>
          </a:xfrm>
          <a:prstGeom prst="rect">
            <a:avLst/>
          </a:prstGeom>
          <a:noFill/>
          <a:ln w="9525" algn="ctr">
            <a:noFill/>
            <a:miter lim="800000"/>
            <a:headEnd/>
            <a:tailEnd/>
          </a:ln>
          <a:effectLst/>
        </p:spPr>
        <p:txBody>
          <a:bodyPr wrap="square" lIns="0" tIns="0" rIns="0" bIns="0" anchor="b">
            <a:spAutoFit/>
          </a:bodyPr>
          <a:lstStyle/>
          <a:p>
            <a:pPr algn="ctr" defTabSz="610744" rtl="0" fontAlgn="auto">
              <a:spcBef>
                <a:spcPts val="0"/>
              </a:spcBef>
              <a:spcAft>
                <a:spcPts val="0"/>
              </a:spcAft>
              <a:defRPr/>
            </a:pPr>
            <a:fld id="{4ABDCABE-3F10-B64C-92F1-862014417034}" type="slidenum">
              <a:rPr lang="en-GB" sz="700" b="0" smtClean="0">
                <a:solidFill>
                  <a:schemeClr val="tx1"/>
                </a:solidFill>
                <a:latin typeface="+mn-lt"/>
                <a:ea typeface="+mn-ea"/>
                <a:cs typeface="Arial" panose="020B0604020202020204" pitchFamily="34" charset="0"/>
              </a:rPr>
              <a:pPr algn="ctr" defTabSz="610744" rtl="0" fontAlgn="auto">
                <a:spcBef>
                  <a:spcPts val="0"/>
                </a:spcBef>
                <a:spcAft>
                  <a:spcPts val="0"/>
                </a:spcAft>
                <a:defRPr/>
              </a:pPr>
              <a:t>‹#›</a:t>
            </a:fld>
            <a:endParaRPr lang="en-GB" sz="700" b="0" dirty="0">
              <a:solidFill>
                <a:schemeClr val="tx1"/>
              </a:solidFill>
              <a:latin typeface="+mn-lt"/>
              <a:ea typeface="+mn-ea"/>
              <a:cs typeface="Arial" panose="020B0604020202020204" pitchFamily="34" charset="0"/>
            </a:endParaRPr>
          </a:p>
        </p:txBody>
      </p:sp>
      <p:grpSp>
        <p:nvGrpSpPr>
          <p:cNvPr id="22" name="Group 4">
            <a:extLst>
              <a:ext uri="{FF2B5EF4-FFF2-40B4-BE49-F238E27FC236}">
                <a16:creationId xmlns:a16="http://schemas.microsoft.com/office/drawing/2014/main" id="{A386E180-04F8-4B18-AFAD-F28A3F606104}"/>
              </a:ext>
            </a:extLst>
          </p:cNvPr>
          <p:cNvGrpSpPr>
            <a:grpSpLocks noChangeAspect="1"/>
          </p:cNvGrpSpPr>
          <p:nvPr userDrawn="1"/>
        </p:nvGrpSpPr>
        <p:grpSpPr bwMode="ltGray">
          <a:xfrm>
            <a:off x="11256172" y="6417372"/>
            <a:ext cx="394856" cy="373880"/>
            <a:chOff x="-240" y="2757"/>
            <a:chExt cx="960" cy="909"/>
          </a:xfrm>
        </p:grpSpPr>
        <p:sp>
          <p:nvSpPr>
            <p:cNvPr id="23" name="Freeform 5">
              <a:extLst>
                <a:ext uri="{FF2B5EF4-FFF2-40B4-BE49-F238E27FC236}">
                  <a16:creationId xmlns:a16="http://schemas.microsoft.com/office/drawing/2014/main" id="{2B78B299-5876-4D7B-9720-0A8A896EEF95}"/>
                </a:ext>
              </a:extLst>
            </p:cNvPr>
            <p:cNvSpPr>
              <a:spLocks noEditPoints="1"/>
            </p:cNvSpPr>
            <p:nvPr userDrawn="1"/>
          </p:nvSpPr>
          <p:spPr bwMode="ltGray">
            <a:xfrm>
              <a:off x="-191" y="3388"/>
              <a:ext cx="866" cy="278"/>
            </a:xfrm>
            <a:custGeom>
              <a:avLst/>
              <a:gdLst>
                <a:gd name="T0" fmla="*/ 20 w 420"/>
                <a:gd name="T1" fmla="*/ 15 h 135"/>
                <a:gd name="T2" fmla="*/ 9 w 420"/>
                <a:gd name="T3" fmla="*/ 54 h 135"/>
                <a:gd name="T4" fmla="*/ 35 w 420"/>
                <a:gd name="T5" fmla="*/ 54 h 135"/>
                <a:gd name="T6" fmla="*/ 61 w 420"/>
                <a:gd name="T7" fmla="*/ 54 h 135"/>
                <a:gd name="T8" fmla="*/ 14 w 420"/>
                <a:gd name="T9" fmla="*/ 104 h 135"/>
                <a:gd name="T10" fmla="*/ 27 w 420"/>
                <a:gd name="T11" fmla="*/ 76 h 135"/>
                <a:gd name="T12" fmla="*/ 23 w 420"/>
                <a:gd name="T13" fmla="*/ 96 h 135"/>
                <a:gd name="T14" fmla="*/ 39 w 420"/>
                <a:gd name="T15" fmla="*/ 115 h 135"/>
                <a:gd name="T16" fmla="*/ 71 w 420"/>
                <a:gd name="T17" fmla="*/ 115 h 135"/>
                <a:gd name="T18" fmla="*/ 114 w 420"/>
                <a:gd name="T19" fmla="*/ 117 h 135"/>
                <a:gd name="T20" fmla="*/ 87 w 420"/>
                <a:gd name="T21" fmla="*/ 118 h 135"/>
                <a:gd name="T22" fmla="*/ 152 w 420"/>
                <a:gd name="T23" fmla="*/ 95 h 135"/>
                <a:gd name="T24" fmla="*/ 141 w 420"/>
                <a:gd name="T25" fmla="*/ 134 h 135"/>
                <a:gd name="T26" fmla="*/ 168 w 420"/>
                <a:gd name="T27" fmla="*/ 134 h 135"/>
                <a:gd name="T28" fmla="*/ 242 w 420"/>
                <a:gd name="T29" fmla="*/ 95 h 135"/>
                <a:gd name="T30" fmla="*/ 262 w 420"/>
                <a:gd name="T31" fmla="*/ 134 h 135"/>
                <a:gd name="T32" fmla="*/ 243 w 420"/>
                <a:gd name="T33" fmla="*/ 127 h 135"/>
                <a:gd name="T34" fmla="*/ 346 w 420"/>
                <a:gd name="T35" fmla="*/ 135 h 135"/>
                <a:gd name="T36" fmla="*/ 346 w 420"/>
                <a:gd name="T37" fmla="*/ 128 h 135"/>
                <a:gd name="T38" fmla="*/ 382 w 420"/>
                <a:gd name="T39" fmla="*/ 96 h 135"/>
                <a:gd name="T40" fmla="*/ 392 w 420"/>
                <a:gd name="T41" fmla="*/ 103 h 135"/>
                <a:gd name="T42" fmla="*/ 299 w 420"/>
                <a:gd name="T43" fmla="*/ 96 h 135"/>
                <a:gd name="T44" fmla="*/ 269 w 420"/>
                <a:gd name="T45" fmla="*/ 96 h 135"/>
                <a:gd name="T46" fmla="*/ 300 w 420"/>
                <a:gd name="T47" fmla="*/ 132 h 135"/>
                <a:gd name="T48" fmla="*/ 299 w 420"/>
                <a:gd name="T49" fmla="*/ 104 h 135"/>
                <a:gd name="T50" fmla="*/ 206 w 420"/>
                <a:gd name="T51" fmla="*/ 134 h 135"/>
                <a:gd name="T52" fmla="*/ 206 w 420"/>
                <a:gd name="T53" fmla="*/ 101 h 135"/>
                <a:gd name="T54" fmla="*/ 195 w 420"/>
                <a:gd name="T55" fmla="*/ 103 h 135"/>
                <a:gd name="T56" fmla="*/ 309 w 420"/>
                <a:gd name="T57" fmla="*/ 134 h 135"/>
                <a:gd name="T58" fmla="*/ 313 w 420"/>
                <a:gd name="T59" fmla="*/ 89 h 135"/>
                <a:gd name="T60" fmla="*/ 171 w 420"/>
                <a:gd name="T61" fmla="*/ 4 h 135"/>
                <a:gd name="T62" fmla="*/ 163 w 420"/>
                <a:gd name="T63" fmla="*/ 23 h 135"/>
                <a:gd name="T64" fmla="*/ 177 w 420"/>
                <a:gd name="T65" fmla="*/ 47 h 135"/>
                <a:gd name="T66" fmla="*/ 256 w 420"/>
                <a:gd name="T67" fmla="*/ 15 h 135"/>
                <a:gd name="T68" fmla="*/ 246 w 420"/>
                <a:gd name="T69" fmla="*/ 54 h 135"/>
                <a:gd name="T70" fmla="*/ 256 w 420"/>
                <a:gd name="T71" fmla="*/ 15 h 135"/>
                <a:gd name="T72" fmla="*/ 134 w 420"/>
                <a:gd name="T73" fmla="*/ 39 h 135"/>
                <a:gd name="T74" fmla="*/ 132 w 420"/>
                <a:gd name="T75" fmla="*/ 55 h 135"/>
                <a:gd name="T76" fmla="*/ 133 w 420"/>
                <a:gd name="T77" fmla="*/ 22 h 135"/>
                <a:gd name="T78" fmla="*/ 362 w 420"/>
                <a:gd name="T79" fmla="*/ 16 h 135"/>
                <a:gd name="T80" fmla="*/ 370 w 420"/>
                <a:gd name="T81" fmla="*/ 23 h 135"/>
                <a:gd name="T82" fmla="*/ 285 w 420"/>
                <a:gd name="T83" fmla="*/ 55 h 135"/>
                <a:gd name="T84" fmla="*/ 285 w 420"/>
                <a:gd name="T85" fmla="*/ 23 h 135"/>
                <a:gd name="T86" fmla="*/ 342 w 420"/>
                <a:gd name="T87" fmla="*/ 35 h 135"/>
                <a:gd name="T88" fmla="*/ 303 w 420"/>
                <a:gd name="T89" fmla="*/ 35 h 135"/>
                <a:gd name="T90" fmla="*/ 342 w 420"/>
                <a:gd name="T91" fmla="*/ 35 h 135"/>
                <a:gd name="T92" fmla="*/ 311 w 420"/>
                <a:gd name="T93" fmla="*/ 35 h 135"/>
                <a:gd name="T94" fmla="*/ 223 w 420"/>
                <a:gd name="T95" fmla="*/ 44 h 135"/>
                <a:gd name="T96" fmla="*/ 211 w 420"/>
                <a:gd name="T97" fmla="*/ 15 h 135"/>
                <a:gd name="T98" fmla="*/ 420 w 420"/>
                <a:gd name="T99" fmla="*/ 35 h 135"/>
                <a:gd name="T100" fmla="*/ 380 w 420"/>
                <a:gd name="T101" fmla="*/ 35 h 135"/>
                <a:gd name="T102" fmla="*/ 420 w 420"/>
                <a:gd name="T103" fmla="*/ 35 h 135"/>
                <a:gd name="T104" fmla="*/ 389 w 420"/>
                <a:gd name="T105" fmla="*/ 35 h 135"/>
                <a:gd name="T106" fmla="*/ 87 w 420"/>
                <a:gd name="T107" fmla="*/ 15 h 135"/>
                <a:gd name="T108" fmla="*/ 108 w 420"/>
                <a:gd name="T109" fmla="*/ 54 h 135"/>
                <a:gd name="T110" fmla="*/ 88 w 420"/>
                <a:gd name="T111" fmla="*/ 4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 h="135">
                  <a:moveTo>
                    <a:pt x="61" y="54"/>
                  </a:moveTo>
                  <a:cubicBezTo>
                    <a:pt x="61" y="30"/>
                    <a:pt x="61" y="30"/>
                    <a:pt x="61" y="30"/>
                  </a:cubicBezTo>
                  <a:cubicBezTo>
                    <a:pt x="61" y="21"/>
                    <a:pt x="55" y="15"/>
                    <a:pt x="46" y="15"/>
                  </a:cubicBezTo>
                  <a:cubicBezTo>
                    <a:pt x="41" y="15"/>
                    <a:pt x="36" y="16"/>
                    <a:pt x="32" y="22"/>
                  </a:cubicBezTo>
                  <a:cubicBezTo>
                    <a:pt x="30" y="17"/>
                    <a:pt x="25" y="15"/>
                    <a:pt x="20" y="15"/>
                  </a:cubicBezTo>
                  <a:cubicBezTo>
                    <a:pt x="16" y="15"/>
                    <a:pt x="12" y="16"/>
                    <a:pt x="8" y="21"/>
                  </a:cubicBezTo>
                  <a:cubicBezTo>
                    <a:pt x="8" y="16"/>
                    <a:pt x="8" y="16"/>
                    <a:pt x="8" y="16"/>
                  </a:cubicBezTo>
                  <a:cubicBezTo>
                    <a:pt x="0" y="16"/>
                    <a:pt x="0" y="16"/>
                    <a:pt x="0" y="16"/>
                  </a:cubicBezTo>
                  <a:cubicBezTo>
                    <a:pt x="0" y="54"/>
                    <a:pt x="0" y="54"/>
                    <a:pt x="0" y="54"/>
                  </a:cubicBezTo>
                  <a:cubicBezTo>
                    <a:pt x="9" y="54"/>
                    <a:pt x="9" y="54"/>
                    <a:pt x="9" y="54"/>
                  </a:cubicBezTo>
                  <a:cubicBezTo>
                    <a:pt x="9" y="33"/>
                    <a:pt x="9" y="33"/>
                    <a:pt x="9" y="33"/>
                  </a:cubicBezTo>
                  <a:cubicBezTo>
                    <a:pt x="9" y="26"/>
                    <a:pt x="12" y="23"/>
                    <a:pt x="18" y="23"/>
                  </a:cubicBezTo>
                  <a:cubicBezTo>
                    <a:pt x="23" y="23"/>
                    <a:pt x="26" y="26"/>
                    <a:pt x="26" y="33"/>
                  </a:cubicBezTo>
                  <a:cubicBezTo>
                    <a:pt x="26" y="54"/>
                    <a:pt x="26" y="54"/>
                    <a:pt x="26" y="54"/>
                  </a:cubicBezTo>
                  <a:cubicBezTo>
                    <a:pt x="35" y="54"/>
                    <a:pt x="35" y="54"/>
                    <a:pt x="35" y="54"/>
                  </a:cubicBezTo>
                  <a:cubicBezTo>
                    <a:pt x="35" y="33"/>
                    <a:pt x="35" y="33"/>
                    <a:pt x="35" y="33"/>
                  </a:cubicBezTo>
                  <a:cubicBezTo>
                    <a:pt x="35" y="26"/>
                    <a:pt x="38" y="23"/>
                    <a:pt x="44" y="23"/>
                  </a:cubicBezTo>
                  <a:cubicBezTo>
                    <a:pt x="50" y="23"/>
                    <a:pt x="52" y="26"/>
                    <a:pt x="52" y="33"/>
                  </a:cubicBezTo>
                  <a:cubicBezTo>
                    <a:pt x="52" y="54"/>
                    <a:pt x="52" y="54"/>
                    <a:pt x="52" y="54"/>
                  </a:cubicBezTo>
                  <a:lnTo>
                    <a:pt x="61" y="54"/>
                  </a:lnTo>
                  <a:close/>
                  <a:moveTo>
                    <a:pt x="36" y="104"/>
                  </a:moveTo>
                  <a:cubicBezTo>
                    <a:pt x="23" y="104"/>
                    <a:pt x="23" y="104"/>
                    <a:pt x="23" y="104"/>
                  </a:cubicBezTo>
                  <a:cubicBezTo>
                    <a:pt x="23" y="134"/>
                    <a:pt x="23" y="134"/>
                    <a:pt x="23" y="134"/>
                  </a:cubicBezTo>
                  <a:cubicBezTo>
                    <a:pt x="14" y="134"/>
                    <a:pt x="14" y="134"/>
                    <a:pt x="14" y="134"/>
                  </a:cubicBezTo>
                  <a:cubicBezTo>
                    <a:pt x="14" y="104"/>
                    <a:pt x="14" y="104"/>
                    <a:pt x="14" y="104"/>
                  </a:cubicBezTo>
                  <a:cubicBezTo>
                    <a:pt x="7" y="104"/>
                    <a:pt x="7" y="104"/>
                    <a:pt x="7" y="104"/>
                  </a:cubicBezTo>
                  <a:cubicBezTo>
                    <a:pt x="7" y="96"/>
                    <a:pt x="7" y="96"/>
                    <a:pt x="7" y="96"/>
                  </a:cubicBezTo>
                  <a:cubicBezTo>
                    <a:pt x="14" y="96"/>
                    <a:pt x="14" y="96"/>
                    <a:pt x="14" y="96"/>
                  </a:cubicBezTo>
                  <a:cubicBezTo>
                    <a:pt x="14" y="90"/>
                    <a:pt x="14" y="90"/>
                    <a:pt x="14" y="90"/>
                  </a:cubicBezTo>
                  <a:cubicBezTo>
                    <a:pt x="14" y="82"/>
                    <a:pt x="18" y="76"/>
                    <a:pt x="27" y="76"/>
                  </a:cubicBezTo>
                  <a:cubicBezTo>
                    <a:pt x="32" y="76"/>
                    <a:pt x="35" y="77"/>
                    <a:pt x="38" y="79"/>
                  </a:cubicBezTo>
                  <a:cubicBezTo>
                    <a:pt x="35" y="86"/>
                    <a:pt x="35" y="86"/>
                    <a:pt x="35" y="86"/>
                  </a:cubicBezTo>
                  <a:cubicBezTo>
                    <a:pt x="33" y="85"/>
                    <a:pt x="30" y="84"/>
                    <a:pt x="28" y="84"/>
                  </a:cubicBezTo>
                  <a:cubicBezTo>
                    <a:pt x="24" y="84"/>
                    <a:pt x="23" y="86"/>
                    <a:pt x="23" y="90"/>
                  </a:cubicBezTo>
                  <a:cubicBezTo>
                    <a:pt x="23" y="96"/>
                    <a:pt x="23" y="96"/>
                    <a:pt x="23" y="96"/>
                  </a:cubicBezTo>
                  <a:cubicBezTo>
                    <a:pt x="36" y="96"/>
                    <a:pt x="36" y="96"/>
                    <a:pt x="36" y="96"/>
                  </a:cubicBezTo>
                  <a:lnTo>
                    <a:pt x="36" y="104"/>
                  </a:lnTo>
                  <a:close/>
                  <a:moveTo>
                    <a:pt x="80" y="115"/>
                  </a:moveTo>
                  <a:cubicBezTo>
                    <a:pt x="80" y="104"/>
                    <a:pt x="71" y="95"/>
                    <a:pt x="59" y="95"/>
                  </a:cubicBezTo>
                  <a:cubicBezTo>
                    <a:pt x="47" y="95"/>
                    <a:pt x="39" y="104"/>
                    <a:pt x="39" y="115"/>
                  </a:cubicBezTo>
                  <a:cubicBezTo>
                    <a:pt x="39" y="127"/>
                    <a:pt x="47" y="135"/>
                    <a:pt x="59" y="135"/>
                  </a:cubicBezTo>
                  <a:cubicBezTo>
                    <a:pt x="71" y="135"/>
                    <a:pt x="80" y="127"/>
                    <a:pt x="80" y="115"/>
                  </a:cubicBezTo>
                  <a:moveTo>
                    <a:pt x="47" y="115"/>
                  </a:moveTo>
                  <a:cubicBezTo>
                    <a:pt x="47" y="108"/>
                    <a:pt x="52" y="103"/>
                    <a:pt x="59" y="103"/>
                  </a:cubicBezTo>
                  <a:cubicBezTo>
                    <a:pt x="66" y="103"/>
                    <a:pt x="71" y="108"/>
                    <a:pt x="71" y="115"/>
                  </a:cubicBezTo>
                  <a:cubicBezTo>
                    <a:pt x="71" y="122"/>
                    <a:pt x="66" y="128"/>
                    <a:pt x="59" y="128"/>
                  </a:cubicBezTo>
                  <a:cubicBezTo>
                    <a:pt x="52" y="128"/>
                    <a:pt x="47" y="122"/>
                    <a:pt x="47" y="115"/>
                  </a:cubicBezTo>
                  <a:moveTo>
                    <a:pt x="122" y="96"/>
                  </a:moveTo>
                  <a:cubicBezTo>
                    <a:pt x="114" y="96"/>
                    <a:pt x="114" y="96"/>
                    <a:pt x="114" y="96"/>
                  </a:cubicBezTo>
                  <a:cubicBezTo>
                    <a:pt x="114" y="117"/>
                    <a:pt x="114" y="117"/>
                    <a:pt x="114" y="117"/>
                  </a:cubicBezTo>
                  <a:cubicBezTo>
                    <a:pt x="114" y="125"/>
                    <a:pt x="110" y="127"/>
                    <a:pt x="104" y="127"/>
                  </a:cubicBezTo>
                  <a:cubicBezTo>
                    <a:pt x="99" y="127"/>
                    <a:pt x="95" y="125"/>
                    <a:pt x="95" y="117"/>
                  </a:cubicBezTo>
                  <a:cubicBezTo>
                    <a:pt x="95" y="96"/>
                    <a:pt x="95" y="96"/>
                    <a:pt x="95" y="96"/>
                  </a:cubicBezTo>
                  <a:cubicBezTo>
                    <a:pt x="87" y="96"/>
                    <a:pt x="87" y="96"/>
                    <a:pt x="87" y="96"/>
                  </a:cubicBezTo>
                  <a:cubicBezTo>
                    <a:pt x="87" y="118"/>
                    <a:pt x="87" y="118"/>
                    <a:pt x="87" y="118"/>
                  </a:cubicBezTo>
                  <a:cubicBezTo>
                    <a:pt x="87" y="130"/>
                    <a:pt x="95" y="135"/>
                    <a:pt x="104" y="135"/>
                  </a:cubicBezTo>
                  <a:cubicBezTo>
                    <a:pt x="113" y="135"/>
                    <a:pt x="122" y="130"/>
                    <a:pt x="122" y="118"/>
                  </a:cubicBezTo>
                  <a:lnTo>
                    <a:pt x="122" y="96"/>
                  </a:lnTo>
                  <a:close/>
                  <a:moveTo>
                    <a:pt x="168" y="110"/>
                  </a:moveTo>
                  <a:cubicBezTo>
                    <a:pt x="168" y="101"/>
                    <a:pt x="161" y="95"/>
                    <a:pt x="152" y="95"/>
                  </a:cubicBezTo>
                  <a:cubicBezTo>
                    <a:pt x="148" y="95"/>
                    <a:pt x="144" y="96"/>
                    <a:pt x="141" y="101"/>
                  </a:cubicBezTo>
                  <a:cubicBezTo>
                    <a:pt x="141" y="96"/>
                    <a:pt x="141" y="96"/>
                    <a:pt x="141" y="96"/>
                  </a:cubicBezTo>
                  <a:cubicBezTo>
                    <a:pt x="132" y="96"/>
                    <a:pt x="132" y="96"/>
                    <a:pt x="132" y="96"/>
                  </a:cubicBezTo>
                  <a:cubicBezTo>
                    <a:pt x="132" y="134"/>
                    <a:pt x="132" y="134"/>
                    <a:pt x="132" y="134"/>
                  </a:cubicBezTo>
                  <a:cubicBezTo>
                    <a:pt x="141" y="134"/>
                    <a:pt x="141" y="134"/>
                    <a:pt x="141" y="134"/>
                  </a:cubicBezTo>
                  <a:cubicBezTo>
                    <a:pt x="141" y="113"/>
                    <a:pt x="141" y="113"/>
                    <a:pt x="141" y="113"/>
                  </a:cubicBezTo>
                  <a:cubicBezTo>
                    <a:pt x="141" y="107"/>
                    <a:pt x="145" y="103"/>
                    <a:pt x="151" y="103"/>
                  </a:cubicBezTo>
                  <a:cubicBezTo>
                    <a:pt x="156" y="103"/>
                    <a:pt x="160" y="107"/>
                    <a:pt x="160" y="113"/>
                  </a:cubicBezTo>
                  <a:cubicBezTo>
                    <a:pt x="160" y="134"/>
                    <a:pt x="160" y="134"/>
                    <a:pt x="160" y="134"/>
                  </a:cubicBezTo>
                  <a:cubicBezTo>
                    <a:pt x="168" y="134"/>
                    <a:pt x="168" y="134"/>
                    <a:pt x="168" y="134"/>
                  </a:cubicBezTo>
                  <a:cubicBezTo>
                    <a:pt x="168" y="110"/>
                    <a:pt x="168" y="110"/>
                    <a:pt x="168" y="110"/>
                  </a:cubicBezTo>
                  <a:moveTo>
                    <a:pt x="262" y="96"/>
                  </a:moveTo>
                  <a:cubicBezTo>
                    <a:pt x="254" y="96"/>
                    <a:pt x="254" y="96"/>
                    <a:pt x="254" y="96"/>
                  </a:cubicBezTo>
                  <a:cubicBezTo>
                    <a:pt x="254" y="101"/>
                    <a:pt x="254" y="101"/>
                    <a:pt x="254" y="101"/>
                  </a:cubicBezTo>
                  <a:cubicBezTo>
                    <a:pt x="251" y="97"/>
                    <a:pt x="247" y="95"/>
                    <a:pt x="242" y="95"/>
                  </a:cubicBezTo>
                  <a:cubicBezTo>
                    <a:pt x="231" y="95"/>
                    <a:pt x="223" y="104"/>
                    <a:pt x="223" y="115"/>
                  </a:cubicBezTo>
                  <a:cubicBezTo>
                    <a:pt x="223" y="127"/>
                    <a:pt x="231" y="135"/>
                    <a:pt x="242" y="135"/>
                  </a:cubicBezTo>
                  <a:cubicBezTo>
                    <a:pt x="247" y="135"/>
                    <a:pt x="251" y="133"/>
                    <a:pt x="254" y="130"/>
                  </a:cubicBezTo>
                  <a:cubicBezTo>
                    <a:pt x="254" y="134"/>
                    <a:pt x="254" y="134"/>
                    <a:pt x="254" y="134"/>
                  </a:cubicBezTo>
                  <a:cubicBezTo>
                    <a:pt x="262" y="134"/>
                    <a:pt x="262" y="134"/>
                    <a:pt x="262" y="134"/>
                  </a:cubicBezTo>
                  <a:lnTo>
                    <a:pt x="262" y="96"/>
                  </a:lnTo>
                  <a:close/>
                  <a:moveTo>
                    <a:pt x="231" y="115"/>
                  </a:moveTo>
                  <a:cubicBezTo>
                    <a:pt x="231" y="109"/>
                    <a:pt x="236" y="103"/>
                    <a:pt x="243" y="103"/>
                  </a:cubicBezTo>
                  <a:cubicBezTo>
                    <a:pt x="250" y="103"/>
                    <a:pt x="254" y="108"/>
                    <a:pt x="254" y="115"/>
                  </a:cubicBezTo>
                  <a:cubicBezTo>
                    <a:pt x="254" y="122"/>
                    <a:pt x="250" y="127"/>
                    <a:pt x="243" y="127"/>
                  </a:cubicBezTo>
                  <a:cubicBezTo>
                    <a:pt x="236" y="127"/>
                    <a:pt x="231" y="122"/>
                    <a:pt x="231" y="115"/>
                  </a:cubicBezTo>
                  <a:moveTo>
                    <a:pt x="366" y="115"/>
                  </a:moveTo>
                  <a:cubicBezTo>
                    <a:pt x="366" y="104"/>
                    <a:pt x="357" y="95"/>
                    <a:pt x="346" y="95"/>
                  </a:cubicBezTo>
                  <a:cubicBezTo>
                    <a:pt x="334" y="95"/>
                    <a:pt x="325" y="104"/>
                    <a:pt x="325" y="115"/>
                  </a:cubicBezTo>
                  <a:cubicBezTo>
                    <a:pt x="325" y="127"/>
                    <a:pt x="334" y="135"/>
                    <a:pt x="346" y="135"/>
                  </a:cubicBezTo>
                  <a:cubicBezTo>
                    <a:pt x="357" y="135"/>
                    <a:pt x="366" y="127"/>
                    <a:pt x="366" y="115"/>
                  </a:cubicBezTo>
                  <a:moveTo>
                    <a:pt x="334" y="115"/>
                  </a:moveTo>
                  <a:cubicBezTo>
                    <a:pt x="334" y="108"/>
                    <a:pt x="339" y="103"/>
                    <a:pt x="346" y="103"/>
                  </a:cubicBezTo>
                  <a:cubicBezTo>
                    <a:pt x="352" y="103"/>
                    <a:pt x="358" y="108"/>
                    <a:pt x="358" y="115"/>
                  </a:cubicBezTo>
                  <a:cubicBezTo>
                    <a:pt x="358" y="122"/>
                    <a:pt x="352" y="128"/>
                    <a:pt x="346" y="128"/>
                  </a:cubicBezTo>
                  <a:cubicBezTo>
                    <a:pt x="339" y="128"/>
                    <a:pt x="334" y="122"/>
                    <a:pt x="334" y="115"/>
                  </a:cubicBezTo>
                  <a:moveTo>
                    <a:pt x="409" y="110"/>
                  </a:moveTo>
                  <a:cubicBezTo>
                    <a:pt x="409" y="101"/>
                    <a:pt x="403" y="95"/>
                    <a:pt x="394" y="95"/>
                  </a:cubicBezTo>
                  <a:cubicBezTo>
                    <a:pt x="390" y="95"/>
                    <a:pt x="385" y="96"/>
                    <a:pt x="382" y="101"/>
                  </a:cubicBezTo>
                  <a:cubicBezTo>
                    <a:pt x="382" y="96"/>
                    <a:pt x="382" y="96"/>
                    <a:pt x="382" y="96"/>
                  </a:cubicBezTo>
                  <a:cubicBezTo>
                    <a:pt x="374" y="96"/>
                    <a:pt x="374" y="96"/>
                    <a:pt x="374" y="96"/>
                  </a:cubicBezTo>
                  <a:cubicBezTo>
                    <a:pt x="374" y="134"/>
                    <a:pt x="374" y="134"/>
                    <a:pt x="374" y="134"/>
                  </a:cubicBezTo>
                  <a:cubicBezTo>
                    <a:pt x="382" y="134"/>
                    <a:pt x="382" y="134"/>
                    <a:pt x="382" y="134"/>
                  </a:cubicBezTo>
                  <a:cubicBezTo>
                    <a:pt x="382" y="113"/>
                    <a:pt x="382" y="113"/>
                    <a:pt x="382" y="113"/>
                  </a:cubicBezTo>
                  <a:cubicBezTo>
                    <a:pt x="382" y="107"/>
                    <a:pt x="387" y="103"/>
                    <a:pt x="392" y="103"/>
                  </a:cubicBezTo>
                  <a:cubicBezTo>
                    <a:pt x="398" y="103"/>
                    <a:pt x="401" y="107"/>
                    <a:pt x="401" y="113"/>
                  </a:cubicBezTo>
                  <a:cubicBezTo>
                    <a:pt x="401" y="134"/>
                    <a:pt x="401" y="134"/>
                    <a:pt x="401" y="134"/>
                  </a:cubicBezTo>
                  <a:cubicBezTo>
                    <a:pt x="409" y="134"/>
                    <a:pt x="409" y="134"/>
                    <a:pt x="409" y="134"/>
                  </a:cubicBezTo>
                  <a:cubicBezTo>
                    <a:pt x="409" y="110"/>
                    <a:pt x="409" y="110"/>
                    <a:pt x="409" y="110"/>
                  </a:cubicBezTo>
                  <a:moveTo>
                    <a:pt x="299" y="96"/>
                  </a:moveTo>
                  <a:cubicBezTo>
                    <a:pt x="285" y="96"/>
                    <a:pt x="285" y="96"/>
                    <a:pt x="285" y="96"/>
                  </a:cubicBezTo>
                  <a:cubicBezTo>
                    <a:pt x="285" y="85"/>
                    <a:pt x="285" y="85"/>
                    <a:pt x="285" y="85"/>
                  </a:cubicBezTo>
                  <a:cubicBezTo>
                    <a:pt x="277" y="85"/>
                    <a:pt x="277" y="85"/>
                    <a:pt x="277" y="85"/>
                  </a:cubicBezTo>
                  <a:cubicBezTo>
                    <a:pt x="277" y="96"/>
                    <a:pt x="277" y="96"/>
                    <a:pt x="277" y="96"/>
                  </a:cubicBezTo>
                  <a:cubicBezTo>
                    <a:pt x="269" y="96"/>
                    <a:pt x="269" y="96"/>
                    <a:pt x="269" y="96"/>
                  </a:cubicBezTo>
                  <a:cubicBezTo>
                    <a:pt x="269" y="104"/>
                    <a:pt x="269" y="104"/>
                    <a:pt x="269" y="104"/>
                  </a:cubicBezTo>
                  <a:cubicBezTo>
                    <a:pt x="277" y="104"/>
                    <a:pt x="277" y="104"/>
                    <a:pt x="277" y="104"/>
                  </a:cubicBezTo>
                  <a:cubicBezTo>
                    <a:pt x="277" y="121"/>
                    <a:pt x="277" y="121"/>
                    <a:pt x="277" y="121"/>
                  </a:cubicBezTo>
                  <a:cubicBezTo>
                    <a:pt x="277" y="130"/>
                    <a:pt x="280" y="135"/>
                    <a:pt x="290" y="135"/>
                  </a:cubicBezTo>
                  <a:cubicBezTo>
                    <a:pt x="293" y="135"/>
                    <a:pt x="298" y="134"/>
                    <a:pt x="300" y="132"/>
                  </a:cubicBezTo>
                  <a:cubicBezTo>
                    <a:pt x="298" y="125"/>
                    <a:pt x="298" y="125"/>
                    <a:pt x="298" y="125"/>
                  </a:cubicBezTo>
                  <a:cubicBezTo>
                    <a:pt x="295" y="126"/>
                    <a:pt x="293" y="127"/>
                    <a:pt x="291" y="127"/>
                  </a:cubicBezTo>
                  <a:cubicBezTo>
                    <a:pt x="286" y="127"/>
                    <a:pt x="285" y="125"/>
                    <a:pt x="285" y="121"/>
                  </a:cubicBezTo>
                  <a:cubicBezTo>
                    <a:pt x="285" y="104"/>
                    <a:pt x="285" y="104"/>
                    <a:pt x="285" y="104"/>
                  </a:cubicBezTo>
                  <a:cubicBezTo>
                    <a:pt x="299" y="104"/>
                    <a:pt x="299" y="104"/>
                    <a:pt x="299" y="104"/>
                  </a:cubicBezTo>
                  <a:lnTo>
                    <a:pt x="299" y="96"/>
                  </a:lnTo>
                  <a:close/>
                  <a:moveTo>
                    <a:pt x="215" y="81"/>
                  </a:moveTo>
                  <a:cubicBezTo>
                    <a:pt x="215" y="115"/>
                    <a:pt x="215" y="115"/>
                    <a:pt x="215" y="115"/>
                  </a:cubicBezTo>
                  <a:cubicBezTo>
                    <a:pt x="215" y="134"/>
                    <a:pt x="215" y="134"/>
                    <a:pt x="215" y="134"/>
                  </a:cubicBezTo>
                  <a:cubicBezTo>
                    <a:pt x="206" y="134"/>
                    <a:pt x="206" y="134"/>
                    <a:pt x="206" y="134"/>
                  </a:cubicBezTo>
                  <a:cubicBezTo>
                    <a:pt x="206" y="130"/>
                    <a:pt x="206" y="130"/>
                    <a:pt x="206" y="130"/>
                  </a:cubicBezTo>
                  <a:cubicBezTo>
                    <a:pt x="204" y="133"/>
                    <a:pt x="200" y="135"/>
                    <a:pt x="194" y="135"/>
                  </a:cubicBezTo>
                  <a:cubicBezTo>
                    <a:pt x="184" y="135"/>
                    <a:pt x="175" y="127"/>
                    <a:pt x="175" y="115"/>
                  </a:cubicBezTo>
                  <a:cubicBezTo>
                    <a:pt x="175" y="104"/>
                    <a:pt x="184" y="95"/>
                    <a:pt x="194" y="95"/>
                  </a:cubicBezTo>
                  <a:cubicBezTo>
                    <a:pt x="200" y="95"/>
                    <a:pt x="204" y="97"/>
                    <a:pt x="206" y="101"/>
                  </a:cubicBezTo>
                  <a:cubicBezTo>
                    <a:pt x="206" y="81"/>
                    <a:pt x="206" y="81"/>
                    <a:pt x="206" y="81"/>
                  </a:cubicBezTo>
                  <a:lnTo>
                    <a:pt x="215" y="81"/>
                  </a:lnTo>
                  <a:close/>
                  <a:moveTo>
                    <a:pt x="195" y="127"/>
                  </a:moveTo>
                  <a:cubicBezTo>
                    <a:pt x="202" y="127"/>
                    <a:pt x="207" y="122"/>
                    <a:pt x="207" y="115"/>
                  </a:cubicBezTo>
                  <a:cubicBezTo>
                    <a:pt x="207" y="108"/>
                    <a:pt x="202" y="103"/>
                    <a:pt x="195" y="103"/>
                  </a:cubicBezTo>
                  <a:cubicBezTo>
                    <a:pt x="188" y="103"/>
                    <a:pt x="184" y="108"/>
                    <a:pt x="184" y="115"/>
                  </a:cubicBezTo>
                  <a:cubicBezTo>
                    <a:pt x="184" y="122"/>
                    <a:pt x="188" y="127"/>
                    <a:pt x="195" y="127"/>
                  </a:cubicBezTo>
                  <a:moveTo>
                    <a:pt x="317" y="96"/>
                  </a:moveTo>
                  <a:cubicBezTo>
                    <a:pt x="309" y="96"/>
                    <a:pt x="309" y="96"/>
                    <a:pt x="309" y="96"/>
                  </a:cubicBezTo>
                  <a:cubicBezTo>
                    <a:pt x="309" y="134"/>
                    <a:pt x="309" y="134"/>
                    <a:pt x="309" y="134"/>
                  </a:cubicBezTo>
                  <a:cubicBezTo>
                    <a:pt x="317" y="134"/>
                    <a:pt x="317" y="134"/>
                    <a:pt x="317" y="134"/>
                  </a:cubicBezTo>
                  <a:lnTo>
                    <a:pt x="317" y="96"/>
                  </a:lnTo>
                  <a:close/>
                  <a:moveTo>
                    <a:pt x="313" y="78"/>
                  </a:moveTo>
                  <a:cubicBezTo>
                    <a:pt x="310" y="78"/>
                    <a:pt x="307" y="80"/>
                    <a:pt x="307" y="84"/>
                  </a:cubicBezTo>
                  <a:cubicBezTo>
                    <a:pt x="307" y="87"/>
                    <a:pt x="310" y="89"/>
                    <a:pt x="313" y="89"/>
                  </a:cubicBezTo>
                  <a:cubicBezTo>
                    <a:pt x="316" y="89"/>
                    <a:pt x="319" y="87"/>
                    <a:pt x="319" y="84"/>
                  </a:cubicBezTo>
                  <a:cubicBezTo>
                    <a:pt x="319" y="80"/>
                    <a:pt x="316" y="78"/>
                    <a:pt x="313" y="78"/>
                  </a:cubicBezTo>
                  <a:moveTo>
                    <a:pt x="185" y="16"/>
                  </a:moveTo>
                  <a:cubicBezTo>
                    <a:pt x="171" y="16"/>
                    <a:pt x="171" y="16"/>
                    <a:pt x="171" y="16"/>
                  </a:cubicBezTo>
                  <a:cubicBezTo>
                    <a:pt x="171" y="4"/>
                    <a:pt x="171" y="4"/>
                    <a:pt x="171" y="4"/>
                  </a:cubicBezTo>
                  <a:cubicBezTo>
                    <a:pt x="163" y="4"/>
                    <a:pt x="163" y="4"/>
                    <a:pt x="163" y="4"/>
                  </a:cubicBezTo>
                  <a:cubicBezTo>
                    <a:pt x="163" y="16"/>
                    <a:pt x="163" y="16"/>
                    <a:pt x="163" y="16"/>
                  </a:cubicBezTo>
                  <a:cubicBezTo>
                    <a:pt x="155" y="16"/>
                    <a:pt x="155" y="16"/>
                    <a:pt x="155" y="16"/>
                  </a:cubicBezTo>
                  <a:cubicBezTo>
                    <a:pt x="155" y="23"/>
                    <a:pt x="155" y="23"/>
                    <a:pt x="155" y="23"/>
                  </a:cubicBezTo>
                  <a:cubicBezTo>
                    <a:pt x="163" y="23"/>
                    <a:pt x="163" y="23"/>
                    <a:pt x="163" y="23"/>
                  </a:cubicBezTo>
                  <a:cubicBezTo>
                    <a:pt x="163" y="41"/>
                    <a:pt x="163" y="41"/>
                    <a:pt x="163" y="41"/>
                  </a:cubicBezTo>
                  <a:cubicBezTo>
                    <a:pt x="163" y="50"/>
                    <a:pt x="167" y="55"/>
                    <a:pt x="176" y="55"/>
                  </a:cubicBezTo>
                  <a:cubicBezTo>
                    <a:pt x="180" y="55"/>
                    <a:pt x="184" y="54"/>
                    <a:pt x="187" y="52"/>
                  </a:cubicBezTo>
                  <a:cubicBezTo>
                    <a:pt x="184" y="45"/>
                    <a:pt x="184" y="45"/>
                    <a:pt x="184" y="45"/>
                  </a:cubicBezTo>
                  <a:cubicBezTo>
                    <a:pt x="182" y="46"/>
                    <a:pt x="179" y="47"/>
                    <a:pt x="177" y="47"/>
                  </a:cubicBezTo>
                  <a:cubicBezTo>
                    <a:pt x="173" y="47"/>
                    <a:pt x="171" y="45"/>
                    <a:pt x="171" y="41"/>
                  </a:cubicBezTo>
                  <a:cubicBezTo>
                    <a:pt x="171" y="23"/>
                    <a:pt x="171" y="23"/>
                    <a:pt x="171" y="23"/>
                  </a:cubicBezTo>
                  <a:cubicBezTo>
                    <a:pt x="185" y="23"/>
                    <a:pt x="185" y="23"/>
                    <a:pt x="185" y="23"/>
                  </a:cubicBezTo>
                  <a:lnTo>
                    <a:pt x="185" y="16"/>
                  </a:lnTo>
                  <a:close/>
                  <a:moveTo>
                    <a:pt x="256" y="15"/>
                  </a:moveTo>
                  <a:cubicBezTo>
                    <a:pt x="251" y="15"/>
                    <a:pt x="248" y="17"/>
                    <a:pt x="246" y="20"/>
                  </a:cubicBezTo>
                  <a:cubicBezTo>
                    <a:pt x="246" y="16"/>
                    <a:pt x="246" y="16"/>
                    <a:pt x="246" y="16"/>
                  </a:cubicBezTo>
                  <a:cubicBezTo>
                    <a:pt x="238" y="16"/>
                    <a:pt x="238" y="16"/>
                    <a:pt x="238" y="16"/>
                  </a:cubicBezTo>
                  <a:cubicBezTo>
                    <a:pt x="238" y="54"/>
                    <a:pt x="238" y="54"/>
                    <a:pt x="238" y="54"/>
                  </a:cubicBezTo>
                  <a:cubicBezTo>
                    <a:pt x="246" y="54"/>
                    <a:pt x="246" y="54"/>
                    <a:pt x="246" y="54"/>
                  </a:cubicBezTo>
                  <a:cubicBezTo>
                    <a:pt x="246" y="33"/>
                    <a:pt x="246" y="33"/>
                    <a:pt x="246" y="33"/>
                  </a:cubicBezTo>
                  <a:cubicBezTo>
                    <a:pt x="246" y="26"/>
                    <a:pt x="249" y="23"/>
                    <a:pt x="254" y="23"/>
                  </a:cubicBezTo>
                  <a:cubicBezTo>
                    <a:pt x="256" y="23"/>
                    <a:pt x="258" y="23"/>
                    <a:pt x="259" y="24"/>
                  </a:cubicBezTo>
                  <a:cubicBezTo>
                    <a:pt x="262" y="16"/>
                    <a:pt x="262" y="16"/>
                    <a:pt x="262" y="16"/>
                  </a:cubicBezTo>
                  <a:cubicBezTo>
                    <a:pt x="260" y="15"/>
                    <a:pt x="258" y="15"/>
                    <a:pt x="256" y="15"/>
                  </a:cubicBezTo>
                  <a:close/>
                  <a:moveTo>
                    <a:pt x="149" y="19"/>
                  </a:moveTo>
                  <a:cubicBezTo>
                    <a:pt x="145" y="16"/>
                    <a:pt x="139" y="15"/>
                    <a:pt x="133" y="15"/>
                  </a:cubicBezTo>
                  <a:cubicBezTo>
                    <a:pt x="123" y="15"/>
                    <a:pt x="117" y="20"/>
                    <a:pt x="117" y="27"/>
                  </a:cubicBezTo>
                  <a:cubicBezTo>
                    <a:pt x="117" y="33"/>
                    <a:pt x="122" y="37"/>
                    <a:pt x="130" y="38"/>
                  </a:cubicBezTo>
                  <a:cubicBezTo>
                    <a:pt x="134" y="39"/>
                    <a:pt x="134" y="39"/>
                    <a:pt x="134" y="39"/>
                  </a:cubicBezTo>
                  <a:cubicBezTo>
                    <a:pt x="139" y="40"/>
                    <a:pt x="141" y="41"/>
                    <a:pt x="141" y="43"/>
                  </a:cubicBezTo>
                  <a:cubicBezTo>
                    <a:pt x="141" y="46"/>
                    <a:pt x="138" y="48"/>
                    <a:pt x="132" y="48"/>
                  </a:cubicBezTo>
                  <a:cubicBezTo>
                    <a:pt x="127" y="48"/>
                    <a:pt x="122" y="46"/>
                    <a:pt x="120" y="44"/>
                  </a:cubicBezTo>
                  <a:cubicBezTo>
                    <a:pt x="116" y="50"/>
                    <a:pt x="116" y="50"/>
                    <a:pt x="116" y="50"/>
                  </a:cubicBezTo>
                  <a:cubicBezTo>
                    <a:pt x="120" y="53"/>
                    <a:pt x="126" y="55"/>
                    <a:pt x="132" y="55"/>
                  </a:cubicBezTo>
                  <a:cubicBezTo>
                    <a:pt x="143" y="55"/>
                    <a:pt x="150" y="50"/>
                    <a:pt x="150" y="43"/>
                  </a:cubicBezTo>
                  <a:cubicBezTo>
                    <a:pt x="150" y="36"/>
                    <a:pt x="145" y="32"/>
                    <a:pt x="136" y="31"/>
                  </a:cubicBezTo>
                  <a:cubicBezTo>
                    <a:pt x="132" y="31"/>
                    <a:pt x="132" y="31"/>
                    <a:pt x="132" y="31"/>
                  </a:cubicBezTo>
                  <a:cubicBezTo>
                    <a:pt x="129" y="30"/>
                    <a:pt x="126" y="29"/>
                    <a:pt x="126" y="27"/>
                  </a:cubicBezTo>
                  <a:cubicBezTo>
                    <a:pt x="126" y="24"/>
                    <a:pt x="129" y="22"/>
                    <a:pt x="133" y="22"/>
                  </a:cubicBezTo>
                  <a:cubicBezTo>
                    <a:pt x="138" y="22"/>
                    <a:pt x="143" y="24"/>
                    <a:pt x="145" y="26"/>
                  </a:cubicBezTo>
                  <a:lnTo>
                    <a:pt x="149" y="19"/>
                  </a:lnTo>
                  <a:close/>
                  <a:moveTo>
                    <a:pt x="372" y="15"/>
                  </a:moveTo>
                  <a:cubicBezTo>
                    <a:pt x="367" y="15"/>
                    <a:pt x="364" y="17"/>
                    <a:pt x="362" y="20"/>
                  </a:cubicBezTo>
                  <a:cubicBezTo>
                    <a:pt x="362" y="16"/>
                    <a:pt x="362" y="16"/>
                    <a:pt x="362" y="16"/>
                  </a:cubicBezTo>
                  <a:cubicBezTo>
                    <a:pt x="353" y="16"/>
                    <a:pt x="353" y="16"/>
                    <a:pt x="353" y="16"/>
                  </a:cubicBezTo>
                  <a:cubicBezTo>
                    <a:pt x="353" y="54"/>
                    <a:pt x="353" y="54"/>
                    <a:pt x="353" y="54"/>
                  </a:cubicBezTo>
                  <a:cubicBezTo>
                    <a:pt x="362" y="54"/>
                    <a:pt x="362" y="54"/>
                    <a:pt x="362" y="54"/>
                  </a:cubicBezTo>
                  <a:cubicBezTo>
                    <a:pt x="362" y="33"/>
                    <a:pt x="362" y="33"/>
                    <a:pt x="362" y="33"/>
                  </a:cubicBezTo>
                  <a:cubicBezTo>
                    <a:pt x="362" y="26"/>
                    <a:pt x="364" y="23"/>
                    <a:pt x="370" y="23"/>
                  </a:cubicBezTo>
                  <a:cubicBezTo>
                    <a:pt x="371" y="23"/>
                    <a:pt x="373" y="23"/>
                    <a:pt x="375" y="24"/>
                  </a:cubicBezTo>
                  <a:cubicBezTo>
                    <a:pt x="378" y="16"/>
                    <a:pt x="378" y="16"/>
                    <a:pt x="378" y="16"/>
                  </a:cubicBezTo>
                  <a:cubicBezTo>
                    <a:pt x="376" y="15"/>
                    <a:pt x="373" y="15"/>
                    <a:pt x="372" y="15"/>
                  </a:cubicBezTo>
                  <a:close/>
                  <a:moveTo>
                    <a:pt x="264" y="35"/>
                  </a:moveTo>
                  <a:cubicBezTo>
                    <a:pt x="264" y="47"/>
                    <a:pt x="273" y="55"/>
                    <a:pt x="285" y="55"/>
                  </a:cubicBezTo>
                  <a:cubicBezTo>
                    <a:pt x="291" y="55"/>
                    <a:pt x="294" y="54"/>
                    <a:pt x="299" y="50"/>
                  </a:cubicBezTo>
                  <a:cubicBezTo>
                    <a:pt x="295" y="44"/>
                    <a:pt x="295" y="44"/>
                    <a:pt x="295" y="44"/>
                  </a:cubicBezTo>
                  <a:cubicBezTo>
                    <a:pt x="291" y="46"/>
                    <a:pt x="288" y="47"/>
                    <a:pt x="285" y="47"/>
                  </a:cubicBezTo>
                  <a:cubicBezTo>
                    <a:pt x="278" y="47"/>
                    <a:pt x="273" y="42"/>
                    <a:pt x="273" y="35"/>
                  </a:cubicBezTo>
                  <a:cubicBezTo>
                    <a:pt x="273" y="28"/>
                    <a:pt x="278" y="23"/>
                    <a:pt x="285" y="23"/>
                  </a:cubicBezTo>
                  <a:cubicBezTo>
                    <a:pt x="288" y="23"/>
                    <a:pt x="291" y="24"/>
                    <a:pt x="295" y="26"/>
                  </a:cubicBezTo>
                  <a:cubicBezTo>
                    <a:pt x="299" y="19"/>
                    <a:pt x="299" y="19"/>
                    <a:pt x="299" y="19"/>
                  </a:cubicBezTo>
                  <a:cubicBezTo>
                    <a:pt x="294" y="16"/>
                    <a:pt x="291" y="15"/>
                    <a:pt x="285" y="15"/>
                  </a:cubicBezTo>
                  <a:cubicBezTo>
                    <a:pt x="273" y="15"/>
                    <a:pt x="264" y="23"/>
                    <a:pt x="264" y="35"/>
                  </a:cubicBezTo>
                  <a:close/>
                  <a:moveTo>
                    <a:pt x="342" y="35"/>
                  </a:moveTo>
                  <a:cubicBezTo>
                    <a:pt x="342" y="16"/>
                    <a:pt x="342" y="16"/>
                    <a:pt x="342" y="16"/>
                  </a:cubicBezTo>
                  <a:cubicBezTo>
                    <a:pt x="334" y="16"/>
                    <a:pt x="334" y="16"/>
                    <a:pt x="334" y="16"/>
                  </a:cubicBezTo>
                  <a:cubicBezTo>
                    <a:pt x="334" y="20"/>
                    <a:pt x="334" y="20"/>
                    <a:pt x="334" y="20"/>
                  </a:cubicBezTo>
                  <a:cubicBezTo>
                    <a:pt x="331" y="17"/>
                    <a:pt x="327" y="15"/>
                    <a:pt x="322" y="15"/>
                  </a:cubicBezTo>
                  <a:cubicBezTo>
                    <a:pt x="311" y="15"/>
                    <a:pt x="303" y="23"/>
                    <a:pt x="303" y="35"/>
                  </a:cubicBezTo>
                  <a:cubicBezTo>
                    <a:pt x="303" y="47"/>
                    <a:pt x="311" y="55"/>
                    <a:pt x="322" y="55"/>
                  </a:cubicBezTo>
                  <a:cubicBezTo>
                    <a:pt x="327" y="55"/>
                    <a:pt x="331" y="53"/>
                    <a:pt x="334" y="49"/>
                  </a:cubicBezTo>
                  <a:cubicBezTo>
                    <a:pt x="334" y="54"/>
                    <a:pt x="334" y="54"/>
                    <a:pt x="334" y="54"/>
                  </a:cubicBezTo>
                  <a:cubicBezTo>
                    <a:pt x="342" y="54"/>
                    <a:pt x="342" y="54"/>
                    <a:pt x="342" y="54"/>
                  </a:cubicBezTo>
                  <a:lnTo>
                    <a:pt x="342" y="35"/>
                  </a:lnTo>
                  <a:close/>
                  <a:moveTo>
                    <a:pt x="311" y="35"/>
                  </a:moveTo>
                  <a:cubicBezTo>
                    <a:pt x="311" y="28"/>
                    <a:pt x="316" y="23"/>
                    <a:pt x="323" y="23"/>
                  </a:cubicBezTo>
                  <a:cubicBezTo>
                    <a:pt x="330" y="23"/>
                    <a:pt x="334" y="28"/>
                    <a:pt x="334" y="35"/>
                  </a:cubicBezTo>
                  <a:cubicBezTo>
                    <a:pt x="334" y="42"/>
                    <a:pt x="330" y="47"/>
                    <a:pt x="323" y="47"/>
                  </a:cubicBezTo>
                  <a:cubicBezTo>
                    <a:pt x="316" y="47"/>
                    <a:pt x="311" y="42"/>
                    <a:pt x="311" y="35"/>
                  </a:cubicBezTo>
                  <a:close/>
                  <a:moveTo>
                    <a:pt x="211" y="15"/>
                  </a:moveTo>
                  <a:cubicBezTo>
                    <a:pt x="200" y="15"/>
                    <a:pt x="192" y="23"/>
                    <a:pt x="192" y="35"/>
                  </a:cubicBezTo>
                  <a:cubicBezTo>
                    <a:pt x="192" y="47"/>
                    <a:pt x="200" y="55"/>
                    <a:pt x="212" y="55"/>
                  </a:cubicBezTo>
                  <a:cubicBezTo>
                    <a:pt x="217" y="55"/>
                    <a:pt x="223" y="54"/>
                    <a:pt x="227" y="50"/>
                  </a:cubicBezTo>
                  <a:cubicBezTo>
                    <a:pt x="223" y="44"/>
                    <a:pt x="223" y="44"/>
                    <a:pt x="223" y="44"/>
                  </a:cubicBezTo>
                  <a:cubicBezTo>
                    <a:pt x="220" y="46"/>
                    <a:pt x="216" y="48"/>
                    <a:pt x="212" y="48"/>
                  </a:cubicBezTo>
                  <a:cubicBezTo>
                    <a:pt x="207" y="48"/>
                    <a:pt x="202" y="45"/>
                    <a:pt x="201" y="38"/>
                  </a:cubicBezTo>
                  <a:cubicBezTo>
                    <a:pt x="229" y="38"/>
                    <a:pt x="229" y="38"/>
                    <a:pt x="229" y="38"/>
                  </a:cubicBezTo>
                  <a:cubicBezTo>
                    <a:pt x="229" y="37"/>
                    <a:pt x="229" y="36"/>
                    <a:pt x="229" y="35"/>
                  </a:cubicBezTo>
                  <a:cubicBezTo>
                    <a:pt x="229" y="23"/>
                    <a:pt x="222" y="15"/>
                    <a:pt x="211" y="15"/>
                  </a:cubicBezTo>
                  <a:close/>
                  <a:moveTo>
                    <a:pt x="211" y="22"/>
                  </a:moveTo>
                  <a:cubicBezTo>
                    <a:pt x="216" y="22"/>
                    <a:pt x="220" y="26"/>
                    <a:pt x="221" y="32"/>
                  </a:cubicBezTo>
                  <a:cubicBezTo>
                    <a:pt x="201" y="32"/>
                    <a:pt x="201" y="32"/>
                    <a:pt x="201" y="32"/>
                  </a:cubicBezTo>
                  <a:cubicBezTo>
                    <a:pt x="202" y="26"/>
                    <a:pt x="205" y="22"/>
                    <a:pt x="211" y="22"/>
                  </a:cubicBezTo>
                  <a:close/>
                  <a:moveTo>
                    <a:pt x="420" y="35"/>
                  </a:moveTo>
                  <a:cubicBezTo>
                    <a:pt x="420" y="0"/>
                    <a:pt x="420" y="0"/>
                    <a:pt x="420" y="0"/>
                  </a:cubicBezTo>
                  <a:cubicBezTo>
                    <a:pt x="411" y="0"/>
                    <a:pt x="411" y="0"/>
                    <a:pt x="411" y="0"/>
                  </a:cubicBezTo>
                  <a:cubicBezTo>
                    <a:pt x="411" y="20"/>
                    <a:pt x="411" y="20"/>
                    <a:pt x="411" y="20"/>
                  </a:cubicBezTo>
                  <a:cubicBezTo>
                    <a:pt x="409" y="17"/>
                    <a:pt x="405" y="15"/>
                    <a:pt x="399" y="15"/>
                  </a:cubicBezTo>
                  <a:cubicBezTo>
                    <a:pt x="388" y="15"/>
                    <a:pt x="380" y="23"/>
                    <a:pt x="380" y="35"/>
                  </a:cubicBezTo>
                  <a:cubicBezTo>
                    <a:pt x="380" y="47"/>
                    <a:pt x="388" y="55"/>
                    <a:pt x="399" y="55"/>
                  </a:cubicBezTo>
                  <a:cubicBezTo>
                    <a:pt x="405" y="55"/>
                    <a:pt x="409" y="53"/>
                    <a:pt x="411" y="49"/>
                  </a:cubicBezTo>
                  <a:cubicBezTo>
                    <a:pt x="411" y="54"/>
                    <a:pt x="411" y="54"/>
                    <a:pt x="411" y="54"/>
                  </a:cubicBezTo>
                  <a:cubicBezTo>
                    <a:pt x="420" y="54"/>
                    <a:pt x="420" y="54"/>
                    <a:pt x="420" y="54"/>
                  </a:cubicBezTo>
                  <a:lnTo>
                    <a:pt x="420" y="35"/>
                  </a:lnTo>
                  <a:close/>
                  <a:moveTo>
                    <a:pt x="389" y="35"/>
                  </a:moveTo>
                  <a:cubicBezTo>
                    <a:pt x="389" y="28"/>
                    <a:pt x="393" y="23"/>
                    <a:pt x="400" y="23"/>
                  </a:cubicBezTo>
                  <a:cubicBezTo>
                    <a:pt x="407" y="23"/>
                    <a:pt x="412" y="28"/>
                    <a:pt x="412" y="35"/>
                  </a:cubicBezTo>
                  <a:cubicBezTo>
                    <a:pt x="412" y="42"/>
                    <a:pt x="407" y="47"/>
                    <a:pt x="400" y="47"/>
                  </a:cubicBezTo>
                  <a:cubicBezTo>
                    <a:pt x="393" y="47"/>
                    <a:pt x="389" y="42"/>
                    <a:pt x="389" y="35"/>
                  </a:cubicBezTo>
                  <a:close/>
                  <a:moveTo>
                    <a:pt x="108" y="35"/>
                  </a:moveTo>
                  <a:cubicBezTo>
                    <a:pt x="108" y="16"/>
                    <a:pt x="108" y="16"/>
                    <a:pt x="108" y="16"/>
                  </a:cubicBezTo>
                  <a:cubicBezTo>
                    <a:pt x="99" y="16"/>
                    <a:pt x="99" y="16"/>
                    <a:pt x="99" y="16"/>
                  </a:cubicBezTo>
                  <a:cubicBezTo>
                    <a:pt x="99" y="20"/>
                    <a:pt x="99" y="20"/>
                    <a:pt x="99" y="20"/>
                  </a:cubicBezTo>
                  <a:cubicBezTo>
                    <a:pt x="97" y="17"/>
                    <a:pt x="93" y="15"/>
                    <a:pt x="87" y="15"/>
                  </a:cubicBezTo>
                  <a:cubicBezTo>
                    <a:pt x="77" y="15"/>
                    <a:pt x="68" y="23"/>
                    <a:pt x="68" y="35"/>
                  </a:cubicBezTo>
                  <a:cubicBezTo>
                    <a:pt x="68" y="47"/>
                    <a:pt x="77" y="55"/>
                    <a:pt x="87" y="55"/>
                  </a:cubicBezTo>
                  <a:cubicBezTo>
                    <a:pt x="93" y="55"/>
                    <a:pt x="97" y="53"/>
                    <a:pt x="99" y="49"/>
                  </a:cubicBezTo>
                  <a:cubicBezTo>
                    <a:pt x="99" y="54"/>
                    <a:pt x="99" y="54"/>
                    <a:pt x="99" y="54"/>
                  </a:cubicBezTo>
                  <a:cubicBezTo>
                    <a:pt x="108" y="54"/>
                    <a:pt x="108" y="54"/>
                    <a:pt x="108" y="54"/>
                  </a:cubicBezTo>
                  <a:lnTo>
                    <a:pt x="108" y="35"/>
                  </a:lnTo>
                  <a:close/>
                  <a:moveTo>
                    <a:pt x="77" y="35"/>
                  </a:moveTo>
                  <a:cubicBezTo>
                    <a:pt x="77" y="28"/>
                    <a:pt x="81" y="23"/>
                    <a:pt x="88" y="23"/>
                  </a:cubicBezTo>
                  <a:cubicBezTo>
                    <a:pt x="95" y="23"/>
                    <a:pt x="100" y="28"/>
                    <a:pt x="100" y="35"/>
                  </a:cubicBezTo>
                  <a:cubicBezTo>
                    <a:pt x="100" y="42"/>
                    <a:pt x="95" y="47"/>
                    <a:pt x="88" y="47"/>
                  </a:cubicBezTo>
                  <a:cubicBezTo>
                    <a:pt x="81" y="47"/>
                    <a:pt x="77" y="42"/>
                    <a:pt x="77" y="3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4" name="Rectangle 6">
              <a:extLst>
                <a:ext uri="{FF2B5EF4-FFF2-40B4-BE49-F238E27FC236}">
                  <a16:creationId xmlns:a16="http://schemas.microsoft.com/office/drawing/2014/main" id="{6A5356A1-18AE-470D-8027-E9D8DF8E448F}"/>
                </a:ext>
              </a:extLst>
            </p:cNvPr>
            <p:cNvSpPr>
              <a:spLocks noChangeArrowheads="1"/>
            </p:cNvSpPr>
            <p:nvPr userDrawn="1"/>
          </p:nvSpPr>
          <p:spPr bwMode="ltGray">
            <a:xfrm>
              <a:off x="110" y="2819"/>
              <a:ext cx="260" cy="468"/>
            </a:xfrm>
            <a:prstGeom prst="rect">
              <a:avLst/>
            </a:prstGeom>
            <a:solidFill>
              <a:srgbClr val="F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5" name="Freeform 7">
              <a:extLst>
                <a:ext uri="{FF2B5EF4-FFF2-40B4-BE49-F238E27FC236}">
                  <a16:creationId xmlns:a16="http://schemas.microsoft.com/office/drawing/2014/main" id="{B50C1A43-8E10-4559-A869-314C85AA397A}"/>
                </a:ext>
              </a:extLst>
            </p:cNvPr>
            <p:cNvSpPr>
              <a:spLocks/>
            </p:cNvSpPr>
            <p:nvPr userDrawn="1"/>
          </p:nvSpPr>
          <p:spPr bwMode="ltGray">
            <a:xfrm>
              <a:off x="-240" y="2757"/>
              <a:ext cx="480" cy="594"/>
            </a:xfrm>
            <a:custGeom>
              <a:avLst/>
              <a:gdLst>
                <a:gd name="T0" fmla="*/ 178 w 233"/>
                <a:gd name="T1" fmla="*/ 144 h 288"/>
                <a:gd name="T2" fmla="*/ 233 w 233"/>
                <a:gd name="T3" fmla="*/ 30 h 288"/>
                <a:gd name="T4" fmla="*/ 144 w 233"/>
                <a:gd name="T5" fmla="*/ 0 h 288"/>
                <a:gd name="T6" fmla="*/ 0 w 233"/>
                <a:gd name="T7" fmla="*/ 144 h 288"/>
                <a:gd name="T8" fmla="*/ 144 w 233"/>
                <a:gd name="T9" fmla="*/ 288 h 288"/>
                <a:gd name="T10" fmla="*/ 233 w 233"/>
                <a:gd name="T11" fmla="*/ 257 h 288"/>
                <a:gd name="T12" fmla="*/ 178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178" y="144"/>
                  </a:moveTo>
                  <a:cubicBezTo>
                    <a:pt x="178" y="98"/>
                    <a:pt x="200" y="57"/>
                    <a:pt x="233" y="30"/>
                  </a:cubicBezTo>
                  <a:cubicBezTo>
                    <a:pt x="209" y="11"/>
                    <a:pt x="178" y="0"/>
                    <a:pt x="144" y="0"/>
                  </a:cubicBezTo>
                  <a:cubicBezTo>
                    <a:pt x="64" y="0"/>
                    <a:pt x="0" y="64"/>
                    <a:pt x="0" y="144"/>
                  </a:cubicBezTo>
                  <a:cubicBezTo>
                    <a:pt x="0" y="223"/>
                    <a:pt x="64" y="288"/>
                    <a:pt x="144" y="288"/>
                  </a:cubicBezTo>
                  <a:cubicBezTo>
                    <a:pt x="178" y="288"/>
                    <a:pt x="209" y="276"/>
                    <a:pt x="233" y="257"/>
                  </a:cubicBezTo>
                  <a:cubicBezTo>
                    <a:pt x="200" y="231"/>
                    <a:pt x="178" y="190"/>
                    <a:pt x="178" y="144"/>
                  </a:cubicBezTo>
                  <a:close/>
                </a:path>
              </a:pathLst>
            </a:custGeom>
            <a:solidFill>
              <a:srgbClr val="EB00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6" name="Freeform 8">
              <a:extLst>
                <a:ext uri="{FF2B5EF4-FFF2-40B4-BE49-F238E27FC236}">
                  <a16:creationId xmlns:a16="http://schemas.microsoft.com/office/drawing/2014/main" id="{B37AF157-A820-4ACD-AB63-8200D1F27774}"/>
                </a:ext>
              </a:extLst>
            </p:cNvPr>
            <p:cNvSpPr>
              <a:spLocks/>
            </p:cNvSpPr>
            <p:nvPr userDrawn="1"/>
          </p:nvSpPr>
          <p:spPr bwMode="ltGray">
            <a:xfrm>
              <a:off x="240" y="2757"/>
              <a:ext cx="480" cy="594"/>
            </a:xfrm>
            <a:custGeom>
              <a:avLst/>
              <a:gdLst>
                <a:gd name="T0" fmla="*/ 233 w 233"/>
                <a:gd name="T1" fmla="*/ 144 h 288"/>
                <a:gd name="T2" fmla="*/ 89 w 233"/>
                <a:gd name="T3" fmla="*/ 288 h 288"/>
                <a:gd name="T4" fmla="*/ 0 w 233"/>
                <a:gd name="T5" fmla="*/ 257 h 288"/>
                <a:gd name="T6" fmla="*/ 55 w 233"/>
                <a:gd name="T7" fmla="*/ 144 h 288"/>
                <a:gd name="T8" fmla="*/ 0 w 233"/>
                <a:gd name="T9" fmla="*/ 30 h 288"/>
                <a:gd name="T10" fmla="*/ 89 w 233"/>
                <a:gd name="T11" fmla="*/ 0 h 288"/>
                <a:gd name="T12" fmla="*/ 233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233" y="144"/>
                  </a:moveTo>
                  <a:cubicBezTo>
                    <a:pt x="233" y="223"/>
                    <a:pt x="169" y="288"/>
                    <a:pt x="89" y="288"/>
                  </a:cubicBezTo>
                  <a:cubicBezTo>
                    <a:pt x="55" y="288"/>
                    <a:pt x="24" y="276"/>
                    <a:pt x="0" y="257"/>
                  </a:cubicBezTo>
                  <a:cubicBezTo>
                    <a:pt x="33" y="231"/>
                    <a:pt x="55" y="190"/>
                    <a:pt x="55" y="144"/>
                  </a:cubicBezTo>
                  <a:cubicBezTo>
                    <a:pt x="55" y="98"/>
                    <a:pt x="33" y="57"/>
                    <a:pt x="0" y="30"/>
                  </a:cubicBezTo>
                  <a:cubicBezTo>
                    <a:pt x="24" y="11"/>
                    <a:pt x="55" y="0"/>
                    <a:pt x="89" y="0"/>
                  </a:cubicBezTo>
                  <a:cubicBezTo>
                    <a:pt x="169" y="0"/>
                    <a:pt x="233" y="64"/>
                    <a:pt x="233" y="144"/>
                  </a:cubicBez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7" name="Freeform 9">
              <a:extLst>
                <a:ext uri="{FF2B5EF4-FFF2-40B4-BE49-F238E27FC236}">
                  <a16:creationId xmlns:a16="http://schemas.microsoft.com/office/drawing/2014/main" id="{52797A5B-FBA9-4BF9-A66E-5A9D7016E53E}"/>
                </a:ext>
              </a:extLst>
            </p:cNvPr>
            <p:cNvSpPr>
              <a:spLocks noEditPoints="1"/>
            </p:cNvSpPr>
            <p:nvPr userDrawn="1"/>
          </p:nvSpPr>
          <p:spPr bwMode="ltGray">
            <a:xfrm>
              <a:off x="685" y="3225"/>
              <a:ext cx="25" cy="12"/>
            </a:xfrm>
            <a:custGeom>
              <a:avLst/>
              <a:gdLst>
                <a:gd name="T0" fmla="*/ 6 w 25"/>
                <a:gd name="T1" fmla="*/ 12 h 12"/>
                <a:gd name="T2" fmla="*/ 6 w 25"/>
                <a:gd name="T3" fmla="*/ 2 h 12"/>
                <a:gd name="T4" fmla="*/ 10 w 25"/>
                <a:gd name="T5" fmla="*/ 2 h 12"/>
                <a:gd name="T6" fmla="*/ 10 w 25"/>
                <a:gd name="T7" fmla="*/ 0 h 12"/>
                <a:gd name="T8" fmla="*/ 0 w 25"/>
                <a:gd name="T9" fmla="*/ 0 h 12"/>
                <a:gd name="T10" fmla="*/ 0 w 25"/>
                <a:gd name="T11" fmla="*/ 2 h 12"/>
                <a:gd name="T12" fmla="*/ 4 w 25"/>
                <a:gd name="T13" fmla="*/ 2 h 12"/>
                <a:gd name="T14" fmla="*/ 4 w 25"/>
                <a:gd name="T15" fmla="*/ 12 h 12"/>
                <a:gd name="T16" fmla="*/ 6 w 25"/>
                <a:gd name="T17" fmla="*/ 12 h 12"/>
                <a:gd name="T18" fmla="*/ 25 w 25"/>
                <a:gd name="T19" fmla="*/ 12 h 12"/>
                <a:gd name="T20" fmla="*/ 25 w 25"/>
                <a:gd name="T21" fmla="*/ 0 h 12"/>
                <a:gd name="T22" fmla="*/ 23 w 25"/>
                <a:gd name="T23" fmla="*/ 0 h 12"/>
                <a:gd name="T24" fmla="*/ 19 w 25"/>
                <a:gd name="T25" fmla="*/ 8 h 12"/>
                <a:gd name="T26" fmla="*/ 17 w 25"/>
                <a:gd name="T27" fmla="*/ 0 h 12"/>
                <a:gd name="T28" fmla="*/ 13 w 25"/>
                <a:gd name="T29" fmla="*/ 0 h 12"/>
                <a:gd name="T30" fmla="*/ 13 w 25"/>
                <a:gd name="T31" fmla="*/ 12 h 12"/>
                <a:gd name="T32" fmla="*/ 15 w 25"/>
                <a:gd name="T33" fmla="*/ 12 h 12"/>
                <a:gd name="T34" fmla="*/ 15 w 25"/>
                <a:gd name="T35" fmla="*/ 4 h 12"/>
                <a:gd name="T36" fmla="*/ 19 w 25"/>
                <a:gd name="T37" fmla="*/ 10 h 12"/>
                <a:gd name="T38" fmla="*/ 21 w 25"/>
                <a:gd name="T39" fmla="*/ 10 h 12"/>
                <a:gd name="T40" fmla="*/ 23 w 25"/>
                <a:gd name="T41" fmla="*/ 4 h 12"/>
                <a:gd name="T42" fmla="*/ 23 w 25"/>
                <a:gd name="T43" fmla="*/ 12 h 12"/>
                <a:gd name="T44" fmla="*/ 25 w 25"/>
                <a:gd name="T4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2">
                  <a:moveTo>
                    <a:pt x="6" y="12"/>
                  </a:moveTo>
                  <a:lnTo>
                    <a:pt x="6" y="2"/>
                  </a:lnTo>
                  <a:lnTo>
                    <a:pt x="10" y="2"/>
                  </a:lnTo>
                  <a:lnTo>
                    <a:pt x="10" y="0"/>
                  </a:lnTo>
                  <a:lnTo>
                    <a:pt x="0" y="0"/>
                  </a:lnTo>
                  <a:lnTo>
                    <a:pt x="0" y="2"/>
                  </a:lnTo>
                  <a:lnTo>
                    <a:pt x="4" y="2"/>
                  </a:lnTo>
                  <a:lnTo>
                    <a:pt x="4" y="12"/>
                  </a:lnTo>
                  <a:lnTo>
                    <a:pt x="6" y="12"/>
                  </a:lnTo>
                  <a:close/>
                  <a:moveTo>
                    <a:pt x="25" y="12"/>
                  </a:moveTo>
                  <a:lnTo>
                    <a:pt x="25" y="0"/>
                  </a:lnTo>
                  <a:lnTo>
                    <a:pt x="23" y="0"/>
                  </a:lnTo>
                  <a:lnTo>
                    <a:pt x="19" y="8"/>
                  </a:lnTo>
                  <a:lnTo>
                    <a:pt x="17" y="0"/>
                  </a:lnTo>
                  <a:lnTo>
                    <a:pt x="13" y="0"/>
                  </a:lnTo>
                  <a:lnTo>
                    <a:pt x="13" y="12"/>
                  </a:lnTo>
                  <a:lnTo>
                    <a:pt x="15" y="12"/>
                  </a:lnTo>
                  <a:lnTo>
                    <a:pt x="15" y="4"/>
                  </a:lnTo>
                  <a:lnTo>
                    <a:pt x="19" y="10"/>
                  </a:lnTo>
                  <a:lnTo>
                    <a:pt x="21" y="10"/>
                  </a:lnTo>
                  <a:lnTo>
                    <a:pt x="23" y="4"/>
                  </a:lnTo>
                  <a:lnTo>
                    <a:pt x="23" y="12"/>
                  </a:lnTo>
                  <a:lnTo>
                    <a:pt x="25" y="12"/>
                  </a:ln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grpSp>
      <p:pic>
        <p:nvPicPr>
          <p:cNvPr id="38" name="Picture 720" descr="EDCTP and Africa CDC workshop report on disparities in research funding -  EDCTP">
            <a:extLst>
              <a:ext uri="{FF2B5EF4-FFF2-40B4-BE49-F238E27FC236}">
                <a16:creationId xmlns:a16="http://schemas.microsoft.com/office/drawing/2014/main" id="{9699D850-373E-438C-83AD-0A7457C5C2E2}"/>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727" t="9385" r="6805" b="10631"/>
          <a:stretch/>
        </p:blipFill>
        <p:spPr bwMode="ltGray">
          <a:xfrm>
            <a:off x="1608225" y="6435948"/>
            <a:ext cx="910081" cy="35614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267686E5-229C-438C-A4A6-423982C30F5F}"/>
              </a:ext>
            </a:extLst>
          </p:cNvPr>
          <p:cNvPicPr>
            <a:picLocks noChangeAspect="1"/>
          </p:cNvPicPr>
          <p:nvPr userDrawn="1"/>
        </p:nvPicPr>
        <p:blipFill>
          <a:blip r:embed="rId14"/>
          <a:stretch>
            <a:fillRect/>
          </a:stretch>
        </p:blipFill>
        <p:spPr bwMode="ltGray">
          <a:xfrm>
            <a:off x="554736" y="6452601"/>
            <a:ext cx="830881" cy="293716"/>
          </a:xfrm>
          <a:prstGeom prst="rect">
            <a:avLst/>
          </a:prstGeom>
        </p:spPr>
      </p:pic>
      <p:sp>
        <p:nvSpPr>
          <p:cNvPr id="42" name="5. Source" hidden="1">
            <a:extLst>
              <a:ext uri="{FF2B5EF4-FFF2-40B4-BE49-F238E27FC236}">
                <a16:creationId xmlns:a16="http://schemas.microsoft.com/office/drawing/2014/main" id="{E3771B26-C02B-439A-9350-D1C91B79CE8B}"/>
              </a:ext>
            </a:extLst>
          </p:cNvPr>
          <p:cNvSpPr txBox="1">
            <a:spLocks/>
          </p:cNvSpPr>
          <p:nvPr userDrawn="1">
            <p:custDataLst>
              <p:tags r:id="rId9"/>
            </p:custDataLst>
          </p:nvPr>
        </p:nvSpPr>
        <p:spPr>
          <a:xfrm>
            <a:off x="554733" y="6225997"/>
            <a:ext cx="34655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spTree>
    <p:extLst>
      <p:ext uri="{BB962C8B-B14F-4D97-AF65-F5344CB8AC3E}">
        <p14:creationId xmlns:p14="http://schemas.microsoft.com/office/powerpoint/2010/main" val="1124413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33"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GB"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519011"/>
            <a:ext cx="5065776" cy="384721"/>
          </a:xfrm>
        </p:spPr>
        <p:txBody>
          <a:bodyPr vert="horz"/>
          <a:lstStyle>
            <a:lvl1pPr rtl="0">
              <a:defRPr/>
            </a:lvl1pPr>
          </a:lstStyle>
          <a:p>
            <a:r>
              <a:rPr lang="en-GB"/>
              <a:t>Click to edit Master title style</a:t>
            </a:r>
            <a:endParaRPr lang="en-GB"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10783"/>
            <a:ext cx="5065776"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GB"/>
              <a:t>Add tracker</a:t>
            </a:r>
            <a:endParaRPr lang="en-GB" dirty="0"/>
          </a:p>
        </p:txBody>
      </p:sp>
      <p:sp>
        <p:nvSpPr>
          <p:cNvPr id="25" name="Slide Number">
            <a:extLst>
              <a:ext uri="{FF2B5EF4-FFF2-40B4-BE49-F238E27FC236}">
                <a16:creationId xmlns:a16="http://schemas.microsoft.com/office/drawing/2014/main" id="{91CEAC37-6545-4492-AAB0-C163408D5D3A}"/>
              </a:ext>
            </a:extLst>
          </p:cNvPr>
          <p:cNvSpPr>
            <a:spLocks noChangeArrowheads="1"/>
          </p:cNvSpPr>
          <p:nvPr userDrawn="1">
            <p:custDataLst>
              <p:tags r:id="rId8"/>
            </p:custDataLst>
          </p:nvPr>
        </p:nvSpPr>
        <p:spPr bwMode="black">
          <a:xfrm>
            <a:off x="11751882" y="6635897"/>
            <a:ext cx="325501" cy="107722"/>
          </a:xfrm>
          <a:prstGeom prst="rect">
            <a:avLst/>
          </a:prstGeom>
          <a:noFill/>
          <a:ln w="9525" algn="ctr">
            <a:noFill/>
            <a:miter lim="800000"/>
            <a:headEnd/>
            <a:tailEnd/>
          </a:ln>
          <a:effectLst/>
        </p:spPr>
        <p:txBody>
          <a:bodyPr wrap="square" lIns="0" tIns="0" rIns="0" bIns="0" anchor="b">
            <a:spAutoFit/>
          </a:bodyPr>
          <a:lstStyle/>
          <a:p>
            <a:pPr algn="ctr" defTabSz="610744" rtl="0" fontAlgn="auto">
              <a:spcBef>
                <a:spcPts val="0"/>
              </a:spcBef>
              <a:spcAft>
                <a:spcPts val="0"/>
              </a:spcAft>
              <a:defRPr/>
            </a:pPr>
            <a:fld id="{4ABDCABE-3F10-B64C-92F1-862014417034}" type="slidenum">
              <a:rPr lang="en-GB" sz="700" b="0" smtClean="0">
                <a:solidFill>
                  <a:schemeClr val="tx1"/>
                </a:solidFill>
                <a:latin typeface="+mn-lt"/>
                <a:ea typeface="+mn-ea"/>
                <a:cs typeface="Arial" panose="020B0604020202020204" pitchFamily="34" charset="0"/>
              </a:rPr>
              <a:pPr algn="ctr" defTabSz="610744" rtl="0" fontAlgn="auto">
                <a:spcBef>
                  <a:spcPts val="0"/>
                </a:spcBef>
                <a:spcAft>
                  <a:spcPts val="0"/>
                </a:spcAft>
                <a:defRPr/>
              </a:pPr>
              <a:t>‹#›</a:t>
            </a:fld>
            <a:endParaRPr lang="en-GB" sz="700" b="0" dirty="0">
              <a:solidFill>
                <a:schemeClr val="tx1"/>
              </a:solidFill>
              <a:latin typeface="+mn-lt"/>
              <a:ea typeface="+mn-ea"/>
              <a:cs typeface="Arial" panose="020B0604020202020204" pitchFamily="34" charset="0"/>
            </a:endParaRPr>
          </a:p>
        </p:txBody>
      </p:sp>
      <p:grpSp>
        <p:nvGrpSpPr>
          <p:cNvPr id="21" name="Group 4">
            <a:extLst>
              <a:ext uri="{FF2B5EF4-FFF2-40B4-BE49-F238E27FC236}">
                <a16:creationId xmlns:a16="http://schemas.microsoft.com/office/drawing/2014/main" id="{29DA557C-6F84-460C-9E9A-B319AC79D329}"/>
              </a:ext>
            </a:extLst>
          </p:cNvPr>
          <p:cNvGrpSpPr>
            <a:grpSpLocks noChangeAspect="1"/>
          </p:cNvGrpSpPr>
          <p:nvPr userDrawn="1"/>
        </p:nvGrpSpPr>
        <p:grpSpPr bwMode="ltGray">
          <a:xfrm>
            <a:off x="11256172" y="6417372"/>
            <a:ext cx="394856" cy="373880"/>
            <a:chOff x="-240" y="2757"/>
            <a:chExt cx="960" cy="909"/>
          </a:xfrm>
        </p:grpSpPr>
        <p:sp>
          <p:nvSpPr>
            <p:cNvPr id="23" name="Freeform 5">
              <a:extLst>
                <a:ext uri="{FF2B5EF4-FFF2-40B4-BE49-F238E27FC236}">
                  <a16:creationId xmlns:a16="http://schemas.microsoft.com/office/drawing/2014/main" id="{A33616C8-F276-496E-97F5-626AF1A67BC1}"/>
                </a:ext>
              </a:extLst>
            </p:cNvPr>
            <p:cNvSpPr>
              <a:spLocks noEditPoints="1"/>
            </p:cNvSpPr>
            <p:nvPr userDrawn="1"/>
          </p:nvSpPr>
          <p:spPr bwMode="ltGray">
            <a:xfrm>
              <a:off x="-191" y="3388"/>
              <a:ext cx="866" cy="278"/>
            </a:xfrm>
            <a:custGeom>
              <a:avLst/>
              <a:gdLst>
                <a:gd name="T0" fmla="*/ 20 w 420"/>
                <a:gd name="T1" fmla="*/ 15 h 135"/>
                <a:gd name="T2" fmla="*/ 9 w 420"/>
                <a:gd name="T3" fmla="*/ 54 h 135"/>
                <a:gd name="T4" fmla="*/ 35 w 420"/>
                <a:gd name="T5" fmla="*/ 54 h 135"/>
                <a:gd name="T6" fmla="*/ 61 w 420"/>
                <a:gd name="T7" fmla="*/ 54 h 135"/>
                <a:gd name="T8" fmla="*/ 14 w 420"/>
                <a:gd name="T9" fmla="*/ 104 h 135"/>
                <a:gd name="T10" fmla="*/ 27 w 420"/>
                <a:gd name="T11" fmla="*/ 76 h 135"/>
                <a:gd name="T12" fmla="*/ 23 w 420"/>
                <a:gd name="T13" fmla="*/ 96 h 135"/>
                <a:gd name="T14" fmla="*/ 39 w 420"/>
                <a:gd name="T15" fmla="*/ 115 h 135"/>
                <a:gd name="T16" fmla="*/ 71 w 420"/>
                <a:gd name="T17" fmla="*/ 115 h 135"/>
                <a:gd name="T18" fmla="*/ 114 w 420"/>
                <a:gd name="T19" fmla="*/ 117 h 135"/>
                <a:gd name="T20" fmla="*/ 87 w 420"/>
                <a:gd name="T21" fmla="*/ 118 h 135"/>
                <a:gd name="T22" fmla="*/ 152 w 420"/>
                <a:gd name="T23" fmla="*/ 95 h 135"/>
                <a:gd name="T24" fmla="*/ 141 w 420"/>
                <a:gd name="T25" fmla="*/ 134 h 135"/>
                <a:gd name="T26" fmla="*/ 168 w 420"/>
                <a:gd name="T27" fmla="*/ 134 h 135"/>
                <a:gd name="T28" fmla="*/ 242 w 420"/>
                <a:gd name="T29" fmla="*/ 95 h 135"/>
                <a:gd name="T30" fmla="*/ 262 w 420"/>
                <a:gd name="T31" fmla="*/ 134 h 135"/>
                <a:gd name="T32" fmla="*/ 243 w 420"/>
                <a:gd name="T33" fmla="*/ 127 h 135"/>
                <a:gd name="T34" fmla="*/ 346 w 420"/>
                <a:gd name="T35" fmla="*/ 135 h 135"/>
                <a:gd name="T36" fmla="*/ 346 w 420"/>
                <a:gd name="T37" fmla="*/ 128 h 135"/>
                <a:gd name="T38" fmla="*/ 382 w 420"/>
                <a:gd name="T39" fmla="*/ 96 h 135"/>
                <a:gd name="T40" fmla="*/ 392 w 420"/>
                <a:gd name="T41" fmla="*/ 103 h 135"/>
                <a:gd name="T42" fmla="*/ 299 w 420"/>
                <a:gd name="T43" fmla="*/ 96 h 135"/>
                <a:gd name="T44" fmla="*/ 269 w 420"/>
                <a:gd name="T45" fmla="*/ 96 h 135"/>
                <a:gd name="T46" fmla="*/ 300 w 420"/>
                <a:gd name="T47" fmla="*/ 132 h 135"/>
                <a:gd name="T48" fmla="*/ 299 w 420"/>
                <a:gd name="T49" fmla="*/ 104 h 135"/>
                <a:gd name="T50" fmla="*/ 206 w 420"/>
                <a:gd name="T51" fmla="*/ 134 h 135"/>
                <a:gd name="T52" fmla="*/ 206 w 420"/>
                <a:gd name="T53" fmla="*/ 101 h 135"/>
                <a:gd name="T54" fmla="*/ 195 w 420"/>
                <a:gd name="T55" fmla="*/ 103 h 135"/>
                <a:gd name="T56" fmla="*/ 309 w 420"/>
                <a:gd name="T57" fmla="*/ 134 h 135"/>
                <a:gd name="T58" fmla="*/ 313 w 420"/>
                <a:gd name="T59" fmla="*/ 89 h 135"/>
                <a:gd name="T60" fmla="*/ 171 w 420"/>
                <a:gd name="T61" fmla="*/ 4 h 135"/>
                <a:gd name="T62" fmla="*/ 163 w 420"/>
                <a:gd name="T63" fmla="*/ 23 h 135"/>
                <a:gd name="T64" fmla="*/ 177 w 420"/>
                <a:gd name="T65" fmla="*/ 47 h 135"/>
                <a:gd name="T66" fmla="*/ 256 w 420"/>
                <a:gd name="T67" fmla="*/ 15 h 135"/>
                <a:gd name="T68" fmla="*/ 246 w 420"/>
                <a:gd name="T69" fmla="*/ 54 h 135"/>
                <a:gd name="T70" fmla="*/ 256 w 420"/>
                <a:gd name="T71" fmla="*/ 15 h 135"/>
                <a:gd name="T72" fmla="*/ 134 w 420"/>
                <a:gd name="T73" fmla="*/ 39 h 135"/>
                <a:gd name="T74" fmla="*/ 132 w 420"/>
                <a:gd name="T75" fmla="*/ 55 h 135"/>
                <a:gd name="T76" fmla="*/ 133 w 420"/>
                <a:gd name="T77" fmla="*/ 22 h 135"/>
                <a:gd name="T78" fmla="*/ 362 w 420"/>
                <a:gd name="T79" fmla="*/ 16 h 135"/>
                <a:gd name="T80" fmla="*/ 370 w 420"/>
                <a:gd name="T81" fmla="*/ 23 h 135"/>
                <a:gd name="T82" fmla="*/ 285 w 420"/>
                <a:gd name="T83" fmla="*/ 55 h 135"/>
                <a:gd name="T84" fmla="*/ 285 w 420"/>
                <a:gd name="T85" fmla="*/ 23 h 135"/>
                <a:gd name="T86" fmla="*/ 342 w 420"/>
                <a:gd name="T87" fmla="*/ 35 h 135"/>
                <a:gd name="T88" fmla="*/ 303 w 420"/>
                <a:gd name="T89" fmla="*/ 35 h 135"/>
                <a:gd name="T90" fmla="*/ 342 w 420"/>
                <a:gd name="T91" fmla="*/ 35 h 135"/>
                <a:gd name="T92" fmla="*/ 311 w 420"/>
                <a:gd name="T93" fmla="*/ 35 h 135"/>
                <a:gd name="T94" fmla="*/ 223 w 420"/>
                <a:gd name="T95" fmla="*/ 44 h 135"/>
                <a:gd name="T96" fmla="*/ 211 w 420"/>
                <a:gd name="T97" fmla="*/ 15 h 135"/>
                <a:gd name="T98" fmla="*/ 420 w 420"/>
                <a:gd name="T99" fmla="*/ 35 h 135"/>
                <a:gd name="T100" fmla="*/ 380 w 420"/>
                <a:gd name="T101" fmla="*/ 35 h 135"/>
                <a:gd name="T102" fmla="*/ 420 w 420"/>
                <a:gd name="T103" fmla="*/ 35 h 135"/>
                <a:gd name="T104" fmla="*/ 389 w 420"/>
                <a:gd name="T105" fmla="*/ 35 h 135"/>
                <a:gd name="T106" fmla="*/ 87 w 420"/>
                <a:gd name="T107" fmla="*/ 15 h 135"/>
                <a:gd name="T108" fmla="*/ 108 w 420"/>
                <a:gd name="T109" fmla="*/ 54 h 135"/>
                <a:gd name="T110" fmla="*/ 88 w 420"/>
                <a:gd name="T111" fmla="*/ 4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 h="135">
                  <a:moveTo>
                    <a:pt x="61" y="54"/>
                  </a:moveTo>
                  <a:cubicBezTo>
                    <a:pt x="61" y="30"/>
                    <a:pt x="61" y="30"/>
                    <a:pt x="61" y="30"/>
                  </a:cubicBezTo>
                  <a:cubicBezTo>
                    <a:pt x="61" y="21"/>
                    <a:pt x="55" y="15"/>
                    <a:pt x="46" y="15"/>
                  </a:cubicBezTo>
                  <a:cubicBezTo>
                    <a:pt x="41" y="15"/>
                    <a:pt x="36" y="16"/>
                    <a:pt x="32" y="22"/>
                  </a:cubicBezTo>
                  <a:cubicBezTo>
                    <a:pt x="30" y="17"/>
                    <a:pt x="25" y="15"/>
                    <a:pt x="20" y="15"/>
                  </a:cubicBezTo>
                  <a:cubicBezTo>
                    <a:pt x="16" y="15"/>
                    <a:pt x="12" y="16"/>
                    <a:pt x="8" y="21"/>
                  </a:cubicBezTo>
                  <a:cubicBezTo>
                    <a:pt x="8" y="16"/>
                    <a:pt x="8" y="16"/>
                    <a:pt x="8" y="16"/>
                  </a:cubicBezTo>
                  <a:cubicBezTo>
                    <a:pt x="0" y="16"/>
                    <a:pt x="0" y="16"/>
                    <a:pt x="0" y="16"/>
                  </a:cubicBezTo>
                  <a:cubicBezTo>
                    <a:pt x="0" y="54"/>
                    <a:pt x="0" y="54"/>
                    <a:pt x="0" y="54"/>
                  </a:cubicBezTo>
                  <a:cubicBezTo>
                    <a:pt x="9" y="54"/>
                    <a:pt x="9" y="54"/>
                    <a:pt x="9" y="54"/>
                  </a:cubicBezTo>
                  <a:cubicBezTo>
                    <a:pt x="9" y="33"/>
                    <a:pt x="9" y="33"/>
                    <a:pt x="9" y="33"/>
                  </a:cubicBezTo>
                  <a:cubicBezTo>
                    <a:pt x="9" y="26"/>
                    <a:pt x="12" y="23"/>
                    <a:pt x="18" y="23"/>
                  </a:cubicBezTo>
                  <a:cubicBezTo>
                    <a:pt x="23" y="23"/>
                    <a:pt x="26" y="26"/>
                    <a:pt x="26" y="33"/>
                  </a:cubicBezTo>
                  <a:cubicBezTo>
                    <a:pt x="26" y="54"/>
                    <a:pt x="26" y="54"/>
                    <a:pt x="26" y="54"/>
                  </a:cubicBezTo>
                  <a:cubicBezTo>
                    <a:pt x="35" y="54"/>
                    <a:pt x="35" y="54"/>
                    <a:pt x="35" y="54"/>
                  </a:cubicBezTo>
                  <a:cubicBezTo>
                    <a:pt x="35" y="33"/>
                    <a:pt x="35" y="33"/>
                    <a:pt x="35" y="33"/>
                  </a:cubicBezTo>
                  <a:cubicBezTo>
                    <a:pt x="35" y="26"/>
                    <a:pt x="38" y="23"/>
                    <a:pt x="44" y="23"/>
                  </a:cubicBezTo>
                  <a:cubicBezTo>
                    <a:pt x="50" y="23"/>
                    <a:pt x="52" y="26"/>
                    <a:pt x="52" y="33"/>
                  </a:cubicBezTo>
                  <a:cubicBezTo>
                    <a:pt x="52" y="54"/>
                    <a:pt x="52" y="54"/>
                    <a:pt x="52" y="54"/>
                  </a:cubicBezTo>
                  <a:lnTo>
                    <a:pt x="61" y="54"/>
                  </a:lnTo>
                  <a:close/>
                  <a:moveTo>
                    <a:pt x="36" y="104"/>
                  </a:moveTo>
                  <a:cubicBezTo>
                    <a:pt x="23" y="104"/>
                    <a:pt x="23" y="104"/>
                    <a:pt x="23" y="104"/>
                  </a:cubicBezTo>
                  <a:cubicBezTo>
                    <a:pt x="23" y="134"/>
                    <a:pt x="23" y="134"/>
                    <a:pt x="23" y="134"/>
                  </a:cubicBezTo>
                  <a:cubicBezTo>
                    <a:pt x="14" y="134"/>
                    <a:pt x="14" y="134"/>
                    <a:pt x="14" y="134"/>
                  </a:cubicBezTo>
                  <a:cubicBezTo>
                    <a:pt x="14" y="104"/>
                    <a:pt x="14" y="104"/>
                    <a:pt x="14" y="104"/>
                  </a:cubicBezTo>
                  <a:cubicBezTo>
                    <a:pt x="7" y="104"/>
                    <a:pt x="7" y="104"/>
                    <a:pt x="7" y="104"/>
                  </a:cubicBezTo>
                  <a:cubicBezTo>
                    <a:pt x="7" y="96"/>
                    <a:pt x="7" y="96"/>
                    <a:pt x="7" y="96"/>
                  </a:cubicBezTo>
                  <a:cubicBezTo>
                    <a:pt x="14" y="96"/>
                    <a:pt x="14" y="96"/>
                    <a:pt x="14" y="96"/>
                  </a:cubicBezTo>
                  <a:cubicBezTo>
                    <a:pt x="14" y="90"/>
                    <a:pt x="14" y="90"/>
                    <a:pt x="14" y="90"/>
                  </a:cubicBezTo>
                  <a:cubicBezTo>
                    <a:pt x="14" y="82"/>
                    <a:pt x="18" y="76"/>
                    <a:pt x="27" y="76"/>
                  </a:cubicBezTo>
                  <a:cubicBezTo>
                    <a:pt x="32" y="76"/>
                    <a:pt x="35" y="77"/>
                    <a:pt x="38" y="79"/>
                  </a:cubicBezTo>
                  <a:cubicBezTo>
                    <a:pt x="35" y="86"/>
                    <a:pt x="35" y="86"/>
                    <a:pt x="35" y="86"/>
                  </a:cubicBezTo>
                  <a:cubicBezTo>
                    <a:pt x="33" y="85"/>
                    <a:pt x="30" y="84"/>
                    <a:pt x="28" y="84"/>
                  </a:cubicBezTo>
                  <a:cubicBezTo>
                    <a:pt x="24" y="84"/>
                    <a:pt x="23" y="86"/>
                    <a:pt x="23" y="90"/>
                  </a:cubicBezTo>
                  <a:cubicBezTo>
                    <a:pt x="23" y="96"/>
                    <a:pt x="23" y="96"/>
                    <a:pt x="23" y="96"/>
                  </a:cubicBezTo>
                  <a:cubicBezTo>
                    <a:pt x="36" y="96"/>
                    <a:pt x="36" y="96"/>
                    <a:pt x="36" y="96"/>
                  </a:cubicBezTo>
                  <a:lnTo>
                    <a:pt x="36" y="104"/>
                  </a:lnTo>
                  <a:close/>
                  <a:moveTo>
                    <a:pt x="80" y="115"/>
                  </a:moveTo>
                  <a:cubicBezTo>
                    <a:pt x="80" y="104"/>
                    <a:pt x="71" y="95"/>
                    <a:pt x="59" y="95"/>
                  </a:cubicBezTo>
                  <a:cubicBezTo>
                    <a:pt x="47" y="95"/>
                    <a:pt x="39" y="104"/>
                    <a:pt x="39" y="115"/>
                  </a:cubicBezTo>
                  <a:cubicBezTo>
                    <a:pt x="39" y="127"/>
                    <a:pt x="47" y="135"/>
                    <a:pt x="59" y="135"/>
                  </a:cubicBezTo>
                  <a:cubicBezTo>
                    <a:pt x="71" y="135"/>
                    <a:pt x="80" y="127"/>
                    <a:pt x="80" y="115"/>
                  </a:cubicBezTo>
                  <a:moveTo>
                    <a:pt x="47" y="115"/>
                  </a:moveTo>
                  <a:cubicBezTo>
                    <a:pt x="47" y="108"/>
                    <a:pt x="52" y="103"/>
                    <a:pt x="59" y="103"/>
                  </a:cubicBezTo>
                  <a:cubicBezTo>
                    <a:pt x="66" y="103"/>
                    <a:pt x="71" y="108"/>
                    <a:pt x="71" y="115"/>
                  </a:cubicBezTo>
                  <a:cubicBezTo>
                    <a:pt x="71" y="122"/>
                    <a:pt x="66" y="128"/>
                    <a:pt x="59" y="128"/>
                  </a:cubicBezTo>
                  <a:cubicBezTo>
                    <a:pt x="52" y="128"/>
                    <a:pt x="47" y="122"/>
                    <a:pt x="47" y="115"/>
                  </a:cubicBezTo>
                  <a:moveTo>
                    <a:pt x="122" y="96"/>
                  </a:moveTo>
                  <a:cubicBezTo>
                    <a:pt x="114" y="96"/>
                    <a:pt x="114" y="96"/>
                    <a:pt x="114" y="96"/>
                  </a:cubicBezTo>
                  <a:cubicBezTo>
                    <a:pt x="114" y="117"/>
                    <a:pt x="114" y="117"/>
                    <a:pt x="114" y="117"/>
                  </a:cubicBezTo>
                  <a:cubicBezTo>
                    <a:pt x="114" y="125"/>
                    <a:pt x="110" y="127"/>
                    <a:pt x="104" y="127"/>
                  </a:cubicBezTo>
                  <a:cubicBezTo>
                    <a:pt x="99" y="127"/>
                    <a:pt x="95" y="125"/>
                    <a:pt x="95" y="117"/>
                  </a:cubicBezTo>
                  <a:cubicBezTo>
                    <a:pt x="95" y="96"/>
                    <a:pt x="95" y="96"/>
                    <a:pt x="95" y="96"/>
                  </a:cubicBezTo>
                  <a:cubicBezTo>
                    <a:pt x="87" y="96"/>
                    <a:pt x="87" y="96"/>
                    <a:pt x="87" y="96"/>
                  </a:cubicBezTo>
                  <a:cubicBezTo>
                    <a:pt x="87" y="118"/>
                    <a:pt x="87" y="118"/>
                    <a:pt x="87" y="118"/>
                  </a:cubicBezTo>
                  <a:cubicBezTo>
                    <a:pt x="87" y="130"/>
                    <a:pt x="95" y="135"/>
                    <a:pt x="104" y="135"/>
                  </a:cubicBezTo>
                  <a:cubicBezTo>
                    <a:pt x="113" y="135"/>
                    <a:pt x="122" y="130"/>
                    <a:pt x="122" y="118"/>
                  </a:cubicBezTo>
                  <a:lnTo>
                    <a:pt x="122" y="96"/>
                  </a:lnTo>
                  <a:close/>
                  <a:moveTo>
                    <a:pt x="168" y="110"/>
                  </a:moveTo>
                  <a:cubicBezTo>
                    <a:pt x="168" y="101"/>
                    <a:pt x="161" y="95"/>
                    <a:pt x="152" y="95"/>
                  </a:cubicBezTo>
                  <a:cubicBezTo>
                    <a:pt x="148" y="95"/>
                    <a:pt x="144" y="96"/>
                    <a:pt x="141" y="101"/>
                  </a:cubicBezTo>
                  <a:cubicBezTo>
                    <a:pt x="141" y="96"/>
                    <a:pt x="141" y="96"/>
                    <a:pt x="141" y="96"/>
                  </a:cubicBezTo>
                  <a:cubicBezTo>
                    <a:pt x="132" y="96"/>
                    <a:pt x="132" y="96"/>
                    <a:pt x="132" y="96"/>
                  </a:cubicBezTo>
                  <a:cubicBezTo>
                    <a:pt x="132" y="134"/>
                    <a:pt x="132" y="134"/>
                    <a:pt x="132" y="134"/>
                  </a:cubicBezTo>
                  <a:cubicBezTo>
                    <a:pt x="141" y="134"/>
                    <a:pt x="141" y="134"/>
                    <a:pt x="141" y="134"/>
                  </a:cubicBezTo>
                  <a:cubicBezTo>
                    <a:pt x="141" y="113"/>
                    <a:pt x="141" y="113"/>
                    <a:pt x="141" y="113"/>
                  </a:cubicBezTo>
                  <a:cubicBezTo>
                    <a:pt x="141" y="107"/>
                    <a:pt x="145" y="103"/>
                    <a:pt x="151" y="103"/>
                  </a:cubicBezTo>
                  <a:cubicBezTo>
                    <a:pt x="156" y="103"/>
                    <a:pt x="160" y="107"/>
                    <a:pt x="160" y="113"/>
                  </a:cubicBezTo>
                  <a:cubicBezTo>
                    <a:pt x="160" y="134"/>
                    <a:pt x="160" y="134"/>
                    <a:pt x="160" y="134"/>
                  </a:cubicBezTo>
                  <a:cubicBezTo>
                    <a:pt x="168" y="134"/>
                    <a:pt x="168" y="134"/>
                    <a:pt x="168" y="134"/>
                  </a:cubicBezTo>
                  <a:cubicBezTo>
                    <a:pt x="168" y="110"/>
                    <a:pt x="168" y="110"/>
                    <a:pt x="168" y="110"/>
                  </a:cubicBezTo>
                  <a:moveTo>
                    <a:pt x="262" y="96"/>
                  </a:moveTo>
                  <a:cubicBezTo>
                    <a:pt x="254" y="96"/>
                    <a:pt x="254" y="96"/>
                    <a:pt x="254" y="96"/>
                  </a:cubicBezTo>
                  <a:cubicBezTo>
                    <a:pt x="254" y="101"/>
                    <a:pt x="254" y="101"/>
                    <a:pt x="254" y="101"/>
                  </a:cubicBezTo>
                  <a:cubicBezTo>
                    <a:pt x="251" y="97"/>
                    <a:pt x="247" y="95"/>
                    <a:pt x="242" y="95"/>
                  </a:cubicBezTo>
                  <a:cubicBezTo>
                    <a:pt x="231" y="95"/>
                    <a:pt x="223" y="104"/>
                    <a:pt x="223" y="115"/>
                  </a:cubicBezTo>
                  <a:cubicBezTo>
                    <a:pt x="223" y="127"/>
                    <a:pt x="231" y="135"/>
                    <a:pt x="242" y="135"/>
                  </a:cubicBezTo>
                  <a:cubicBezTo>
                    <a:pt x="247" y="135"/>
                    <a:pt x="251" y="133"/>
                    <a:pt x="254" y="130"/>
                  </a:cubicBezTo>
                  <a:cubicBezTo>
                    <a:pt x="254" y="134"/>
                    <a:pt x="254" y="134"/>
                    <a:pt x="254" y="134"/>
                  </a:cubicBezTo>
                  <a:cubicBezTo>
                    <a:pt x="262" y="134"/>
                    <a:pt x="262" y="134"/>
                    <a:pt x="262" y="134"/>
                  </a:cubicBezTo>
                  <a:lnTo>
                    <a:pt x="262" y="96"/>
                  </a:lnTo>
                  <a:close/>
                  <a:moveTo>
                    <a:pt x="231" y="115"/>
                  </a:moveTo>
                  <a:cubicBezTo>
                    <a:pt x="231" y="109"/>
                    <a:pt x="236" y="103"/>
                    <a:pt x="243" y="103"/>
                  </a:cubicBezTo>
                  <a:cubicBezTo>
                    <a:pt x="250" y="103"/>
                    <a:pt x="254" y="108"/>
                    <a:pt x="254" y="115"/>
                  </a:cubicBezTo>
                  <a:cubicBezTo>
                    <a:pt x="254" y="122"/>
                    <a:pt x="250" y="127"/>
                    <a:pt x="243" y="127"/>
                  </a:cubicBezTo>
                  <a:cubicBezTo>
                    <a:pt x="236" y="127"/>
                    <a:pt x="231" y="122"/>
                    <a:pt x="231" y="115"/>
                  </a:cubicBezTo>
                  <a:moveTo>
                    <a:pt x="366" y="115"/>
                  </a:moveTo>
                  <a:cubicBezTo>
                    <a:pt x="366" y="104"/>
                    <a:pt x="357" y="95"/>
                    <a:pt x="346" y="95"/>
                  </a:cubicBezTo>
                  <a:cubicBezTo>
                    <a:pt x="334" y="95"/>
                    <a:pt x="325" y="104"/>
                    <a:pt x="325" y="115"/>
                  </a:cubicBezTo>
                  <a:cubicBezTo>
                    <a:pt x="325" y="127"/>
                    <a:pt x="334" y="135"/>
                    <a:pt x="346" y="135"/>
                  </a:cubicBezTo>
                  <a:cubicBezTo>
                    <a:pt x="357" y="135"/>
                    <a:pt x="366" y="127"/>
                    <a:pt x="366" y="115"/>
                  </a:cubicBezTo>
                  <a:moveTo>
                    <a:pt x="334" y="115"/>
                  </a:moveTo>
                  <a:cubicBezTo>
                    <a:pt x="334" y="108"/>
                    <a:pt x="339" y="103"/>
                    <a:pt x="346" y="103"/>
                  </a:cubicBezTo>
                  <a:cubicBezTo>
                    <a:pt x="352" y="103"/>
                    <a:pt x="358" y="108"/>
                    <a:pt x="358" y="115"/>
                  </a:cubicBezTo>
                  <a:cubicBezTo>
                    <a:pt x="358" y="122"/>
                    <a:pt x="352" y="128"/>
                    <a:pt x="346" y="128"/>
                  </a:cubicBezTo>
                  <a:cubicBezTo>
                    <a:pt x="339" y="128"/>
                    <a:pt x="334" y="122"/>
                    <a:pt x="334" y="115"/>
                  </a:cubicBezTo>
                  <a:moveTo>
                    <a:pt x="409" y="110"/>
                  </a:moveTo>
                  <a:cubicBezTo>
                    <a:pt x="409" y="101"/>
                    <a:pt x="403" y="95"/>
                    <a:pt x="394" y="95"/>
                  </a:cubicBezTo>
                  <a:cubicBezTo>
                    <a:pt x="390" y="95"/>
                    <a:pt x="385" y="96"/>
                    <a:pt x="382" y="101"/>
                  </a:cubicBezTo>
                  <a:cubicBezTo>
                    <a:pt x="382" y="96"/>
                    <a:pt x="382" y="96"/>
                    <a:pt x="382" y="96"/>
                  </a:cubicBezTo>
                  <a:cubicBezTo>
                    <a:pt x="374" y="96"/>
                    <a:pt x="374" y="96"/>
                    <a:pt x="374" y="96"/>
                  </a:cubicBezTo>
                  <a:cubicBezTo>
                    <a:pt x="374" y="134"/>
                    <a:pt x="374" y="134"/>
                    <a:pt x="374" y="134"/>
                  </a:cubicBezTo>
                  <a:cubicBezTo>
                    <a:pt x="382" y="134"/>
                    <a:pt x="382" y="134"/>
                    <a:pt x="382" y="134"/>
                  </a:cubicBezTo>
                  <a:cubicBezTo>
                    <a:pt x="382" y="113"/>
                    <a:pt x="382" y="113"/>
                    <a:pt x="382" y="113"/>
                  </a:cubicBezTo>
                  <a:cubicBezTo>
                    <a:pt x="382" y="107"/>
                    <a:pt x="387" y="103"/>
                    <a:pt x="392" y="103"/>
                  </a:cubicBezTo>
                  <a:cubicBezTo>
                    <a:pt x="398" y="103"/>
                    <a:pt x="401" y="107"/>
                    <a:pt x="401" y="113"/>
                  </a:cubicBezTo>
                  <a:cubicBezTo>
                    <a:pt x="401" y="134"/>
                    <a:pt x="401" y="134"/>
                    <a:pt x="401" y="134"/>
                  </a:cubicBezTo>
                  <a:cubicBezTo>
                    <a:pt x="409" y="134"/>
                    <a:pt x="409" y="134"/>
                    <a:pt x="409" y="134"/>
                  </a:cubicBezTo>
                  <a:cubicBezTo>
                    <a:pt x="409" y="110"/>
                    <a:pt x="409" y="110"/>
                    <a:pt x="409" y="110"/>
                  </a:cubicBezTo>
                  <a:moveTo>
                    <a:pt x="299" y="96"/>
                  </a:moveTo>
                  <a:cubicBezTo>
                    <a:pt x="285" y="96"/>
                    <a:pt x="285" y="96"/>
                    <a:pt x="285" y="96"/>
                  </a:cubicBezTo>
                  <a:cubicBezTo>
                    <a:pt x="285" y="85"/>
                    <a:pt x="285" y="85"/>
                    <a:pt x="285" y="85"/>
                  </a:cubicBezTo>
                  <a:cubicBezTo>
                    <a:pt x="277" y="85"/>
                    <a:pt x="277" y="85"/>
                    <a:pt x="277" y="85"/>
                  </a:cubicBezTo>
                  <a:cubicBezTo>
                    <a:pt x="277" y="96"/>
                    <a:pt x="277" y="96"/>
                    <a:pt x="277" y="96"/>
                  </a:cubicBezTo>
                  <a:cubicBezTo>
                    <a:pt x="269" y="96"/>
                    <a:pt x="269" y="96"/>
                    <a:pt x="269" y="96"/>
                  </a:cubicBezTo>
                  <a:cubicBezTo>
                    <a:pt x="269" y="104"/>
                    <a:pt x="269" y="104"/>
                    <a:pt x="269" y="104"/>
                  </a:cubicBezTo>
                  <a:cubicBezTo>
                    <a:pt x="277" y="104"/>
                    <a:pt x="277" y="104"/>
                    <a:pt x="277" y="104"/>
                  </a:cubicBezTo>
                  <a:cubicBezTo>
                    <a:pt x="277" y="121"/>
                    <a:pt x="277" y="121"/>
                    <a:pt x="277" y="121"/>
                  </a:cubicBezTo>
                  <a:cubicBezTo>
                    <a:pt x="277" y="130"/>
                    <a:pt x="280" y="135"/>
                    <a:pt x="290" y="135"/>
                  </a:cubicBezTo>
                  <a:cubicBezTo>
                    <a:pt x="293" y="135"/>
                    <a:pt x="298" y="134"/>
                    <a:pt x="300" y="132"/>
                  </a:cubicBezTo>
                  <a:cubicBezTo>
                    <a:pt x="298" y="125"/>
                    <a:pt x="298" y="125"/>
                    <a:pt x="298" y="125"/>
                  </a:cubicBezTo>
                  <a:cubicBezTo>
                    <a:pt x="295" y="126"/>
                    <a:pt x="293" y="127"/>
                    <a:pt x="291" y="127"/>
                  </a:cubicBezTo>
                  <a:cubicBezTo>
                    <a:pt x="286" y="127"/>
                    <a:pt x="285" y="125"/>
                    <a:pt x="285" y="121"/>
                  </a:cubicBezTo>
                  <a:cubicBezTo>
                    <a:pt x="285" y="104"/>
                    <a:pt x="285" y="104"/>
                    <a:pt x="285" y="104"/>
                  </a:cubicBezTo>
                  <a:cubicBezTo>
                    <a:pt x="299" y="104"/>
                    <a:pt x="299" y="104"/>
                    <a:pt x="299" y="104"/>
                  </a:cubicBezTo>
                  <a:lnTo>
                    <a:pt x="299" y="96"/>
                  </a:lnTo>
                  <a:close/>
                  <a:moveTo>
                    <a:pt x="215" y="81"/>
                  </a:moveTo>
                  <a:cubicBezTo>
                    <a:pt x="215" y="115"/>
                    <a:pt x="215" y="115"/>
                    <a:pt x="215" y="115"/>
                  </a:cubicBezTo>
                  <a:cubicBezTo>
                    <a:pt x="215" y="134"/>
                    <a:pt x="215" y="134"/>
                    <a:pt x="215" y="134"/>
                  </a:cubicBezTo>
                  <a:cubicBezTo>
                    <a:pt x="206" y="134"/>
                    <a:pt x="206" y="134"/>
                    <a:pt x="206" y="134"/>
                  </a:cubicBezTo>
                  <a:cubicBezTo>
                    <a:pt x="206" y="130"/>
                    <a:pt x="206" y="130"/>
                    <a:pt x="206" y="130"/>
                  </a:cubicBezTo>
                  <a:cubicBezTo>
                    <a:pt x="204" y="133"/>
                    <a:pt x="200" y="135"/>
                    <a:pt x="194" y="135"/>
                  </a:cubicBezTo>
                  <a:cubicBezTo>
                    <a:pt x="184" y="135"/>
                    <a:pt x="175" y="127"/>
                    <a:pt x="175" y="115"/>
                  </a:cubicBezTo>
                  <a:cubicBezTo>
                    <a:pt x="175" y="104"/>
                    <a:pt x="184" y="95"/>
                    <a:pt x="194" y="95"/>
                  </a:cubicBezTo>
                  <a:cubicBezTo>
                    <a:pt x="200" y="95"/>
                    <a:pt x="204" y="97"/>
                    <a:pt x="206" y="101"/>
                  </a:cubicBezTo>
                  <a:cubicBezTo>
                    <a:pt x="206" y="81"/>
                    <a:pt x="206" y="81"/>
                    <a:pt x="206" y="81"/>
                  </a:cubicBezTo>
                  <a:lnTo>
                    <a:pt x="215" y="81"/>
                  </a:lnTo>
                  <a:close/>
                  <a:moveTo>
                    <a:pt x="195" y="127"/>
                  </a:moveTo>
                  <a:cubicBezTo>
                    <a:pt x="202" y="127"/>
                    <a:pt x="207" y="122"/>
                    <a:pt x="207" y="115"/>
                  </a:cubicBezTo>
                  <a:cubicBezTo>
                    <a:pt x="207" y="108"/>
                    <a:pt x="202" y="103"/>
                    <a:pt x="195" y="103"/>
                  </a:cubicBezTo>
                  <a:cubicBezTo>
                    <a:pt x="188" y="103"/>
                    <a:pt x="184" y="108"/>
                    <a:pt x="184" y="115"/>
                  </a:cubicBezTo>
                  <a:cubicBezTo>
                    <a:pt x="184" y="122"/>
                    <a:pt x="188" y="127"/>
                    <a:pt x="195" y="127"/>
                  </a:cubicBezTo>
                  <a:moveTo>
                    <a:pt x="317" y="96"/>
                  </a:moveTo>
                  <a:cubicBezTo>
                    <a:pt x="309" y="96"/>
                    <a:pt x="309" y="96"/>
                    <a:pt x="309" y="96"/>
                  </a:cubicBezTo>
                  <a:cubicBezTo>
                    <a:pt x="309" y="134"/>
                    <a:pt x="309" y="134"/>
                    <a:pt x="309" y="134"/>
                  </a:cubicBezTo>
                  <a:cubicBezTo>
                    <a:pt x="317" y="134"/>
                    <a:pt x="317" y="134"/>
                    <a:pt x="317" y="134"/>
                  </a:cubicBezTo>
                  <a:lnTo>
                    <a:pt x="317" y="96"/>
                  </a:lnTo>
                  <a:close/>
                  <a:moveTo>
                    <a:pt x="313" y="78"/>
                  </a:moveTo>
                  <a:cubicBezTo>
                    <a:pt x="310" y="78"/>
                    <a:pt x="307" y="80"/>
                    <a:pt x="307" y="84"/>
                  </a:cubicBezTo>
                  <a:cubicBezTo>
                    <a:pt x="307" y="87"/>
                    <a:pt x="310" y="89"/>
                    <a:pt x="313" y="89"/>
                  </a:cubicBezTo>
                  <a:cubicBezTo>
                    <a:pt x="316" y="89"/>
                    <a:pt x="319" y="87"/>
                    <a:pt x="319" y="84"/>
                  </a:cubicBezTo>
                  <a:cubicBezTo>
                    <a:pt x="319" y="80"/>
                    <a:pt x="316" y="78"/>
                    <a:pt x="313" y="78"/>
                  </a:cubicBezTo>
                  <a:moveTo>
                    <a:pt x="185" y="16"/>
                  </a:moveTo>
                  <a:cubicBezTo>
                    <a:pt x="171" y="16"/>
                    <a:pt x="171" y="16"/>
                    <a:pt x="171" y="16"/>
                  </a:cubicBezTo>
                  <a:cubicBezTo>
                    <a:pt x="171" y="4"/>
                    <a:pt x="171" y="4"/>
                    <a:pt x="171" y="4"/>
                  </a:cubicBezTo>
                  <a:cubicBezTo>
                    <a:pt x="163" y="4"/>
                    <a:pt x="163" y="4"/>
                    <a:pt x="163" y="4"/>
                  </a:cubicBezTo>
                  <a:cubicBezTo>
                    <a:pt x="163" y="16"/>
                    <a:pt x="163" y="16"/>
                    <a:pt x="163" y="16"/>
                  </a:cubicBezTo>
                  <a:cubicBezTo>
                    <a:pt x="155" y="16"/>
                    <a:pt x="155" y="16"/>
                    <a:pt x="155" y="16"/>
                  </a:cubicBezTo>
                  <a:cubicBezTo>
                    <a:pt x="155" y="23"/>
                    <a:pt x="155" y="23"/>
                    <a:pt x="155" y="23"/>
                  </a:cubicBezTo>
                  <a:cubicBezTo>
                    <a:pt x="163" y="23"/>
                    <a:pt x="163" y="23"/>
                    <a:pt x="163" y="23"/>
                  </a:cubicBezTo>
                  <a:cubicBezTo>
                    <a:pt x="163" y="41"/>
                    <a:pt x="163" y="41"/>
                    <a:pt x="163" y="41"/>
                  </a:cubicBezTo>
                  <a:cubicBezTo>
                    <a:pt x="163" y="50"/>
                    <a:pt x="167" y="55"/>
                    <a:pt x="176" y="55"/>
                  </a:cubicBezTo>
                  <a:cubicBezTo>
                    <a:pt x="180" y="55"/>
                    <a:pt x="184" y="54"/>
                    <a:pt x="187" y="52"/>
                  </a:cubicBezTo>
                  <a:cubicBezTo>
                    <a:pt x="184" y="45"/>
                    <a:pt x="184" y="45"/>
                    <a:pt x="184" y="45"/>
                  </a:cubicBezTo>
                  <a:cubicBezTo>
                    <a:pt x="182" y="46"/>
                    <a:pt x="179" y="47"/>
                    <a:pt x="177" y="47"/>
                  </a:cubicBezTo>
                  <a:cubicBezTo>
                    <a:pt x="173" y="47"/>
                    <a:pt x="171" y="45"/>
                    <a:pt x="171" y="41"/>
                  </a:cubicBezTo>
                  <a:cubicBezTo>
                    <a:pt x="171" y="23"/>
                    <a:pt x="171" y="23"/>
                    <a:pt x="171" y="23"/>
                  </a:cubicBezTo>
                  <a:cubicBezTo>
                    <a:pt x="185" y="23"/>
                    <a:pt x="185" y="23"/>
                    <a:pt x="185" y="23"/>
                  </a:cubicBezTo>
                  <a:lnTo>
                    <a:pt x="185" y="16"/>
                  </a:lnTo>
                  <a:close/>
                  <a:moveTo>
                    <a:pt x="256" y="15"/>
                  </a:moveTo>
                  <a:cubicBezTo>
                    <a:pt x="251" y="15"/>
                    <a:pt x="248" y="17"/>
                    <a:pt x="246" y="20"/>
                  </a:cubicBezTo>
                  <a:cubicBezTo>
                    <a:pt x="246" y="16"/>
                    <a:pt x="246" y="16"/>
                    <a:pt x="246" y="16"/>
                  </a:cubicBezTo>
                  <a:cubicBezTo>
                    <a:pt x="238" y="16"/>
                    <a:pt x="238" y="16"/>
                    <a:pt x="238" y="16"/>
                  </a:cubicBezTo>
                  <a:cubicBezTo>
                    <a:pt x="238" y="54"/>
                    <a:pt x="238" y="54"/>
                    <a:pt x="238" y="54"/>
                  </a:cubicBezTo>
                  <a:cubicBezTo>
                    <a:pt x="246" y="54"/>
                    <a:pt x="246" y="54"/>
                    <a:pt x="246" y="54"/>
                  </a:cubicBezTo>
                  <a:cubicBezTo>
                    <a:pt x="246" y="33"/>
                    <a:pt x="246" y="33"/>
                    <a:pt x="246" y="33"/>
                  </a:cubicBezTo>
                  <a:cubicBezTo>
                    <a:pt x="246" y="26"/>
                    <a:pt x="249" y="23"/>
                    <a:pt x="254" y="23"/>
                  </a:cubicBezTo>
                  <a:cubicBezTo>
                    <a:pt x="256" y="23"/>
                    <a:pt x="258" y="23"/>
                    <a:pt x="259" y="24"/>
                  </a:cubicBezTo>
                  <a:cubicBezTo>
                    <a:pt x="262" y="16"/>
                    <a:pt x="262" y="16"/>
                    <a:pt x="262" y="16"/>
                  </a:cubicBezTo>
                  <a:cubicBezTo>
                    <a:pt x="260" y="15"/>
                    <a:pt x="258" y="15"/>
                    <a:pt x="256" y="15"/>
                  </a:cubicBezTo>
                  <a:close/>
                  <a:moveTo>
                    <a:pt x="149" y="19"/>
                  </a:moveTo>
                  <a:cubicBezTo>
                    <a:pt x="145" y="16"/>
                    <a:pt x="139" y="15"/>
                    <a:pt x="133" y="15"/>
                  </a:cubicBezTo>
                  <a:cubicBezTo>
                    <a:pt x="123" y="15"/>
                    <a:pt x="117" y="20"/>
                    <a:pt x="117" y="27"/>
                  </a:cubicBezTo>
                  <a:cubicBezTo>
                    <a:pt x="117" y="33"/>
                    <a:pt x="122" y="37"/>
                    <a:pt x="130" y="38"/>
                  </a:cubicBezTo>
                  <a:cubicBezTo>
                    <a:pt x="134" y="39"/>
                    <a:pt x="134" y="39"/>
                    <a:pt x="134" y="39"/>
                  </a:cubicBezTo>
                  <a:cubicBezTo>
                    <a:pt x="139" y="40"/>
                    <a:pt x="141" y="41"/>
                    <a:pt x="141" y="43"/>
                  </a:cubicBezTo>
                  <a:cubicBezTo>
                    <a:pt x="141" y="46"/>
                    <a:pt x="138" y="48"/>
                    <a:pt x="132" y="48"/>
                  </a:cubicBezTo>
                  <a:cubicBezTo>
                    <a:pt x="127" y="48"/>
                    <a:pt x="122" y="46"/>
                    <a:pt x="120" y="44"/>
                  </a:cubicBezTo>
                  <a:cubicBezTo>
                    <a:pt x="116" y="50"/>
                    <a:pt x="116" y="50"/>
                    <a:pt x="116" y="50"/>
                  </a:cubicBezTo>
                  <a:cubicBezTo>
                    <a:pt x="120" y="53"/>
                    <a:pt x="126" y="55"/>
                    <a:pt x="132" y="55"/>
                  </a:cubicBezTo>
                  <a:cubicBezTo>
                    <a:pt x="143" y="55"/>
                    <a:pt x="150" y="50"/>
                    <a:pt x="150" y="43"/>
                  </a:cubicBezTo>
                  <a:cubicBezTo>
                    <a:pt x="150" y="36"/>
                    <a:pt x="145" y="32"/>
                    <a:pt x="136" y="31"/>
                  </a:cubicBezTo>
                  <a:cubicBezTo>
                    <a:pt x="132" y="31"/>
                    <a:pt x="132" y="31"/>
                    <a:pt x="132" y="31"/>
                  </a:cubicBezTo>
                  <a:cubicBezTo>
                    <a:pt x="129" y="30"/>
                    <a:pt x="126" y="29"/>
                    <a:pt x="126" y="27"/>
                  </a:cubicBezTo>
                  <a:cubicBezTo>
                    <a:pt x="126" y="24"/>
                    <a:pt x="129" y="22"/>
                    <a:pt x="133" y="22"/>
                  </a:cubicBezTo>
                  <a:cubicBezTo>
                    <a:pt x="138" y="22"/>
                    <a:pt x="143" y="24"/>
                    <a:pt x="145" y="26"/>
                  </a:cubicBezTo>
                  <a:lnTo>
                    <a:pt x="149" y="19"/>
                  </a:lnTo>
                  <a:close/>
                  <a:moveTo>
                    <a:pt x="372" y="15"/>
                  </a:moveTo>
                  <a:cubicBezTo>
                    <a:pt x="367" y="15"/>
                    <a:pt x="364" y="17"/>
                    <a:pt x="362" y="20"/>
                  </a:cubicBezTo>
                  <a:cubicBezTo>
                    <a:pt x="362" y="16"/>
                    <a:pt x="362" y="16"/>
                    <a:pt x="362" y="16"/>
                  </a:cubicBezTo>
                  <a:cubicBezTo>
                    <a:pt x="353" y="16"/>
                    <a:pt x="353" y="16"/>
                    <a:pt x="353" y="16"/>
                  </a:cubicBezTo>
                  <a:cubicBezTo>
                    <a:pt x="353" y="54"/>
                    <a:pt x="353" y="54"/>
                    <a:pt x="353" y="54"/>
                  </a:cubicBezTo>
                  <a:cubicBezTo>
                    <a:pt x="362" y="54"/>
                    <a:pt x="362" y="54"/>
                    <a:pt x="362" y="54"/>
                  </a:cubicBezTo>
                  <a:cubicBezTo>
                    <a:pt x="362" y="33"/>
                    <a:pt x="362" y="33"/>
                    <a:pt x="362" y="33"/>
                  </a:cubicBezTo>
                  <a:cubicBezTo>
                    <a:pt x="362" y="26"/>
                    <a:pt x="364" y="23"/>
                    <a:pt x="370" y="23"/>
                  </a:cubicBezTo>
                  <a:cubicBezTo>
                    <a:pt x="371" y="23"/>
                    <a:pt x="373" y="23"/>
                    <a:pt x="375" y="24"/>
                  </a:cubicBezTo>
                  <a:cubicBezTo>
                    <a:pt x="378" y="16"/>
                    <a:pt x="378" y="16"/>
                    <a:pt x="378" y="16"/>
                  </a:cubicBezTo>
                  <a:cubicBezTo>
                    <a:pt x="376" y="15"/>
                    <a:pt x="373" y="15"/>
                    <a:pt x="372" y="15"/>
                  </a:cubicBezTo>
                  <a:close/>
                  <a:moveTo>
                    <a:pt x="264" y="35"/>
                  </a:moveTo>
                  <a:cubicBezTo>
                    <a:pt x="264" y="47"/>
                    <a:pt x="273" y="55"/>
                    <a:pt x="285" y="55"/>
                  </a:cubicBezTo>
                  <a:cubicBezTo>
                    <a:pt x="291" y="55"/>
                    <a:pt x="294" y="54"/>
                    <a:pt x="299" y="50"/>
                  </a:cubicBezTo>
                  <a:cubicBezTo>
                    <a:pt x="295" y="44"/>
                    <a:pt x="295" y="44"/>
                    <a:pt x="295" y="44"/>
                  </a:cubicBezTo>
                  <a:cubicBezTo>
                    <a:pt x="291" y="46"/>
                    <a:pt x="288" y="47"/>
                    <a:pt x="285" y="47"/>
                  </a:cubicBezTo>
                  <a:cubicBezTo>
                    <a:pt x="278" y="47"/>
                    <a:pt x="273" y="42"/>
                    <a:pt x="273" y="35"/>
                  </a:cubicBezTo>
                  <a:cubicBezTo>
                    <a:pt x="273" y="28"/>
                    <a:pt x="278" y="23"/>
                    <a:pt x="285" y="23"/>
                  </a:cubicBezTo>
                  <a:cubicBezTo>
                    <a:pt x="288" y="23"/>
                    <a:pt x="291" y="24"/>
                    <a:pt x="295" y="26"/>
                  </a:cubicBezTo>
                  <a:cubicBezTo>
                    <a:pt x="299" y="19"/>
                    <a:pt x="299" y="19"/>
                    <a:pt x="299" y="19"/>
                  </a:cubicBezTo>
                  <a:cubicBezTo>
                    <a:pt x="294" y="16"/>
                    <a:pt x="291" y="15"/>
                    <a:pt x="285" y="15"/>
                  </a:cubicBezTo>
                  <a:cubicBezTo>
                    <a:pt x="273" y="15"/>
                    <a:pt x="264" y="23"/>
                    <a:pt x="264" y="35"/>
                  </a:cubicBezTo>
                  <a:close/>
                  <a:moveTo>
                    <a:pt x="342" y="35"/>
                  </a:moveTo>
                  <a:cubicBezTo>
                    <a:pt x="342" y="16"/>
                    <a:pt x="342" y="16"/>
                    <a:pt x="342" y="16"/>
                  </a:cubicBezTo>
                  <a:cubicBezTo>
                    <a:pt x="334" y="16"/>
                    <a:pt x="334" y="16"/>
                    <a:pt x="334" y="16"/>
                  </a:cubicBezTo>
                  <a:cubicBezTo>
                    <a:pt x="334" y="20"/>
                    <a:pt x="334" y="20"/>
                    <a:pt x="334" y="20"/>
                  </a:cubicBezTo>
                  <a:cubicBezTo>
                    <a:pt x="331" y="17"/>
                    <a:pt x="327" y="15"/>
                    <a:pt x="322" y="15"/>
                  </a:cubicBezTo>
                  <a:cubicBezTo>
                    <a:pt x="311" y="15"/>
                    <a:pt x="303" y="23"/>
                    <a:pt x="303" y="35"/>
                  </a:cubicBezTo>
                  <a:cubicBezTo>
                    <a:pt x="303" y="47"/>
                    <a:pt x="311" y="55"/>
                    <a:pt x="322" y="55"/>
                  </a:cubicBezTo>
                  <a:cubicBezTo>
                    <a:pt x="327" y="55"/>
                    <a:pt x="331" y="53"/>
                    <a:pt x="334" y="49"/>
                  </a:cubicBezTo>
                  <a:cubicBezTo>
                    <a:pt x="334" y="54"/>
                    <a:pt x="334" y="54"/>
                    <a:pt x="334" y="54"/>
                  </a:cubicBezTo>
                  <a:cubicBezTo>
                    <a:pt x="342" y="54"/>
                    <a:pt x="342" y="54"/>
                    <a:pt x="342" y="54"/>
                  </a:cubicBezTo>
                  <a:lnTo>
                    <a:pt x="342" y="35"/>
                  </a:lnTo>
                  <a:close/>
                  <a:moveTo>
                    <a:pt x="311" y="35"/>
                  </a:moveTo>
                  <a:cubicBezTo>
                    <a:pt x="311" y="28"/>
                    <a:pt x="316" y="23"/>
                    <a:pt x="323" y="23"/>
                  </a:cubicBezTo>
                  <a:cubicBezTo>
                    <a:pt x="330" y="23"/>
                    <a:pt x="334" y="28"/>
                    <a:pt x="334" y="35"/>
                  </a:cubicBezTo>
                  <a:cubicBezTo>
                    <a:pt x="334" y="42"/>
                    <a:pt x="330" y="47"/>
                    <a:pt x="323" y="47"/>
                  </a:cubicBezTo>
                  <a:cubicBezTo>
                    <a:pt x="316" y="47"/>
                    <a:pt x="311" y="42"/>
                    <a:pt x="311" y="35"/>
                  </a:cubicBezTo>
                  <a:close/>
                  <a:moveTo>
                    <a:pt x="211" y="15"/>
                  </a:moveTo>
                  <a:cubicBezTo>
                    <a:pt x="200" y="15"/>
                    <a:pt x="192" y="23"/>
                    <a:pt x="192" y="35"/>
                  </a:cubicBezTo>
                  <a:cubicBezTo>
                    <a:pt x="192" y="47"/>
                    <a:pt x="200" y="55"/>
                    <a:pt x="212" y="55"/>
                  </a:cubicBezTo>
                  <a:cubicBezTo>
                    <a:pt x="217" y="55"/>
                    <a:pt x="223" y="54"/>
                    <a:pt x="227" y="50"/>
                  </a:cubicBezTo>
                  <a:cubicBezTo>
                    <a:pt x="223" y="44"/>
                    <a:pt x="223" y="44"/>
                    <a:pt x="223" y="44"/>
                  </a:cubicBezTo>
                  <a:cubicBezTo>
                    <a:pt x="220" y="46"/>
                    <a:pt x="216" y="48"/>
                    <a:pt x="212" y="48"/>
                  </a:cubicBezTo>
                  <a:cubicBezTo>
                    <a:pt x="207" y="48"/>
                    <a:pt x="202" y="45"/>
                    <a:pt x="201" y="38"/>
                  </a:cubicBezTo>
                  <a:cubicBezTo>
                    <a:pt x="229" y="38"/>
                    <a:pt x="229" y="38"/>
                    <a:pt x="229" y="38"/>
                  </a:cubicBezTo>
                  <a:cubicBezTo>
                    <a:pt x="229" y="37"/>
                    <a:pt x="229" y="36"/>
                    <a:pt x="229" y="35"/>
                  </a:cubicBezTo>
                  <a:cubicBezTo>
                    <a:pt x="229" y="23"/>
                    <a:pt x="222" y="15"/>
                    <a:pt x="211" y="15"/>
                  </a:cubicBezTo>
                  <a:close/>
                  <a:moveTo>
                    <a:pt x="211" y="22"/>
                  </a:moveTo>
                  <a:cubicBezTo>
                    <a:pt x="216" y="22"/>
                    <a:pt x="220" y="26"/>
                    <a:pt x="221" y="32"/>
                  </a:cubicBezTo>
                  <a:cubicBezTo>
                    <a:pt x="201" y="32"/>
                    <a:pt x="201" y="32"/>
                    <a:pt x="201" y="32"/>
                  </a:cubicBezTo>
                  <a:cubicBezTo>
                    <a:pt x="202" y="26"/>
                    <a:pt x="205" y="22"/>
                    <a:pt x="211" y="22"/>
                  </a:cubicBezTo>
                  <a:close/>
                  <a:moveTo>
                    <a:pt x="420" y="35"/>
                  </a:moveTo>
                  <a:cubicBezTo>
                    <a:pt x="420" y="0"/>
                    <a:pt x="420" y="0"/>
                    <a:pt x="420" y="0"/>
                  </a:cubicBezTo>
                  <a:cubicBezTo>
                    <a:pt x="411" y="0"/>
                    <a:pt x="411" y="0"/>
                    <a:pt x="411" y="0"/>
                  </a:cubicBezTo>
                  <a:cubicBezTo>
                    <a:pt x="411" y="20"/>
                    <a:pt x="411" y="20"/>
                    <a:pt x="411" y="20"/>
                  </a:cubicBezTo>
                  <a:cubicBezTo>
                    <a:pt x="409" y="17"/>
                    <a:pt x="405" y="15"/>
                    <a:pt x="399" y="15"/>
                  </a:cubicBezTo>
                  <a:cubicBezTo>
                    <a:pt x="388" y="15"/>
                    <a:pt x="380" y="23"/>
                    <a:pt x="380" y="35"/>
                  </a:cubicBezTo>
                  <a:cubicBezTo>
                    <a:pt x="380" y="47"/>
                    <a:pt x="388" y="55"/>
                    <a:pt x="399" y="55"/>
                  </a:cubicBezTo>
                  <a:cubicBezTo>
                    <a:pt x="405" y="55"/>
                    <a:pt x="409" y="53"/>
                    <a:pt x="411" y="49"/>
                  </a:cubicBezTo>
                  <a:cubicBezTo>
                    <a:pt x="411" y="54"/>
                    <a:pt x="411" y="54"/>
                    <a:pt x="411" y="54"/>
                  </a:cubicBezTo>
                  <a:cubicBezTo>
                    <a:pt x="420" y="54"/>
                    <a:pt x="420" y="54"/>
                    <a:pt x="420" y="54"/>
                  </a:cubicBezTo>
                  <a:lnTo>
                    <a:pt x="420" y="35"/>
                  </a:lnTo>
                  <a:close/>
                  <a:moveTo>
                    <a:pt x="389" y="35"/>
                  </a:moveTo>
                  <a:cubicBezTo>
                    <a:pt x="389" y="28"/>
                    <a:pt x="393" y="23"/>
                    <a:pt x="400" y="23"/>
                  </a:cubicBezTo>
                  <a:cubicBezTo>
                    <a:pt x="407" y="23"/>
                    <a:pt x="412" y="28"/>
                    <a:pt x="412" y="35"/>
                  </a:cubicBezTo>
                  <a:cubicBezTo>
                    <a:pt x="412" y="42"/>
                    <a:pt x="407" y="47"/>
                    <a:pt x="400" y="47"/>
                  </a:cubicBezTo>
                  <a:cubicBezTo>
                    <a:pt x="393" y="47"/>
                    <a:pt x="389" y="42"/>
                    <a:pt x="389" y="35"/>
                  </a:cubicBezTo>
                  <a:close/>
                  <a:moveTo>
                    <a:pt x="108" y="35"/>
                  </a:moveTo>
                  <a:cubicBezTo>
                    <a:pt x="108" y="16"/>
                    <a:pt x="108" y="16"/>
                    <a:pt x="108" y="16"/>
                  </a:cubicBezTo>
                  <a:cubicBezTo>
                    <a:pt x="99" y="16"/>
                    <a:pt x="99" y="16"/>
                    <a:pt x="99" y="16"/>
                  </a:cubicBezTo>
                  <a:cubicBezTo>
                    <a:pt x="99" y="20"/>
                    <a:pt x="99" y="20"/>
                    <a:pt x="99" y="20"/>
                  </a:cubicBezTo>
                  <a:cubicBezTo>
                    <a:pt x="97" y="17"/>
                    <a:pt x="93" y="15"/>
                    <a:pt x="87" y="15"/>
                  </a:cubicBezTo>
                  <a:cubicBezTo>
                    <a:pt x="77" y="15"/>
                    <a:pt x="68" y="23"/>
                    <a:pt x="68" y="35"/>
                  </a:cubicBezTo>
                  <a:cubicBezTo>
                    <a:pt x="68" y="47"/>
                    <a:pt x="77" y="55"/>
                    <a:pt x="87" y="55"/>
                  </a:cubicBezTo>
                  <a:cubicBezTo>
                    <a:pt x="93" y="55"/>
                    <a:pt x="97" y="53"/>
                    <a:pt x="99" y="49"/>
                  </a:cubicBezTo>
                  <a:cubicBezTo>
                    <a:pt x="99" y="54"/>
                    <a:pt x="99" y="54"/>
                    <a:pt x="99" y="54"/>
                  </a:cubicBezTo>
                  <a:cubicBezTo>
                    <a:pt x="108" y="54"/>
                    <a:pt x="108" y="54"/>
                    <a:pt x="108" y="54"/>
                  </a:cubicBezTo>
                  <a:lnTo>
                    <a:pt x="108" y="35"/>
                  </a:lnTo>
                  <a:close/>
                  <a:moveTo>
                    <a:pt x="77" y="35"/>
                  </a:moveTo>
                  <a:cubicBezTo>
                    <a:pt x="77" y="28"/>
                    <a:pt x="81" y="23"/>
                    <a:pt x="88" y="23"/>
                  </a:cubicBezTo>
                  <a:cubicBezTo>
                    <a:pt x="95" y="23"/>
                    <a:pt x="100" y="28"/>
                    <a:pt x="100" y="35"/>
                  </a:cubicBezTo>
                  <a:cubicBezTo>
                    <a:pt x="100" y="42"/>
                    <a:pt x="95" y="47"/>
                    <a:pt x="88" y="47"/>
                  </a:cubicBezTo>
                  <a:cubicBezTo>
                    <a:pt x="81" y="47"/>
                    <a:pt x="77" y="42"/>
                    <a:pt x="77" y="3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4" name="Rectangle 6">
              <a:extLst>
                <a:ext uri="{FF2B5EF4-FFF2-40B4-BE49-F238E27FC236}">
                  <a16:creationId xmlns:a16="http://schemas.microsoft.com/office/drawing/2014/main" id="{5BDB4C95-8B13-42E5-97C9-959C0762DD75}"/>
                </a:ext>
              </a:extLst>
            </p:cNvPr>
            <p:cNvSpPr>
              <a:spLocks noChangeArrowheads="1"/>
            </p:cNvSpPr>
            <p:nvPr userDrawn="1"/>
          </p:nvSpPr>
          <p:spPr bwMode="ltGray">
            <a:xfrm>
              <a:off x="110" y="2819"/>
              <a:ext cx="260" cy="468"/>
            </a:xfrm>
            <a:prstGeom prst="rect">
              <a:avLst/>
            </a:prstGeom>
            <a:solidFill>
              <a:srgbClr val="F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5" name="Freeform 7">
              <a:extLst>
                <a:ext uri="{FF2B5EF4-FFF2-40B4-BE49-F238E27FC236}">
                  <a16:creationId xmlns:a16="http://schemas.microsoft.com/office/drawing/2014/main" id="{740B257D-609C-4C30-A37B-EDE85750E117}"/>
                </a:ext>
              </a:extLst>
            </p:cNvPr>
            <p:cNvSpPr>
              <a:spLocks/>
            </p:cNvSpPr>
            <p:nvPr userDrawn="1"/>
          </p:nvSpPr>
          <p:spPr bwMode="ltGray">
            <a:xfrm>
              <a:off x="-240" y="2757"/>
              <a:ext cx="480" cy="594"/>
            </a:xfrm>
            <a:custGeom>
              <a:avLst/>
              <a:gdLst>
                <a:gd name="T0" fmla="*/ 178 w 233"/>
                <a:gd name="T1" fmla="*/ 144 h 288"/>
                <a:gd name="T2" fmla="*/ 233 w 233"/>
                <a:gd name="T3" fmla="*/ 30 h 288"/>
                <a:gd name="T4" fmla="*/ 144 w 233"/>
                <a:gd name="T5" fmla="*/ 0 h 288"/>
                <a:gd name="T6" fmla="*/ 0 w 233"/>
                <a:gd name="T7" fmla="*/ 144 h 288"/>
                <a:gd name="T8" fmla="*/ 144 w 233"/>
                <a:gd name="T9" fmla="*/ 288 h 288"/>
                <a:gd name="T10" fmla="*/ 233 w 233"/>
                <a:gd name="T11" fmla="*/ 257 h 288"/>
                <a:gd name="T12" fmla="*/ 178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178" y="144"/>
                  </a:moveTo>
                  <a:cubicBezTo>
                    <a:pt x="178" y="98"/>
                    <a:pt x="200" y="57"/>
                    <a:pt x="233" y="30"/>
                  </a:cubicBezTo>
                  <a:cubicBezTo>
                    <a:pt x="209" y="11"/>
                    <a:pt x="178" y="0"/>
                    <a:pt x="144" y="0"/>
                  </a:cubicBezTo>
                  <a:cubicBezTo>
                    <a:pt x="64" y="0"/>
                    <a:pt x="0" y="64"/>
                    <a:pt x="0" y="144"/>
                  </a:cubicBezTo>
                  <a:cubicBezTo>
                    <a:pt x="0" y="223"/>
                    <a:pt x="64" y="288"/>
                    <a:pt x="144" y="288"/>
                  </a:cubicBezTo>
                  <a:cubicBezTo>
                    <a:pt x="178" y="288"/>
                    <a:pt x="209" y="276"/>
                    <a:pt x="233" y="257"/>
                  </a:cubicBezTo>
                  <a:cubicBezTo>
                    <a:pt x="200" y="231"/>
                    <a:pt x="178" y="190"/>
                    <a:pt x="178" y="144"/>
                  </a:cubicBezTo>
                  <a:close/>
                </a:path>
              </a:pathLst>
            </a:custGeom>
            <a:solidFill>
              <a:srgbClr val="EB00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6" name="Freeform 8">
              <a:extLst>
                <a:ext uri="{FF2B5EF4-FFF2-40B4-BE49-F238E27FC236}">
                  <a16:creationId xmlns:a16="http://schemas.microsoft.com/office/drawing/2014/main" id="{B35E5772-7391-4093-8E15-D42F0ACD0E7C}"/>
                </a:ext>
              </a:extLst>
            </p:cNvPr>
            <p:cNvSpPr>
              <a:spLocks/>
            </p:cNvSpPr>
            <p:nvPr userDrawn="1"/>
          </p:nvSpPr>
          <p:spPr bwMode="ltGray">
            <a:xfrm>
              <a:off x="240" y="2757"/>
              <a:ext cx="480" cy="594"/>
            </a:xfrm>
            <a:custGeom>
              <a:avLst/>
              <a:gdLst>
                <a:gd name="T0" fmla="*/ 233 w 233"/>
                <a:gd name="T1" fmla="*/ 144 h 288"/>
                <a:gd name="T2" fmla="*/ 89 w 233"/>
                <a:gd name="T3" fmla="*/ 288 h 288"/>
                <a:gd name="T4" fmla="*/ 0 w 233"/>
                <a:gd name="T5" fmla="*/ 257 h 288"/>
                <a:gd name="T6" fmla="*/ 55 w 233"/>
                <a:gd name="T7" fmla="*/ 144 h 288"/>
                <a:gd name="T8" fmla="*/ 0 w 233"/>
                <a:gd name="T9" fmla="*/ 30 h 288"/>
                <a:gd name="T10" fmla="*/ 89 w 233"/>
                <a:gd name="T11" fmla="*/ 0 h 288"/>
                <a:gd name="T12" fmla="*/ 233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233" y="144"/>
                  </a:moveTo>
                  <a:cubicBezTo>
                    <a:pt x="233" y="223"/>
                    <a:pt x="169" y="288"/>
                    <a:pt x="89" y="288"/>
                  </a:cubicBezTo>
                  <a:cubicBezTo>
                    <a:pt x="55" y="288"/>
                    <a:pt x="24" y="276"/>
                    <a:pt x="0" y="257"/>
                  </a:cubicBezTo>
                  <a:cubicBezTo>
                    <a:pt x="33" y="231"/>
                    <a:pt x="55" y="190"/>
                    <a:pt x="55" y="144"/>
                  </a:cubicBezTo>
                  <a:cubicBezTo>
                    <a:pt x="55" y="98"/>
                    <a:pt x="33" y="57"/>
                    <a:pt x="0" y="30"/>
                  </a:cubicBezTo>
                  <a:cubicBezTo>
                    <a:pt x="24" y="11"/>
                    <a:pt x="55" y="0"/>
                    <a:pt x="89" y="0"/>
                  </a:cubicBezTo>
                  <a:cubicBezTo>
                    <a:pt x="169" y="0"/>
                    <a:pt x="233" y="64"/>
                    <a:pt x="233" y="144"/>
                  </a:cubicBez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7" name="Freeform 9">
              <a:extLst>
                <a:ext uri="{FF2B5EF4-FFF2-40B4-BE49-F238E27FC236}">
                  <a16:creationId xmlns:a16="http://schemas.microsoft.com/office/drawing/2014/main" id="{D3E564C4-9BC2-4793-93C1-7A5968E81656}"/>
                </a:ext>
              </a:extLst>
            </p:cNvPr>
            <p:cNvSpPr>
              <a:spLocks noEditPoints="1"/>
            </p:cNvSpPr>
            <p:nvPr userDrawn="1"/>
          </p:nvSpPr>
          <p:spPr bwMode="ltGray">
            <a:xfrm>
              <a:off x="685" y="3225"/>
              <a:ext cx="25" cy="12"/>
            </a:xfrm>
            <a:custGeom>
              <a:avLst/>
              <a:gdLst>
                <a:gd name="T0" fmla="*/ 6 w 25"/>
                <a:gd name="T1" fmla="*/ 12 h 12"/>
                <a:gd name="T2" fmla="*/ 6 w 25"/>
                <a:gd name="T3" fmla="*/ 2 h 12"/>
                <a:gd name="T4" fmla="*/ 10 w 25"/>
                <a:gd name="T5" fmla="*/ 2 h 12"/>
                <a:gd name="T6" fmla="*/ 10 w 25"/>
                <a:gd name="T7" fmla="*/ 0 h 12"/>
                <a:gd name="T8" fmla="*/ 0 w 25"/>
                <a:gd name="T9" fmla="*/ 0 h 12"/>
                <a:gd name="T10" fmla="*/ 0 w 25"/>
                <a:gd name="T11" fmla="*/ 2 h 12"/>
                <a:gd name="T12" fmla="*/ 4 w 25"/>
                <a:gd name="T13" fmla="*/ 2 h 12"/>
                <a:gd name="T14" fmla="*/ 4 w 25"/>
                <a:gd name="T15" fmla="*/ 12 h 12"/>
                <a:gd name="T16" fmla="*/ 6 w 25"/>
                <a:gd name="T17" fmla="*/ 12 h 12"/>
                <a:gd name="T18" fmla="*/ 25 w 25"/>
                <a:gd name="T19" fmla="*/ 12 h 12"/>
                <a:gd name="T20" fmla="*/ 25 w 25"/>
                <a:gd name="T21" fmla="*/ 0 h 12"/>
                <a:gd name="T22" fmla="*/ 23 w 25"/>
                <a:gd name="T23" fmla="*/ 0 h 12"/>
                <a:gd name="T24" fmla="*/ 19 w 25"/>
                <a:gd name="T25" fmla="*/ 8 h 12"/>
                <a:gd name="T26" fmla="*/ 17 w 25"/>
                <a:gd name="T27" fmla="*/ 0 h 12"/>
                <a:gd name="T28" fmla="*/ 13 w 25"/>
                <a:gd name="T29" fmla="*/ 0 h 12"/>
                <a:gd name="T30" fmla="*/ 13 w 25"/>
                <a:gd name="T31" fmla="*/ 12 h 12"/>
                <a:gd name="T32" fmla="*/ 15 w 25"/>
                <a:gd name="T33" fmla="*/ 12 h 12"/>
                <a:gd name="T34" fmla="*/ 15 w 25"/>
                <a:gd name="T35" fmla="*/ 4 h 12"/>
                <a:gd name="T36" fmla="*/ 19 w 25"/>
                <a:gd name="T37" fmla="*/ 10 h 12"/>
                <a:gd name="T38" fmla="*/ 21 w 25"/>
                <a:gd name="T39" fmla="*/ 10 h 12"/>
                <a:gd name="T40" fmla="*/ 23 w 25"/>
                <a:gd name="T41" fmla="*/ 4 h 12"/>
                <a:gd name="T42" fmla="*/ 23 w 25"/>
                <a:gd name="T43" fmla="*/ 12 h 12"/>
                <a:gd name="T44" fmla="*/ 25 w 25"/>
                <a:gd name="T4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2">
                  <a:moveTo>
                    <a:pt x="6" y="12"/>
                  </a:moveTo>
                  <a:lnTo>
                    <a:pt x="6" y="2"/>
                  </a:lnTo>
                  <a:lnTo>
                    <a:pt x="10" y="2"/>
                  </a:lnTo>
                  <a:lnTo>
                    <a:pt x="10" y="0"/>
                  </a:lnTo>
                  <a:lnTo>
                    <a:pt x="0" y="0"/>
                  </a:lnTo>
                  <a:lnTo>
                    <a:pt x="0" y="2"/>
                  </a:lnTo>
                  <a:lnTo>
                    <a:pt x="4" y="2"/>
                  </a:lnTo>
                  <a:lnTo>
                    <a:pt x="4" y="12"/>
                  </a:lnTo>
                  <a:lnTo>
                    <a:pt x="6" y="12"/>
                  </a:lnTo>
                  <a:close/>
                  <a:moveTo>
                    <a:pt x="25" y="12"/>
                  </a:moveTo>
                  <a:lnTo>
                    <a:pt x="25" y="0"/>
                  </a:lnTo>
                  <a:lnTo>
                    <a:pt x="23" y="0"/>
                  </a:lnTo>
                  <a:lnTo>
                    <a:pt x="19" y="8"/>
                  </a:lnTo>
                  <a:lnTo>
                    <a:pt x="17" y="0"/>
                  </a:lnTo>
                  <a:lnTo>
                    <a:pt x="13" y="0"/>
                  </a:lnTo>
                  <a:lnTo>
                    <a:pt x="13" y="12"/>
                  </a:lnTo>
                  <a:lnTo>
                    <a:pt x="15" y="12"/>
                  </a:lnTo>
                  <a:lnTo>
                    <a:pt x="15" y="4"/>
                  </a:lnTo>
                  <a:lnTo>
                    <a:pt x="19" y="10"/>
                  </a:lnTo>
                  <a:lnTo>
                    <a:pt x="21" y="10"/>
                  </a:lnTo>
                  <a:lnTo>
                    <a:pt x="23" y="4"/>
                  </a:lnTo>
                  <a:lnTo>
                    <a:pt x="23" y="12"/>
                  </a:lnTo>
                  <a:lnTo>
                    <a:pt x="25" y="12"/>
                  </a:ln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grpSp>
      <p:pic>
        <p:nvPicPr>
          <p:cNvPr id="38" name="Picture 720" descr="EDCTP and Africa CDC workshop report on disparities in research funding -  EDCTP">
            <a:extLst>
              <a:ext uri="{FF2B5EF4-FFF2-40B4-BE49-F238E27FC236}">
                <a16:creationId xmlns:a16="http://schemas.microsoft.com/office/drawing/2014/main" id="{3A103D6D-E496-4AD8-8181-08B1F4D45AC7}"/>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727" t="9385" r="6805" b="10631"/>
          <a:stretch/>
        </p:blipFill>
        <p:spPr bwMode="ltGray">
          <a:xfrm>
            <a:off x="1608225" y="6435948"/>
            <a:ext cx="910081" cy="35614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7B0CEF7D-62D7-4B16-874C-7D6CF60330FF}"/>
              </a:ext>
            </a:extLst>
          </p:cNvPr>
          <p:cNvPicPr>
            <a:picLocks noChangeAspect="1"/>
          </p:cNvPicPr>
          <p:nvPr userDrawn="1"/>
        </p:nvPicPr>
        <p:blipFill>
          <a:blip r:embed="rId14"/>
          <a:stretch>
            <a:fillRect/>
          </a:stretch>
        </p:blipFill>
        <p:spPr bwMode="ltGray">
          <a:xfrm>
            <a:off x="554736" y="6452601"/>
            <a:ext cx="830881" cy="293716"/>
          </a:xfrm>
          <a:prstGeom prst="rect">
            <a:avLst/>
          </a:prstGeom>
        </p:spPr>
      </p:pic>
      <p:sp>
        <p:nvSpPr>
          <p:cNvPr id="42" name="5. Source" hidden="1">
            <a:extLst>
              <a:ext uri="{FF2B5EF4-FFF2-40B4-BE49-F238E27FC236}">
                <a16:creationId xmlns:a16="http://schemas.microsoft.com/office/drawing/2014/main" id="{7E92BCC7-C8AA-436D-A5D5-738AB904E581}"/>
              </a:ext>
            </a:extLst>
          </p:cNvPr>
          <p:cNvSpPr txBox="1">
            <a:spLocks/>
          </p:cNvSpPr>
          <p:nvPr userDrawn="1">
            <p:custDataLst>
              <p:tags r:id="rId9"/>
            </p:custDataLst>
          </p:nvPr>
        </p:nvSpPr>
        <p:spPr>
          <a:xfrm>
            <a:off x="554733" y="6225997"/>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spTree>
    <p:extLst>
      <p:ext uri="{BB962C8B-B14F-4D97-AF65-F5344CB8AC3E}">
        <p14:creationId xmlns:p14="http://schemas.microsoft.com/office/powerpoint/2010/main" val="431940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57"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519011"/>
            <a:ext cx="6967728" cy="384721"/>
          </a:xfrm>
        </p:spPr>
        <p:txBody>
          <a:bodyPr vert="horz"/>
          <a:lstStyle>
            <a:lvl1pPr rtl="0">
              <a:defRPr/>
            </a:lvl1pPr>
          </a:lstStyle>
          <a:p>
            <a:r>
              <a:rPr lang="en-GB"/>
              <a:t>Click to edit Master title style</a:t>
            </a:r>
            <a:endParaRPr lang="en-GB" dirty="0"/>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GB" dirty="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910783"/>
            <a:ext cx="6967728" cy="246221"/>
          </a:xfrm>
          <a:prstGeom prst="rect">
            <a:avLst/>
          </a:prstGeom>
        </p:spPr>
        <p:txBody>
          <a:bodyPr wrap="square">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GB"/>
              <a:t>Add tracker</a:t>
            </a:r>
            <a:endParaRPr lang="en-GB" dirty="0"/>
          </a:p>
        </p:txBody>
      </p:sp>
      <p:sp>
        <p:nvSpPr>
          <p:cNvPr id="22" name="Slide Number">
            <a:extLst>
              <a:ext uri="{FF2B5EF4-FFF2-40B4-BE49-F238E27FC236}">
                <a16:creationId xmlns:a16="http://schemas.microsoft.com/office/drawing/2014/main" id="{E8A8E37B-CAC8-41DD-A115-0C9198C21644}"/>
              </a:ext>
            </a:extLst>
          </p:cNvPr>
          <p:cNvSpPr>
            <a:spLocks noChangeArrowheads="1"/>
          </p:cNvSpPr>
          <p:nvPr userDrawn="1">
            <p:custDataLst>
              <p:tags r:id="rId8"/>
            </p:custDataLst>
          </p:nvPr>
        </p:nvSpPr>
        <p:spPr bwMode="black">
          <a:xfrm>
            <a:off x="11751882" y="6635897"/>
            <a:ext cx="325501" cy="107722"/>
          </a:xfrm>
          <a:prstGeom prst="rect">
            <a:avLst/>
          </a:prstGeom>
          <a:noFill/>
          <a:ln w="9525" algn="ctr">
            <a:noFill/>
            <a:miter lim="800000"/>
            <a:headEnd/>
            <a:tailEnd/>
          </a:ln>
          <a:effectLst/>
        </p:spPr>
        <p:txBody>
          <a:bodyPr wrap="square" lIns="0" tIns="0" rIns="0" bIns="0" anchor="b">
            <a:spAutoFit/>
          </a:bodyPr>
          <a:lstStyle/>
          <a:p>
            <a:pPr algn="ctr" defTabSz="610744" rtl="0" fontAlgn="auto">
              <a:spcBef>
                <a:spcPts val="0"/>
              </a:spcBef>
              <a:spcAft>
                <a:spcPts val="0"/>
              </a:spcAft>
              <a:defRPr/>
            </a:pPr>
            <a:fld id="{4ABDCABE-3F10-B64C-92F1-862014417034}" type="slidenum">
              <a:rPr lang="en-GB" sz="700" b="0" smtClean="0">
                <a:solidFill>
                  <a:schemeClr val="tx1"/>
                </a:solidFill>
                <a:latin typeface="+mn-lt"/>
                <a:ea typeface="+mn-ea"/>
                <a:cs typeface="Arial" panose="020B0604020202020204" pitchFamily="34" charset="0"/>
              </a:rPr>
              <a:pPr algn="ctr" defTabSz="610744" rtl="0" fontAlgn="auto">
                <a:spcBef>
                  <a:spcPts val="0"/>
                </a:spcBef>
                <a:spcAft>
                  <a:spcPts val="0"/>
                </a:spcAft>
                <a:defRPr/>
              </a:pPr>
              <a:t>‹#›</a:t>
            </a:fld>
            <a:endParaRPr lang="en-GB" sz="700" b="0" dirty="0">
              <a:solidFill>
                <a:schemeClr val="tx1"/>
              </a:solidFill>
              <a:latin typeface="+mn-lt"/>
              <a:ea typeface="+mn-ea"/>
              <a:cs typeface="Arial" panose="020B0604020202020204" pitchFamily="34" charset="0"/>
            </a:endParaRPr>
          </a:p>
        </p:txBody>
      </p:sp>
      <p:grpSp>
        <p:nvGrpSpPr>
          <p:cNvPr id="23" name="Group 4">
            <a:extLst>
              <a:ext uri="{FF2B5EF4-FFF2-40B4-BE49-F238E27FC236}">
                <a16:creationId xmlns:a16="http://schemas.microsoft.com/office/drawing/2014/main" id="{ECF67A19-E247-4BA8-995D-C889A6E0A844}"/>
              </a:ext>
            </a:extLst>
          </p:cNvPr>
          <p:cNvGrpSpPr>
            <a:grpSpLocks noChangeAspect="1"/>
          </p:cNvGrpSpPr>
          <p:nvPr userDrawn="1"/>
        </p:nvGrpSpPr>
        <p:grpSpPr bwMode="ltGray">
          <a:xfrm>
            <a:off x="11256172" y="6417372"/>
            <a:ext cx="394856" cy="373880"/>
            <a:chOff x="-240" y="2757"/>
            <a:chExt cx="960" cy="909"/>
          </a:xfrm>
        </p:grpSpPr>
        <p:sp>
          <p:nvSpPr>
            <p:cNvPr id="34" name="Freeform 5">
              <a:extLst>
                <a:ext uri="{FF2B5EF4-FFF2-40B4-BE49-F238E27FC236}">
                  <a16:creationId xmlns:a16="http://schemas.microsoft.com/office/drawing/2014/main" id="{D108A4BF-4F6F-41DD-A333-E1B1604CBE74}"/>
                </a:ext>
              </a:extLst>
            </p:cNvPr>
            <p:cNvSpPr>
              <a:spLocks noEditPoints="1"/>
            </p:cNvSpPr>
            <p:nvPr userDrawn="1"/>
          </p:nvSpPr>
          <p:spPr bwMode="ltGray">
            <a:xfrm>
              <a:off x="-191" y="3388"/>
              <a:ext cx="866" cy="278"/>
            </a:xfrm>
            <a:custGeom>
              <a:avLst/>
              <a:gdLst>
                <a:gd name="T0" fmla="*/ 20 w 420"/>
                <a:gd name="T1" fmla="*/ 15 h 135"/>
                <a:gd name="T2" fmla="*/ 9 w 420"/>
                <a:gd name="T3" fmla="*/ 54 h 135"/>
                <a:gd name="T4" fmla="*/ 35 w 420"/>
                <a:gd name="T5" fmla="*/ 54 h 135"/>
                <a:gd name="T6" fmla="*/ 61 w 420"/>
                <a:gd name="T7" fmla="*/ 54 h 135"/>
                <a:gd name="T8" fmla="*/ 14 w 420"/>
                <a:gd name="T9" fmla="*/ 104 h 135"/>
                <a:gd name="T10" fmla="*/ 27 w 420"/>
                <a:gd name="T11" fmla="*/ 76 h 135"/>
                <a:gd name="T12" fmla="*/ 23 w 420"/>
                <a:gd name="T13" fmla="*/ 96 h 135"/>
                <a:gd name="T14" fmla="*/ 39 w 420"/>
                <a:gd name="T15" fmla="*/ 115 h 135"/>
                <a:gd name="T16" fmla="*/ 71 w 420"/>
                <a:gd name="T17" fmla="*/ 115 h 135"/>
                <a:gd name="T18" fmla="*/ 114 w 420"/>
                <a:gd name="T19" fmla="*/ 117 h 135"/>
                <a:gd name="T20" fmla="*/ 87 w 420"/>
                <a:gd name="T21" fmla="*/ 118 h 135"/>
                <a:gd name="T22" fmla="*/ 152 w 420"/>
                <a:gd name="T23" fmla="*/ 95 h 135"/>
                <a:gd name="T24" fmla="*/ 141 w 420"/>
                <a:gd name="T25" fmla="*/ 134 h 135"/>
                <a:gd name="T26" fmla="*/ 168 w 420"/>
                <a:gd name="T27" fmla="*/ 134 h 135"/>
                <a:gd name="T28" fmla="*/ 242 w 420"/>
                <a:gd name="T29" fmla="*/ 95 h 135"/>
                <a:gd name="T30" fmla="*/ 262 w 420"/>
                <a:gd name="T31" fmla="*/ 134 h 135"/>
                <a:gd name="T32" fmla="*/ 243 w 420"/>
                <a:gd name="T33" fmla="*/ 127 h 135"/>
                <a:gd name="T34" fmla="*/ 346 w 420"/>
                <a:gd name="T35" fmla="*/ 135 h 135"/>
                <a:gd name="T36" fmla="*/ 346 w 420"/>
                <a:gd name="T37" fmla="*/ 128 h 135"/>
                <a:gd name="T38" fmla="*/ 382 w 420"/>
                <a:gd name="T39" fmla="*/ 96 h 135"/>
                <a:gd name="T40" fmla="*/ 392 w 420"/>
                <a:gd name="T41" fmla="*/ 103 h 135"/>
                <a:gd name="T42" fmla="*/ 299 w 420"/>
                <a:gd name="T43" fmla="*/ 96 h 135"/>
                <a:gd name="T44" fmla="*/ 269 w 420"/>
                <a:gd name="T45" fmla="*/ 96 h 135"/>
                <a:gd name="T46" fmla="*/ 300 w 420"/>
                <a:gd name="T47" fmla="*/ 132 h 135"/>
                <a:gd name="T48" fmla="*/ 299 w 420"/>
                <a:gd name="T49" fmla="*/ 104 h 135"/>
                <a:gd name="T50" fmla="*/ 206 w 420"/>
                <a:gd name="T51" fmla="*/ 134 h 135"/>
                <a:gd name="T52" fmla="*/ 206 w 420"/>
                <a:gd name="T53" fmla="*/ 101 h 135"/>
                <a:gd name="T54" fmla="*/ 195 w 420"/>
                <a:gd name="T55" fmla="*/ 103 h 135"/>
                <a:gd name="T56" fmla="*/ 309 w 420"/>
                <a:gd name="T57" fmla="*/ 134 h 135"/>
                <a:gd name="T58" fmla="*/ 313 w 420"/>
                <a:gd name="T59" fmla="*/ 89 h 135"/>
                <a:gd name="T60" fmla="*/ 171 w 420"/>
                <a:gd name="T61" fmla="*/ 4 h 135"/>
                <a:gd name="T62" fmla="*/ 163 w 420"/>
                <a:gd name="T63" fmla="*/ 23 h 135"/>
                <a:gd name="T64" fmla="*/ 177 w 420"/>
                <a:gd name="T65" fmla="*/ 47 h 135"/>
                <a:gd name="T66" fmla="*/ 256 w 420"/>
                <a:gd name="T67" fmla="*/ 15 h 135"/>
                <a:gd name="T68" fmla="*/ 246 w 420"/>
                <a:gd name="T69" fmla="*/ 54 h 135"/>
                <a:gd name="T70" fmla="*/ 256 w 420"/>
                <a:gd name="T71" fmla="*/ 15 h 135"/>
                <a:gd name="T72" fmla="*/ 134 w 420"/>
                <a:gd name="T73" fmla="*/ 39 h 135"/>
                <a:gd name="T74" fmla="*/ 132 w 420"/>
                <a:gd name="T75" fmla="*/ 55 h 135"/>
                <a:gd name="T76" fmla="*/ 133 w 420"/>
                <a:gd name="T77" fmla="*/ 22 h 135"/>
                <a:gd name="T78" fmla="*/ 362 w 420"/>
                <a:gd name="T79" fmla="*/ 16 h 135"/>
                <a:gd name="T80" fmla="*/ 370 w 420"/>
                <a:gd name="T81" fmla="*/ 23 h 135"/>
                <a:gd name="T82" fmla="*/ 285 w 420"/>
                <a:gd name="T83" fmla="*/ 55 h 135"/>
                <a:gd name="T84" fmla="*/ 285 w 420"/>
                <a:gd name="T85" fmla="*/ 23 h 135"/>
                <a:gd name="T86" fmla="*/ 342 w 420"/>
                <a:gd name="T87" fmla="*/ 35 h 135"/>
                <a:gd name="T88" fmla="*/ 303 w 420"/>
                <a:gd name="T89" fmla="*/ 35 h 135"/>
                <a:gd name="T90" fmla="*/ 342 w 420"/>
                <a:gd name="T91" fmla="*/ 35 h 135"/>
                <a:gd name="T92" fmla="*/ 311 w 420"/>
                <a:gd name="T93" fmla="*/ 35 h 135"/>
                <a:gd name="T94" fmla="*/ 223 w 420"/>
                <a:gd name="T95" fmla="*/ 44 h 135"/>
                <a:gd name="T96" fmla="*/ 211 w 420"/>
                <a:gd name="T97" fmla="*/ 15 h 135"/>
                <a:gd name="T98" fmla="*/ 420 w 420"/>
                <a:gd name="T99" fmla="*/ 35 h 135"/>
                <a:gd name="T100" fmla="*/ 380 w 420"/>
                <a:gd name="T101" fmla="*/ 35 h 135"/>
                <a:gd name="T102" fmla="*/ 420 w 420"/>
                <a:gd name="T103" fmla="*/ 35 h 135"/>
                <a:gd name="T104" fmla="*/ 389 w 420"/>
                <a:gd name="T105" fmla="*/ 35 h 135"/>
                <a:gd name="T106" fmla="*/ 87 w 420"/>
                <a:gd name="T107" fmla="*/ 15 h 135"/>
                <a:gd name="T108" fmla="*/ 108 w 420"/>
                <a:gd name="T109" fmla="*/ 54 h 135"/>
                <a:gd name="T110" fmla="*/ 88 w 420"/>
                <a:gd name="T111" fmla="*/ 4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 h="135">
                  <a:moveTo>
                    <a:pt x="61" y="54"/>
                  </a:moveTo>
                  <a:cubicBezTo>
                    <a:pt x="61" y="30"/>
                    <a:pt x="61" y="30"/>
                    <a:pt x="61" y="30"/>
                  </a:cubicBezTo>
                  <a:cubicBezTo>
                    <a:pt x="61" y="21"/>
                    <a:pt x="55" y="15"/>
                    <a:pt x="46" y="15"/>
                  </a:cubicBezTo>
                  <a:cubicBezTo>
                    <a:pt x="41" y="15"/>
                    <a:pt x="36" y="16"/>
                    <a:pt x="32" y="22"/>
                  </a:cubicBezTo>
                  <a:cubicBezTo>
                    <a:pt x="30" y="17"/>
                    <a:pt x="25" y="15"/>
                    <a:pt x="20" y="15"/>
                  </a:cubicBezTo>
                  <a:cubicBezTo>
                    <a:pt x="16" y="15"/>
                    <a:pt x="12" y="16"/>
                    <a:pt x="8" y="21"/>
                  </a:cubicBezTo>
                  <a:cubicBezTo>
                    <a:pt x="8" y="16"/>
                    <a:pt x="8" y="16"/>
                    <a:pt x="8" y="16"/>
                  </a:cubicBezTo>
                  <a:cubicBezTo>
                    <a:pt x="0" y="16"/>
                    <a:pt x="0" y="16"/>
                    <a:pt x="0" y="16"/>
                  </a:cubicBezTo>
                  <a:cubicBezTo>
                    <a:pt x="0" y="54"/>
                    <a:pt x="0" y="54"/>
                    <a:pt x="0" y="54"/>
                  </a:cubicBezTo>
                  <a:cubicBezTo>
                    <a:pt x="9" y="54"/>
                    <a:pt x="9" y="54"/>
                    <a:pt x="9" y="54"/>
                  </a:cubicBezTo>
                  <a:cubicBezTo>
                    <a:pt x="9" y="33"/>
                    <a:pt x="9" y="33"/>
                    <a:pt x="9" y="33"/>
                  </a:cubicBezTo>
                  <a:cubicBezTo>
                    <a:pt x="9" y="26"/>
                    <a:pt x="12" y="23"/>
                    <a:pt x="18" y="23"/>
                  </a:cubicBezTo>
                  <a:cubicBezTo>
                    <a:pt x="23" y="23"/>
                    <a:pt x="26" y="26"/>
                    <a:pt x="26" y="33"/>
                  </a:cubicBezTo>
                  <a:cubicBezTo>
                    <a:pt x="26" y="54"/>
                    <a:pt x="26" y="54"/>
                    <a:pt x="26" y="54"/>
                  </a:cubicBezTo>
                  <a:cubicBezTo>
                    <a:pt x="35" y="54"/>
                    <a:pt x="35" y="54"/>
                    <a:pt x="35" y="54"/>
                  </a:cubicBezTo>
                  <a:cubicBezTo>
                    <a:pt x="35" y="33"/>
                    <a:pt x="35" y="33"/>
                    <a:pt x="35" y="33"/>
                  </a:cubicBezTo>
                  <a:cubicBezTo>
                    <a:pt x="35" y="26"/>
                    <a:pt x="38" y="23"/>
                    <a:pt x="44" y="23"/>
                  </a:cubicBezTo>
                  <a:cubicBezTo>
                    <a:pt x="50" y="23"/>
                    <a:pt x="52" y="26"/>
                    <a:pt x="52" y="33"/>
                  </a:cubicBezTo>
                  <a:cubicBezTo>
                    <a:pt x="52" y="54"/>
                    <a:pt x="52" y="54"/>
                    <a:pt x="52" y="54"/>
                  </a:cubicBezTo>
                  <a:lnTo>
                    <a:pt x="61" y="54"/>
                  </a:lnTo>
                  <a:close/>
                  <a:moveTo>
                    <a:pt x="36" y="104"/>
                  </a:moveTo>
                  <a:cubicBezTo>
                    <a:pt x="23" y="104"/>
                    <a:pt x="23" y="104"/>
                    <a:pt x="23" y="104"/>
                  </a:cubicBezTo>
                  <a:cubicBezTo>
                    <a:pt x="23" y="134"/>
                    <a:pt x="23" y="134"/>
                    <a:pt x="23" y="134"/>
                  </a:cubicBezTo>
                  <a:cubicBezTo>
                    <a:pt x="14" y="134"/>
                    <a:pt x="14" y="134"/>
                    <a:pt x="14" y="134"/>
                  </a:cubicBezTo>
                  <a:cubicBezTo>
                    <a:pt x="14" y="104"/>
                    <a:pt x="14" y="104"/>
                    <a:pt x="14" y="104"/>
                  </a:cubicBezTo>
                  <a:cubicBezTo>
                    <a:pt x="7" y="104"/>
                    <a:pt x="7" y="104"/>
                    <a:pt x="7" y="104"/>
                  </a:cubicBezTo>
                  <a:cubicBezTo>
                    <a:pt x="7" y="96"/>
                    <a:pt x="7" y="96"/>
                    <a:pt x="7" y="96"/>
                  </a:cubicBezTo>
                  <a:cubicBezTo>
                    <a:pt x="14" y="96"/>
                    <a:pt x="14" y="96"/>
                    <a:pt x="14" y="96"/>
                  </a:cubicBezTo>
                  <a:cubicBezTo>
                    <a:pt x="14" y="90"/>
                    <a:pt x="14" y="90"/>
                    <a:pt x="14" y="90"/>
                  </a:cubicBezTo>
                  <a:cubicBezTo>
                    <a:pt x="14" y="82"/>
                    <a:pt x="18" y="76"/>
                    <a:pt x="27" y="76"/>
                  </a:cubicBezTo>
                  <a:cubicBezTo>
                    <a:pt x="32" y="76"/>
                    <a:pt x="35" y="77"/>
                    <a:pt x="38" y="79"/>
                  </a:cubicBezTo>
                  <a:cubicBezTo>
                    <a:pt x="35" y="86"/>
                    <a:pt x="35" y="86"/>
                    <a:pt x="35" y="86"/>
                  </a:cubicBezTo>
                  <a:cubicBezTo>
                    <a:pt x="33" y="85"/>
                    <a:pt x="30" y="84"/>
                    <a:pt x="28" y="84"/>
                  </a:cubicBezTo>
                  <a:cubicBezTo>
                    <a:pt x="24" y="84"/>
                    <a:pt x="23" y="86"/>
                    <a:pt x="23" y="90"/>
                  </a:cubicBezTo>
                  <a:cubicBezTo>
                    <a:pt x="23" y="96"/>
                    <a:pt x="23" y="96"/>
                    <a:pt x="23" y="96"/>
                  </a:cubicBezTo>
                  <a:cubicBezTo>
                    <a:pt x="36" y="96"/>
                    <a:pt x="36" y="96"/>
                    <a:pt x="36" y="96"/>
                  </a:cubicBezTo>
                  <a:lnTo>
                    <a:pt x="36" y="104"/>
                  </a:lnTo>
                  <a:close/>
                  <a:moveTo>
                    <a:pt x="80" y="115"/>
                  </a:moveTo>
                  <a:cubicBezTo>
                    <a:pt x="80" y="104"/>
                    <a:pt x="71" y="95"/>
                    <a:pt x="59" y="95"/>
                  </a:cubicBezTo>
                  <a:cubicBezTo>
                    <a:pt x="47" y="95"/>
                    <a:pt x="39" y="104"/>
                    <a:pt x="39" y="115"/>
                  </a:cubicBezTo>
                  <a:cubicBezTo>
                    <a:pt x="39" y="127"/>
                    <a:pt x="47" y="135"/>
                    <a:pt x="59" y="135"/>
                  </a:cubicBezTo>
                  <a:cubicBezTo>
                    <a:pt x="71" y="135"/>
                    <a:pt x="80" y="127"/>
                    <a:pt x="80" y="115"/>
                  </a:cubicBezTo>
                  <a:moveTo>
                    <a:pt x="47" y="115"/>
                  </a:moveTo>
                  <a:cubicBezTo>
                    <a:pt x="47" y="108"/>
                    <a:pt x="52" y="103"/>
                    <a:pt x="59" y="103"/>
                  </a:cubicBezTo>
                  <a:cubicBezTo>
                    <a:pt x="66" y="103"/>
                    <a:pt x="71" y="108"/>
                    <a:pt x="71" y="115"/>
                  </a:cubicBezTo>
                  <a:cubicBezTo>
                    <a:pt x="71" y="122"/>
                    <a:pt x="66" y="128"/>
                    <a:pt x="59" y="128"/>
                  </a:cubicBezTo>
                  <a:cubicBezTo>
                    <a:pt x="52" y="128"/>
                    <a:pt x="47" y="122"/>
                    <a:pt x="47" y="115"/>
                  </a:cubicBezTo>
                  <a:moveTo>
                    <a:pt x="122" y="96"/>
                  </a:moveTo>
                  <a:cubicBezTo>
                    <a:pt x="114" y="96"/>
                    <a:pt x="114" y="96"/>
                    <a:pt x="114" y="96"/>
                  </a:cubicBezTo>
                  <a:cubicBezTo>
                    <a:pt x="114" y="117"/>
                    <a:pt x="114" y="117"/>
                    <a:pt x="114" y="117"/>
                  </a:cubicBezTo>
                  <a:cubicBezTo>
                    <a:pt x="114" y="125"/>
                    <a:pt x="110" y="127"/>
                    <a:pt x="104" y="127"/>
                  </a:cubicBezTo>
                  <a:cubicBezTo>
                    <a:pt x="99" y="127"/>
                    <a:pt x="95" y="125"/>
                    <a:pt x="95" y="117"/>
                  </a:cubicBezTo>
                  <a:cubicBezTo>
                    <a:pt x="95" y="96"/>
                    <a:pt x="95" y="96"/>
                    <a:pt x="95" y="96"/>
                  </a:cubicBezTo>
                  <a:cubicBezTo>
                    <a:pt x="87" y="96"/>
                    <a:pt x="87" y="96"/>
                    <a:pt x="87" y="96"/>
                  </a:cubicBezTo>
                  <a:cubicBezTo>
                    <a:pt x="87" y="118"/>
                    <a:pt x="87" y="118"/>
                    <a:pt x="87" y="118"/>
                  </a:cubicBezTo>
                  <a:cubicBezTo>
                    <a:pt x="87" y="130"/>
                    <a:pt x="95" y="135"/>
                    <a:pt x="104" y="135"/>
                  </a:cubicBezTo>
                  <a:cubicBezTo>
                    <a:pt x="113" y="135"/>
                    <a:pt x="122" y="130"/>
                    <a:pt x="122" y="118"/>
                  </a:cubicBezTo>
                  <a:lnTo>
                    <a:pt x="122" y="96"/>
                  </a:lnTo>
                  <a:close/>
                  <a:moveTo>
                    <a:pt x="168" y="110"/>
                  </a:moveTo>
                  <a:cubicBezTo>
                    <a:pt x="168" y="101"/>
                    <a:pt x="161" y="95"/>
                    <a:pt x="152" y="95"/>
                  </a:cubicBezTo>
                  <a:cubicBezTo>
                    <a:pt x="148" y="95"/>
                    <a:pt x="144" y="96"/>
                    <a:pt x="141" y="101"/>
                  </a:cubicBezTo>
                  <a:cubicBezTo>
                    <a:pt x="141" y="96"/>
                    <a:pt x="141" y="96"/>
                    <a:pt x="141" y="96"/>
                  </a:cubicBezTo>
                  <a:cubicBezTo>
                    <a:pt x="132" y="96"/>
                    <a:pt x="132" y="96"/>
                    <a:pt x="132" y="96"/>
                  </a:cubicBezTo>
                  <a:cubicBezTo>
                    <a:pt x="132" y="134"/>
                    <a:pt x="132" y="134"/>
                    <a:pt x="132" y="134"/>
                  </a:cubicBezTo>
                  <a:cubicBezTo>
                    <a:pt x="141" y="134"/>
                    <a:pt x="141" y="134"/>
                    <a:pt x="141" y="134"/>
                  </a:cubicBezTo>
                  <a:cubicBezTo>
                    <a:pt x="141" y="113"/>
                    <a:pt x="141" y="113"/>
                    <a:pt x="141" y="113"/>
                  </a:cubicBezTo>
                  <a:cubicBezTo>
                    <a:pt x="141" y="107"/>
                    <a:pt x="145" y="103"/>
                    <a:pt x="151" y="103"/>
                  </a:cubicBezTo>
                  <a:cubicBezTo>
                    <a:pt x="156" y="103"/>
                    <a:pt x="160" y="107"/>
                    <a:pt x="160" y="113"/>
                  </a:cubicBezTo>
                  <a:cubicBezTo>
                    <a:pt x="160" y="134"/>
                    <a:pt x="160" y="134"/>
                    <a:pt x="160" y="134"/>
                  </a:cubicBezTo>
                  <a:cubicBezTo>
                    <a:pt x="168" y="134"/>
                    <a:pt x="168" y="134"/>
                    <a:pt x="168" y="134"/>
                  </a:cubicBezTo>
                  <a:cubicBezTo>
                    <a:pt x="168" y="110"/>
                    <a:pt x="168" y="110"/>
                    <a:pt x="168" y="110"/>
                  </a:cubicBezTo>
                  <a:moveTo>
                    <a:pt x="262" y="96"/>
                  </a:moveTo>
                  <a:cubicBezTo>
                    <a:pt x="254" y="96"/>
                    <a:pt x="254" y="96"/>
                    <a:pt x="254" y="96"/>
                  </a:cubicBezTo>
                  <a:cubicBezTo>
                    <a:pt x="254" y="101"/>
                    <a:pt x="254" y="101"/>
                    <a:pt x="254" y="101"/>
                  </a:cubicBezTo>
                  <a:cubicBezTo>
                    <a:pt x="251" y="97"/>
                    <a:pt x="247" y="95"/>
                    <a:pt x="242" y="95"/>
                  </a:cubicBezTo>
                  <a:cubicBezTo>
                    <a:pt x="231" y="95"/>
                    <a:pt x="223" y="104"/>
                    <a:pt x="223" y="115"/>
                  </a:cubicBezTo>
                  <a:cubicBezTo>
                    <a:pt x="223" y="127"/>
                    <a:pt x="231" y="135"/>
                    <a:pt x="242" y="135"/>
                  </a:cubicBezTo>
                  <a:cubicBezTo>
                    <a:pt x="247" y="135"/>
                    <a:pt x="251" y="133"/>
                    <a:pt x="254" y="130"/>
                  </a:cubicBezTo>
                  <a:cubicBezTo>
                    <a:pt x="254" y="134"/>
                    <a:pt x="254" y="134"/>
                    <a:pt x="254" y="134"/>
                  </a:cubicBezTo>
                  <a:cubicBezTo>
                    <a:pt x="262" y="134"/>
                    <a:pt x="262" y="134"/>
                    <a:pt x="262" y="134"/>
                  </a:cubicBezTo>
                  <a:lnTo>
                    <a:pt x="262" y="96"/>
                  </a:lnTo>
                  <a:close/>
                  <a:moveTo>
                    <a:pt x="231" y="115"/>
                  </a:moveTo>
                  <a:cubicBezTo>
                    <a:pt x="231" y="109"/>
                    <a:pt x="236" y="103"/>
                    <a:pt x="243" y="103"/>
                  </a:cubicBezTo>
                  <a:cubicBezTo>
                    <a:pt x="250" y="103"/>
                    <a:pt x="254" y="108"/>
                    <a:pt x="254" y="115"/>
                  </a:cubicBezTo>
                  <a:cubicBezTo>
                    <a:pt x="254" y="122"/>
                    <a:pt x="250" y="127"/>
                    <a:pt x="243" y="127"/>
                  </a:cubicBezTo>
                  <a:cubicBezTo>
                    <a:pt x="236" y="127"/>
                    <a:pt x="231" y="122"/>
                    <a:pt x="231" y="115"/>
                  </a:cubicBezTo>
                  <a:moveTo>
                    <a:pt x="366" y="115"/>
                  </a:moveTo>
                  <a:cubicBezTo>
                    <a:pt x="366" y="104"/>
                    <a:pt x="357" y="95"/>
                    <a:pt x="346" y="95"/>
                  </a:cubicBezTo>
                  <a:cubicBezTo>
                    <a:pt x="334" y="95"/>
                    <a:pt x="325" y="104"/>
                    <a:pt x="325" y="115"/>
                  </a:cubicBezTo>
                  <a:cubicBezTo>
                    <a:pt x="325" y="127"/>
                    <a:pt x="334" y="135"/>
                    <a:pt x="346" y="135"/>
                  </a:cubicBezTo>
                  <a:cubicBezTo>
                    <a:pt x="357" y="135"/>
                    <a:pt x="366" y="127"/>
                    <a:pt x="366" y="115"/>
                  </a:cubicBezTo>
                  <a:moveTo>
                    <a:pt x="334" y="115"/>
                  </a:moveTo>
                  <a:cubicBezTo>
                    <a:pt x="334" y="108"/>
                    <a:pt x="339" y="103"/>
                    <a:pt x="346" y="103"/>
                  </a:cubicBezTo>
                  <a:cubicBezTo>
                    <a:pt x="352" y="103"/>
                    <a:pt x="358" y="108"/>
                    <a:pt x="358" y="115"/>
                  </a:cubicBezTo>
                  <a:cubicBezTo>
                    <a:pt x="358" y="122"/>
                    <a:pt x="352" y="128"/>
                    <a:pt x="346" y="128"/>
                  </a:cubicBezTo>
                  <a:cubicBezTo>
                    <a:pt x="339" y="128"/>
                    <a:pt x="334" y="122"/>
                    <a:pt x="334" y="115"/>
                  </a:cubicBezTo>
                  <a:moveTo>
                    <a:pt x="409" y="110"/>
                  </a:moveTo>
                  <a:cubicBezTo>
                    <a:pt x="409" y="101"/>
                    <a:pt x="403" y="95"/>
                    <a:pt x="394" y="95"/>
                  </a:cubicBezTo>
                  <a:cubicBezTo>
                    <a:pt x="390" y="95"/>
                    <a:pt x="385" y="96"/>
                    <a:pt x="382" y="101"/>
                  </a:cubicBezTo>
                  <a:cubicBezTo>
                    <a:pt x="382" y="96"/>
                    <a:pt x="382" y="96"/>
                    <a:pt x="382" y="96"/>
                  </a:cubicBezTo>
                  <a:cubicBezTo>
                    <a:pt x="374" y="96"/>
                    <a:pt x="374" y="96"/>
                    <a:pt x="374" y="96"/>
                  </a:cubicBezTo>
                  <a:cubicBezTo>
                    <a:pt x="374" y="134"/>
                    <a:pt x="374" y="134"/>
                    <a:pt x="374" y="134"/>
                  </a:cubicBezTo>
                  <a:cubicBezTo>
                    <a:pt x="382" y="134"/>
                    <a:pt x="382" y="134"/>
                    <a:pt x="382" y="134"/>
                  </a:cubicBezTo>
                  <a:cubicBezTo>
                    <a:pt x="382" y="113"/>
                    <a:pt x="382" y="113"/>
                    <a:pt x="382" y="113"/>
                  </a:cubicBezTo>
                  <a:cubicBezTo>
                    <a:pt x="382" y="107"/>
                    <a:pt x="387" y="103"/>
                    <a:pt x="392" y="103"/>
                  </a:cubicBezTo>
                  <a:cubicBezTo>
                    <a:pt x="398" y="103"/>
                    <a:pt x="401" y="107"/>
                    <a:pt x="401" y="113"/>
                  </a:cubicBezTo>
                  <a:cubicBezTo>
                    <a:pt x="401" y="134"/>
                    <a:pt x="401" y="134"/>
                    <a:pt x="401" y="134"/>
                  </a:cubicBezTo>
                  <a:cubicBezTo>
                    <a:pt x="409" y="134"/>
                    <a:pt x="409" y="134"/>
                    <a:pt x="409" y="134"/>
                  </a:cubicBezTo>
                  <a:cubicBezTo>
                    <a:pt x="409" y="110"/>
                    <a:pt x="409" y="110"/>
                    <a:pt x="409" y="110"/>
                  </a:cubicBezTo>
                  <a:moveTo>
                    <a:pt x="299" y="96"/>
                  </a:moveTo>
                  <a:cubicBezTo>
                    <a:pt x="285" y="96"/>
                    <a:pt x="285" y="96"/>
                    <a:pt x="285" y="96"/>
                  </a:cubicBezTo>
                  <a:cubicBezTo>
                    <a:pt x="285" y="85"/>
                    <a:pt x="285" y="85"/>
                    <a:pt x="285" y="85"/>
                  </a:cubicBezTo>
                  <a:cubicBezTo>
                    <a:pt x="277" y="85"/>
                    <a:pt x="277" y="85"/>
                    <a:pt x="277" y="85"/>
                  </a:cubicBezTo>
                  <a:cubicBezTo>
                    <a:pt x="277" y="96"/>
                    <a:pt x="277" y="96"/>
                    <a:pt x="277" y="96"/>
                  </a:cubicBezTo>
                  <a:cubicBezTo>
                    <a:pt x="269" y="96"/>
                    <a:pt x="269" y="96"/>
                    <a:pt x="269" y="96"/>
                  </a:cubicBezTo>
                  <a:cubicBezTo>
                    <a:pt x="269" y="104"/>
                    <a:pt x="269" y="104"/>
                    <a:pt x="269" y="104"/>
                  </a:cubicBezTo>
                  <a:cubicBezTo>
                    <a:pt x="277" y="104"/>
                    <a:pt x="277" y="104"/>
                    <a:pt x="277" y="104"/>
                  </a:cubicBezTo>
                  <a:cubicBezTo>
                    <a:pt x="277" y="121"/>
                    <a:pt x="277" y="121"/>
                    <a:pt x="277" y="121"/>
                  </a:cubicBezTo>
                  <a:cubicBezTo>
                    <a:pt x="277" y="130"/>
                    <a:pt x="280" y="135"/>
                    <a:pt x="290" y="135"/>
                  </a:cubicBezTo>
                  <a:cubicBezTo>
                    <a:pt x="293" y="135"/>
                    <a:pt x="298" y="134"/>
                    <a:pt x="300" y="132"/>
                  </a:cubicBezTo>
                  <a:cubicBezTo>
                    <a:pt x="298" y="125"/>
                    <a:pt x="298" y="125"/>
                    <a:pt x="298" y="125"/>
                  </a:cubicBezTo>
                  <a:cubicBezTo>
                    <a:pt x="295" y="126"/>
                    <a:pt x="293" y="127"/>
                    <a:pt x="291" y="127"/>
                  </a:cubicBezTo>
                  <a:cubicBezTo>
                    <a:pt x="286" y="127"/>
                    <a:pt x="285" y="125"/>
                    <a:pt x="285" y="121"/>
                  </a:cubicBezTo>
                  <a:cubicBezTo>
                    <a:pt x="285" y="104"/>
                    <a:pt x="285" y="104"/>
                    <a:pt x="285" y="104"/>
                  </a:cubicBezTo>
                  <a:cubicBezTo>
                    <a:pt x="299" y="104"/>
                    <a:pt x="299" y="104"/>
                    <a:pt x="299" y="104"/>
                  </a:cubicBezTo>
                  <a:lnTo>
                    <a:pt x="299" y="96"/>
                  </a:lnTo>
                  <a:close/>
                  <a:moveTo>
                    <a:pt x="215" y="81"/>
                  </a:moveTo>
                  <a:cubicBezTo>
                    <a:pt x="215" y="115"/>
                    <a:pt x="215" y="115"/>
                    <a:pt x="215" y="115"/>
                  </a:cubicBezTo>
                  <a:cubicBezTo>
                    <a:pt x="215" y="134"/>
                    <a:pt x="215" y="134"/>
                    <a:pt x="215" y="134"/>
                  </a:cubicBezTo>
                  <a:cubicBezTo>
                    <a:pt x="206" y="134"/>
                    <a:pt x="206" y="134"/>
                    <a:pt x="206" y="134"/>
                  </a:cubicBezTo>
                  <a:cubicBezTo>
                    <a:pt x="206" y="130"/>
                    <a:pt x="206" y="130"/>
                    <a:pt x="206" y="130"/>
                  </a:cubicBezTo>
                  <a:cubicBezTo>
                    <a:pt x="204" y="133"/>
                    <a:pt x="200" y="135"/>
                    <a:pt x="194" y="135"/>
                  </a:cubicBezTo>
                  <a:cubicBezTo>
                    <a:pt x="184" y="135"/>
                    <a:pt x="175" y="127"/>
                    <a:pt x="175" y="115"/>
                  </a:cubicBezTo>
                  <a:cubicBezTo>
                    <a:pt x="175" y="104"/>
                    <a:pt x="184" y="95"/>
                    <a:pt x="194" y="95"/>
                  </a:cubicBezTo>
                  <a:cubicBezTo>
                    <a:pt x="200" y="95"/>
                    <a:pt x="204" y="97"/>
                    <a:pt x="206" y="101"/>
                  </a:cubicBezTo>
                  <a:cubicBezTo>
                    <a:pt x="206" y="81"/>
                    <a:pt x="206" y="81"/>
                    <a:pt x="206" y="81"/>
                  </a:cubicBezTo>
                  <a:lnTo>
                    <a:pt x="215" y="81"/>
                  </a:lnTo>
                  <a:close/>
                  <a:moveTo>
                    <a:pt x="195" y="127"/>
                  </a:moveTo>
                  <a:cubicBezTo>
                    <a:pt x="202" y="127"/>
                    <a:pt x="207" y="122"/>
                    <a:pt x="207" y="115"/>
                  </a:cubicBezTo>
                  <a:cubicBezTo>
                    <a:pt x="207" y="108"/>
                    <a:pt x="202" y="103"/>
                    <a:pt x="195" y="103"/>
                  </a:cubicBezTo>
                  <a:cubicBezTo>
                    <a:pt x="188" y="103"/>
                    <a:pt x="184" y="108"/>
                    <a:pt x="184" y="115"/>
                  </a:cubicBezTo>
                  <a:cubicBezTo>
                    <a:pt x="184" y="122"/>
                    <a:pt x="188" y="127"/>
                    <a:pt x="195" y="127"/>
                  </a:cubicBezTo>
                  <a:moveTo>
                    <a:pt x="317" y="96"/>
                  </a:moveTo>
                  <a:cubicBezTo>
                    <a:pt x="309" y="96"/>
                    <a:pt x="309" y="96"/>
                    <a:pt x="309" y="96"/>
                  </a:cubicBezTo>
                  <a:cubicBezTo>
                    <a:pt x="309" y="134"/>
                    <a:pt x="309" y="134"/>
                    <a:pt x="309" y="134"/>
                  </a:cubicBezTo>
                  <a:cubicBezTo>
                    <a:pt x="317" y="134"/>
                    <a:pt x="317" y="134"/>
                    <a:pt x="317" y="134"/>
                  </a:cubicBezTo>
                  <a:lnTo>
                    <a:pt x="317" y="96"/>
                  </a:lnTo>
                  <a:close/>
                  <a:moveTo>
                    <a:pt x="313" y="78"/>
                  </a:moveTo>
                  <a:cubicBezTo>
                    <a:pt x="310" y="78"/>
                    <a:pt x="307" y="80"/>
                    <a:pt x="307" y="84"/>
                  </a:cubicBezTo>
                  <a:cubicBezTo>
                    <a:pt x="307" y="87"/>
                    <a:pt x="310" y="89"/>
                    <a:pt x="313" y="89"/>
                  </a:cubicBezTo>
                  <a:cubicBezTo>
                    <a:pt x="316" y="89"/>
                    <a:pt x="319" y="87"/>
                    <a:pt x="319" y="84"/>
                  </a:cubicBezTo>
                  <a:cubicBezTo>
                    <a:pt x="319" y="80"/>
                    <a:pt x="316" y="78"/>
                    <a:pt x="313" y="78"/>
                  </a:cubicBezTo>
                  <a:moveTo>
                    <a:pt x="185" y="16"/>
                  </a:moveTo>
                  <a:cubicBezTo>
                    <a:pt x="171" y="16"/>
                    <a:pt x="171" y="16"/>
                    <a:pt x="171" y="16"/>
                  </a:cubicBezTo>
                  <a:cubicBezTo>
                    <a:pt x="171" y="4"/>
                    <a:pt x="171" y="4"/>
                    <a:pt x="171" y="4"/>
                  </a:cubicBezTo>
                  <a:cubicBezTo>
                    <a:pt x="163" y="4"/>
                    <a:pt x="163" y="4"/>
                    <a:pt x="163" y="4"/>
                  </a:cubicBezTo>
                  <a:cubicBezTo>
                    <a:pt x="163" y="16"/>
                    <a:pt x="163" y="16"/>
                    <a:pt x="163" y="16"/>
                  </a:cubicBezTo>
                  <a:cubicBezTo>
                    <a:pt x="155" y="16"/>
                    <a:pt x="155" y="16"/>
                    <a:pt x="155" y="16"/>
                  </a:cubicBezTo>
                  <a:cubicBezTo>
                    <a:pt x="155" y="23"/>
                    <a:pt x="155" y="23"/>
                    <a:pt x="155" y="23"/>
                  </a:cubicBezTo>
                  <a:cubicBezTo>
                    <a:pt x="163" y="23"/>
                    <a:pt x="163" y="23"/>
                    <a:pt x="163" y="23"/>
                  </a:cubicBezTo>
                  <a:cubicBezTo>
                    <a:pt x="163" y="41"/>
                    <a:pt x="163" y="41"/>
                    <a:pt x="163" y="41"/>
                  </a:cubicBezTo>
                  <a:cubicBezTo>
                    <a:pt x="163" y="50"/>
                    <a:pt x="167" y="55"/>
                    <a:pt x="176" y="55"/>
                  </a:cubicBezTo>
                  <a:cubicBezTo>
                    <a:pt x="180" y="55"/>
                    <a:pt x="184" y="54"/>
                    <a:pt x="187" y="52"/>
                  </a:cubicBezTo>
                  <a:cubicBezTo>
                    <a:pt x="184" y="45"/>
                    <a:pt x="184" y="45"/>
                    <a:pt x="184" y="45"/>
                  </a:cubicBezTo>
                  <a:cubicBezTo>
                    <a:pt x="182" y="46"/>
                    <a:pt x="179" y="47"/>
                    <a:pt x="177" y="47"/>
                  </a:cubicBezTo>
                  <a:cubicBezTo>
                    <a:pt x="173" y="47"/>
                    <a:pt x="171" y="45"/>
                    <a:pt x="171" y="41"/>
                  </a:cubicBezTo>
                  <a:cubicBezTo>
                    <a:pt x="171" y="23"/>
                    <a:pt x="171" y="23"/>
                    <a:pt x="171" y="23"/>
                  </a:cubicBezTo>
                  <a:cubicBezTo>
                    <a:pt x="185" y="23"/>
                    <a:pt x="185" y="23"/>
                    <a:pt x="185" y="23"/>
                  </a:cubicBezTo>
                  <a:lnTo>
                    <a:pt x="185" y="16"/>
                  </a:lnTo>
                  <a:close/>
                  <a:moveTo>
                    <a:pt x="256" y="15"/>
                  </a:moveTo>
                  <a:cubicBezTo>
                    <a:pt x="251" y="15"/>
                    <a:pt x="248" y="17"/>
                    <a:pt x="246" y="20"/>
                  </a:cubicBezTo>
                  <a:cubicBezTo>
                    <a:pt x="246" y="16"/>
                    <a:pt x="246" y="16"/>
                    <a:pt x="246" y="16"/>
                  </a:cubicBezTo>
                  <a:cubicBezTo>
                    <a:pt x="238" y="16"/>
                    <a:pt x="238" y="16"/>
                    <a:pt x="238" y="16"/>
                  </a:cubicBezTo>
                  <a:cubicBezTo>
                    <a:pt x="238" y="54"/>
                    <a:pt x="238" y="54"/>
                    <a:pt x="238" y="54"/>
                  </a:cubicBezTo>
                  <a:cubicBezTo>
                    <a:pt x="246" y="54"/>
                    <a:pt x="246" y="54"/>
                    <a:pt x="246" y="54"/>
                  </a:cubicBezTo>
                  <a:cubicBezTo>
                    <a:pt x="246" y="33"/>
                    <a:pt x="246" y="33"/>
                    <a:pt x="246" y="33"/>
                  </a:cubicBezTo>
                  <a:cubicBezTo>
                    <a:pt x="246" y="26"/>
                    <a:pt x="249" y="23"/>
                    <a:pt x="254" y="23"/>
                  </a:cubicBezTo>
                  <a:cubicBezTo>
                    <a:pt x="256" y="23"/>
                    <a:pt x="258" y="23"/>
                    <a:pt x="259" y="24"/>
                  </a:cubicBezTo>
                  <a:cubicBezTo>
                    <a:pt x="262" y="16"/>
                    <a:pt x="262" y="16"/>
                    <a:pt x="262" y="16"/>
                  </a:cubicBezTo>
                  <a:cubicBezTo>
                    <a:pt x="260" y="15"/>
                    <a:pt x="258" y="15"/>
                    <a:pt x="256" y="15"/>
                  </a:cubicBezTo>
                  <a:close/>
                  <a:moveTo>
                    <a:pt x="149" y="19"/>
                  </a:moveTo>
                  <a:cubicBezTo>
                    <a:pt x="145" y="16"/>
                    <a:pt x="139" y="15"/>
                    <a:pt x="133" y="15"/>
                  </a:cubicBezTo>
                  <a:cubicBezTo>
                    <a:pt x="123" y="15"/>
                    <a:pt x="117" y="20"/>
                    <a:pt x="117" y="27"/>
                  </a:cubicBezTo>
                  <a:cubicBezTo>
                    <a:pt x="117" y="33"/>
                    <a:pt x="122" y="37"/>
                    <a:pt x="130" y="38"/>
                  </a:cubicBezTo>
                  <a:cubicBezTo>
                    <a:pt x="134" y="39"/>
                    <a:pt x="134" y="39"/>
                    <a:pt x="134" y="39"/>
                  </a:cubicBezTo>
                  <a:cubicBezTo>
                    <a:pt x="139" y="40"/>
                    <a:pt x="141" y="41"/>
                    <a:pt x="141" y="43"/>
                  </a:cubicBezTo>
                  <a:cubicBezTo>
                    <a:pt x="141" y="46"/>
                    <a:pt x="138" y="48"/>
                    <a:pt x="132" y="48"/>
                  </a:cubicBezTo>
                  <a:cubicBezTo>
                    <a:pt x="127" y="48"/>
                    <a:pt x="122" y="46"/>
                    <a:pt x="120" y="44"/>
                  </a:cubicBezTo>
                  <a:cubicBezTo>
                    <a:pt x="116" y="50"/>
                    <a:pt x="116" y="50"/>
                    <a:pt x="116" y="50"/>
                  </a:cubicBezTo>
                  <a:cubicBezTo>
                    <a:pt x="120" y="53"/>
                    <a:pt x="126" y="55"/>
                    <a:pt x="132" y="55"/>
                  </a:cubicBezTo>
                  <a:cubicBezTo>
                    <a:pt x="143" y="55"/>
                    <a:pt x="150" y="50"/>
                    <a:pt x="150" y="43"/>
                  </a:cubicBezTo>
                  <a:cubicBezTo>
                    <a:pt x="150" y="36"/>
                    <a:pt x="145" y="32"/>
                    <a:pt x="136" y="31"/>
                  </a:cubicBezTo>
                  <a:cubicBezTo>
                    <a:pt x="132" y="31"/>
                    <a:pt x="132" y="31"/>
                    <a:pt x="132" y="31"/>
                  </a:cubicBezTo>
                  <a:cubicBezTo>
                    <a:pt x="129" y="30"/>
                    <a:pt x="126" y="29"/>
                    <a:pt x="126" y="27"/>
                  </a:cubicBezTo>
                  <a:cubicBezTo>
                    <a:pt x="126" y="24"/>
                    <a:pt x="129" y="22"/>
                    <a:pt x="133" y="22"/>
                  </a:cubicBezTo>
                  <a:cubicBezTo>
                    <a:pt x="138" y="22"/>
                    <a:pt x="143" y="24"/>
                    <a:pt x="145" y="26"/>
                  </a:cubicBezTo>
                  <a:lnTo>
                    <a:pt x="149" y="19"/>
                  </a:lnTo>
                  <a:close/>
                  <a:moveTo>
                    <a:pt x="372" y="15"/>
                  </a:moveTo>
                  <a:cubicBezTo>
                    <a:pt x="367" y="15"/>
                    <a:pt x="364" y="17"/>
                    <a:pt x="362" y="20"/>
                  </a:cubicBezTo>
                  <a:cubicBezTo>
                    <a:pt x="362" y="16"/>
                    <a:pt x="362" y="16"/>
                    <a:pt x="362" y="16"/>
                  </a:cubicBezTo>
                  <a:cubicBezTo>
                    <a:pt x="353" y="16"/>
                    <a:pt x="353" y="16"/>
                    <a:pt x="353" y="16"/>
                  </a:cubicBezTo>
                  <a:cubicBezTo>
                    <a:pt x="353" y="54"/>
                    <a:pt x="353" y="54"/>
                    <a:pt x="353" y="54"/>
                  </a:cubicBezTo>
                  <a:cubicBezTo>
                    <a:pt x="362" y="54"/>
                    <a:pt x="362" y="54"/>
                    <a:pt x="362" y="54"/>
                  </a:cubicBezTo>
                  <a:cubicBezTo>
                    <a:pt x="362" y="33"/>
                    <a:pt x="362" y="33"/>
                    <a:pt x="362" y="33"/>
                  </a:cubicBezTo>
                  <a:cubicBezTo>
                    <a:pt x="362" y="26"/>
                    <a:pt x="364" y="23"/>
                    <a:pt x="370" y="23"/>
                  </a:cubicBezTo>
                  <a:cubicBezTo>
                    <a:pt x="371" y="23"/>
                    <a:pt x="373" y="23"/>
                    <a:pt x="375" y="24"/>
                  </a:cubicBezTo>
                  <a:cubicBezTo>
                    <a:pt x="378" y="16"/>
                    <a:pt x="378" y="16"/>
                    <a:pt x="378" y="16"/>
                  </a:cubicBezTo>
                  <a:cubicBezTo>
                    <a:pt x="376" y="15"/>
                    <a:pt x="373" y="15"/>
                    <a:pt x="372" y="15"/>
                  </a:cubicBezTo>
                  <a:close/>
                  <a:moveTo>
                    <a:pt x="264" y="35"/>
                  </a:moveTo>
                  <a:cubicBezTo>
                    <a:pt x="264" y="47"/>
                    <a:pt x="273" y="55"/>
                    <a:pt x="285" y="55"/>
                  </a:cubicBezTo>
                  <a:cubicBezTo>
                    <a:pt x="291" y="55"/>
                    <a:pt x="294" y="54"/>
                    <a:pt x="299" y="50"/>
                  </a:cubicBezTo>
                  <a:cubicBezTo>
                    <a:pt x="295" y="44"/>
                    <a:pt x="295" y="44"/>
                    <a:pt x="295" y="44"/>
                  </a:cubicBezTo>
                  <a:cubicBezTo>
                    <a:pt x="291" y="46"/>
                    <a:pt x="288" y="47"/>
                    <a:pt x="285" y="47"/>
                  </a:cubicBezTo>
                  <a:cubicBezTo>
                    <a:pt x="278" y="47"/>
                    <a:pt x="273" y="42"/>
                    <a:pt x="273" y="35"/>
                  </a:cubicBezTo>
                  <a:cubicBezTo>
                    <a:pt x="273" y="28"/>
                    <a:pt x="278" y="23"/>
                    <a:pt x="285" y="23"/>
                  </a:cubicBezTo>
                  <a:cubicBezTo>
                    <a:pt x="288" y="23"/>
                    <a:pt x="291" y="24"/>
                    <a:pt x="295" y="26"/>
                  </a:cubicBezTo>
                  <a:cubicBezTo>
                    <a:pt x="299" y="19"/>
                    <a:pt x="299" y="19"/>
                    <a:pt x="299" y="19"/>
                  </a:cubicBezTo>
                  <a:cubicBezTo>
                    <a:pt x="294" y="16"/>
                    <a:pt x="291" y="15"/>
                    <a:pt x="285" y="15"/>
                  </a:cubicBezTo>
                  <a:cubicBezTo>
                    <a:pt x="273" y="15"/>
                    <a:pt x="264" y="23"/>
                    <a:pt x="264" y="35"/>
                  </a:cubicBezTo>
                  <a:close/>
                  <a:moveTo>
                    <a:pt x="342" y="35"/>
                  </a:moveTo>
                  <a:cubicBezTo>
                    <a:pt x="342" y="16"/>
                    <a:pt x="342" y="16"/>
                    <a:pt x="342" y="16"/>
                  </a:cubicBezTo>
                  <a:cubicBezTo>
                    <a:pt x="334" y="16"/>
                    <a:pt x="334" y="16"/>
                    <a:pt x="334" y="16"/>
                  </a:cubicBezTo>
                  <a:cubicBezTo>
                    <a:pt x="334" y="20"/>
                    <a:pt x="334" y="20"/>
                    <a:pt x="334" y="20"/>
                  </a:cubicBezTo>
                  <a:cubicBezTo>
                    <a:pt x="331" y="17"/>
                    <a:pt x="327" y="15"/>
                    <a:pt x="322" y="15"/>
                  </a:cubicBezTo>
                  <a:cubicBezTo>
                    <a:pt x="311" y="15"/>
                    <a:pt x="303" y="23"/>
                    <a:pt x="303" y="35"/>
                  </a:cubicBezTo>
                  <a:cubicBezTo>
                    <a:pt x="303" y="47"/>
                    <a:pt x="311" y="55"/>
                    <a:pt x="322" y="55"/>
                  </a:cubicBezTo>
                  <a:cubicBezTo>
                    <a:pt x="327" y="55"/>
                    <a:pt x="331" y="53"/>
                    <a:pt x="334" y="49"/>
                  </a:cubicBezTo>
                  <a:cubicBezTo>
                    <a:pt x="334" y="54"/>
                    <a:pt x="334" y="54"/>
                    <a:pt x="334" y="54"/>
                  </a:cubicBezTo>
                  <a:cubicBezTo>
                    <a:pt x="342" y="54"/>
                    <a:pt x="342" y="54"/>
                    <a:pt x="342" y="54"/>
                  </a:cubicBezTo>
                  <a:lnTo>
                    <a:pt x="342" y="35"/>
                  </a:lnTo>
                  <a:close/>
                  <a:moveTo>
                    <a:pt x="311" y="35"/>
                  </a:moveTo>
                  <a:cubicBezTo>
                    <a:pt x="311" y="28"/>
                    <a:pt x="316" y="23"/>
                    <a:pt x="323" y="23"/>
                  </a:cubicBezTo>
                  <a:cubicBezTo>
                    <a:pt x="330" y="23"/>
                    <a:pt x="334" y="28"/>
                    <a:pt x="334" y="35"/>
                  </a:cubicBezTo>
                  <a:cubicBezTo>
                    <a:pt x="334" y="42"/>
                    <a:pt x="330" y="47"/>
                    <a:pt x="323" y="47"/>
                  </a:cubicBezTo>
                  <a:cubicBezTo>
                    <a:pt x="316" y="47"/>
                    <a:pt x="311" y="42"/>
                    <a:pt x="311" y="35"/>
                  </a:cubicBezTo>
                  <a:close/>
                  <a:moveTo>
                    <a:pt x="211" y="15"/>
                  </a:moveTo>
                  <a:cubicBezTo>
                    <a:pt x="200" y="15"/>
                    <a:pt x="192" y="23"/>
                    <a:pt x="192" y="35"/>
                  </a:cubicBezTo>
                  <a:cubicBezTo>
                    <a:pt x="192" y="47"/>
                    <a:pt x="200" y="55"/>
                    <a:pt x="212" y="55"/>
                  </a:cubicBezTo>
                  <a:cubicBezTo>
                    <a:pt x="217" y="55"/>
                    <a:pt x="223" y="54"/>
                    <a:pt x="227" y="50"/>
                  </a:cubicBezTo>
                  <a:cubicBezTo>
                    <a:pt x="223" y="44"/>
                    <a:pt x="223" y="44"/>
                    <a:pt x="223" y="44"/>
                  </a:cubicBezTo>
                  <a:cubicBezTo>
                    <a:pt x="220" y="46"/>
                    <a:pt x="216" y="48"/>
                    <a:pt x="212" y="48"/>
                  </a:cubicBezTo>
                  <a:cubicBezTo>
                    <a:pt x="207" y="48"/>
                    <a:pt x="202" y="45"/>
                    <a:pt x="201" y="38"/>
                  </a:cubicBezTo>
                  <a:cubicBezTo>
                    <a:pt x="229" y="38"/>
                    <a:pt x="229" y="38"/>
                    <a:pt x="229" y="38"/>
                  </a:cubicBezTo>
                  <a:cubicBezTo>
                    <a:pt x="229" y="37"/>
                    <a:pt x="229" y="36"/>
                    <a:pt x="229" y="35"/>
                  </a:cubicBezTo>
                  <a:cubicBezTo>
                    <a:pt x="229" y="23"/>
                    <a:pt x="222" y="15"/>
                    <a:pt x="211" y="15"/>
                  </a:cubicBezTo>
                  <a:close/>
                  <a:moveTo>
                    <a:pt x="211" y="22"/>
                  </a:moveTo>
                  <a:cubicBezTo>
                    <a:pt x="216" y="22"/>
                    <a:pt x="220" y="26"/>
                    <a:pt x="221" y="32"/>
                  </a:cubicBezTo>
                  <a:cubicBezTo>
                    <a:pt x="201" y="32"/>
                    <a:pt x="201" y="32"/>
                    <a:pt x="201" y="32"/>
                  </a:cubicBezTo>
                  <a:cubicBezTo>
                    <a:pt x="202" y="26"/>
                    <a:pt x="205" y="22"/>
                    <a:pt x="211" y="22"/>
                  </a:cubicBezTo>
                  <a:close/>
                  <a:moveTo>
                    <a:pt x="420" y="35"/>
                  </a:moveTo>
                  <a:cubicBezTo>
                    <a:pt x="420" y="0"/>
                    <a:pt x="420" y="0"/>
                    <a:pt x="420" y="0"/>
                  </a:cubicBezTo>
                  <a:cubicBezTo>
                    <a:pt x="411" y="0"/>
                    <a:pt x="411" y="0"/>
                    <a:pt x="411" y="0"/>
                  </a:cubicBezTo>
                  <a:cubicBezTo>
                    <a:pt x="411" y="20"/>
                    <a:pt x="411" y="20"/>
                    <a:pt x="411" y="20"/>
                  </a:cubicBezTo>
                  <a:cubicBezTo>
                    <a:pt x="409" y="17"/>
                    <a:pt x="405" y="15"/>
                    <a:pt x="399" y="15"/>
                  </a:cubicBezTo>
                  <a:cubicBezTo>
                    <a:pt x="388" y="15"/>
                    <a:pt x="380" y="23"/>
                    <a:pt x="380" y="35"/>
                  </a:cubicBezTo>
                  <a:cubicBezTo>
                    <a:pt x="380" y="47"/>
                    <a:pt x="388" y="55"/>
                    <a:pt x="399" y="55"/>
                  </a:cubicBezTo>
                  <a:cubicBezTo>
                    <a:pt x="405" y="55"/>
                    <a:pt x="409" y="53"/>
                    <a:pt x="411" y="49"/>
                  </a:cubicBezTo>
                  <a:cubicBezTo>
                    <a:pt x="411" y="54"/>
                    <a:pt x="411" y="54"/>
                    <a:pt x="411" y="54"/>
                  </a:cubicBezTo>
                  <a:cubicBezTo>
                    <a:pt x="420" y="54"/>
                    <a:pt x="420" y="54"/>
                    <a:pt x="420" y="54"/>
                  </a:cubicBezTo>
                  <a:lnTo>
                    <a:pt x="420" y="35"/>
                  </a:lnTo>
                  <a:close/>
                  <a:moveTo>
                    <a:pt x="389" y="35"/>
                  </a:moveTo>
                  <a:cubicBezTo>
                    <a:pt x="389" y="28"/>
                    <a:pt x="393" y="23"/>
                    <a:pt x="400" y="23"/>
                  </a:cubicBezTo>
                  <a:cubicBezTo>
                    <a:pt x="407" y="23"/>
                    <a:pt x="412" y="28"/>
                    <a:pt x="412" y="35"/>
                  </a:cubicBezTo>
                  <a:cubicBezTo>
                    <a:pt x="412" y="42"/>
                    <a:pt x="407" y="47"/>
                    <a:pt x="400" y="47"/>
                  </a:cubicBezTo>
                  <a:cubicBezTo>
                    <a:pt x="393" y="47"/>
                    <a:pt x="389" y="42"/>
                    <a:pt x="389" y="35"/>
                  </a:cubicBezTo>
                  <a:close/>
                  <a:moveTo>
                    <a:pt x="108" y="35"/>
                  </a:moveTo>
                  <a:cubicBezTo>
                    <a:pt x="108" y="16"/>
                    <a:pt x="108" y="16"/>
                    <a:pt x="108" y="16"/>
                  </a:cubicBezTo>
                  <a:cubicBezTo>
                    <a:pt x="99" y="16"/>
                    <a:pt x="99" y="16"/>
                    <a:pt x="99" y="16"/>
                  </a:cubicBezTo>
                  <a:cubicBezTo>
                    <a:pt x="99" y="20"/>
                    <a:pt x="99" y="20"/>
                    <a:pt x="99" y="20"/>
                  </a:cubicBezTo>
                  <a:cubicBezTo>
                    <a:pt x="97" y="17"/>
                    <a:pt x="93" y="15"/>
                    <a:pt x="87" y="15"/>
                  </a:cubicBezTo>
                  <a:cubicBezTo>
                    <a:pt x="77" y="15"/>
                    <a:pt x="68" y="23"/>
                    <a:pt x="68" y="35"/>
                  </a:cubicBezTo>
                  <a:cubicBezTo>
                    <a:pt x="68" y="47"/>
                    <a:pt x="77" y="55"/>
                    <a:pt x="87" y="55"/>
                  </a:cubicBezTo>
                  <a:cubicBezTo>
                    <a:pt x="93" y="55"/>
                    <a:pt x="97" y="53"/>
                    <a:pt x="99" y="49"/>
                  </a:cubicBezTo>
                  <a:cubicBezTo>
                    <a:pt x="99" y="54"/>
                    <a:pt x="99" y="54"/>
                    <a:pt x="99" y="54"/>
                  </a:cubicBezTo>
                  <a:cubicBezTo>
                    <a:pt x="108" y="54"/>
                    <a:pt x="108" y="54"/>
                    <a:pt x="108" y="54"/>
                  </a:cubicBezTo>
                  <a:lnTo>
                    <a:pt x="108" y="35"/>
                  </a:lnTo>
                  <a:close/>
                  <a:moveTo>
                    <a:pt x="77" y="35"/>
                  </a:moveTo>
                  <a:cubicBezTo>
                    <a:pt x="77" y="28"/>
                    <a:pt x="81" y="23"/>
                    <a:pt x="88" y="23"/>
                  </a:cubicBezTo>
                  <a:cubicBezTo>
                    <a:pt x="95" y="23"/>
                    <a:pt x="100" y="28"/>
                    <a:pt x="100" y="35"/>
                  </a:cubicBezTo>
                  <a:cubicBezTo>
                    <a:pt x="100" y="42"/>
                    <a:pt x="95" y="47"/>
                    <a:pt x="88" y="47"/>
                  </a:cubicBezTo>
                  <a:cubicBezTo>
                    <a:pt x="81" y="47"/>
                    <a:pt x="77" y="42"/>
                    <a:pt x="77" y="3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5" name="Rectangle 6">
              <a:extLst>
                <a:ext uri="{FF2B5EF4-FFF2-40B4-BE49-F238E27FC236}">
                  <a16:creationId xmlns:a16="http://schemas.microsoft.com/office/drawing/2014/main" id="{A4FE20AB-3BDA-4C9C-A218-CBE1BBF3070F}"/>
                </a:ext>
              </a:extLst>
            </p:cNvPr>
            <p:cNvSpPr>
              <a:spLocks noChangeArrowheads="1"/>
            </p:cNvSpPr>
            <p:nvPr userDrawn="1"/>
          </p:nvSpPr>
          <p:spPr bwMode="ltGray">
            <a:xfrm>
              <a:off x="110" y="2819"/>
              <a:ext cx="260" cy="468"/>
            </a:xfrm>
            <a:prstGeom prst="rect">
              <a:avLst/>
            </a:prstGeom>
            <a:solidFill>
              <a:srgbClr val="F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6" name="Freeform 7">
              <a:extLst>
                <a:ext uri="{FF2B5EF4-FFF2-40B4-BE49-F238E27FC236}">
                  <a16:creationId xmlns:a16="http://schemas.microsoft.com/office/drawing/2014/main" id="{88B3CEAD-084F-48EC-B10A-6E133B7444A3}"/>
                </a:ext>
              </a:extLst>
            </p:cNvPr>
            <p:cNvSpPr>
              <a:spLocks/>
            </p:cNvSpPr>
            <p:nvPr userDrawn="1"/>
          </p:nvSpPr>
          <p:spPr bwMode="ltGray">
            <a:xfrm>
              <a:off x="-240" y="2757"/>
              <a:ext cx="480" cy="594"/>
            </a:xfrm>
            <a:custGeom>
              <a:avLst/>
              <a:gdLst>
                <a:gd name="T0" fmla="*/ 178 w 233"/>
                <a:gd name="T1" fmla="*/ 144 h 288"/>
                <a:gd name="T2" fmla="*/ 233 w 233"/>
                <a:gd name="T3" fmla="*/ 30 h 288"/>
                <a:gd name="T4" fmla="*/ 144 w 233"/>
                <a:gd name="T5" fmla="*/ 0 h 288"/>
                <a:gd name="T6" fmla="*/ 0 w 233"/>
                <a:gd name="T7" fmla="*/ 144 h 288"/>
                <a:gd name="T8" fmla="*/ 144 w 233"/>
                <a:gd name="T9" fmla="*/ 288 h 288"/>
                <a:gd name="T10" fmla="*/ 233 w 233"/>
                <a:gd name="T11" fmla="*/ 257 h 288"/>
                <a:gd name="T12" fmla="*/ 178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178" y="144"/>
                  </a:moveTo>
                  <a:cubicBezTo>
                    <a:pt x="178" y="98"/>
                    <a:pt x="200" y="57"/>
                    <a:pt x="233" y="30"/>
                  </a:cubicBezTo>
                  <a:cubicBezTo>
                    <a:pt x="209" y="11"/>
                    <a:pt x="178" y="0"/>
                    <a:pt x="144" y="0"/>
                  </a:cubicBezTo>
                  <a:cubicBezTo>
                    <a:pt x="64" y="0"/>
                    <a:pt x="0" y="64"/>
                    <a:pt x="0" y="144"/>
                  </a:cubicBezTo>
                  <a:cubicBezTo>
                    <a:pt x="0" y="223"/>
                    <a:pt x="64" y="288"/>
                    <a:pt x="144" y="288"/>
                  </a:cubicBezTo>
                  <a:cubicBezTo>
                    <a:pt x="178" y="288"/>
                    <a:pt x="209" y="276"/>
                    <a:pt x="233" y="257"/>
                  </a:cubicBezTo>
                  <a:cubicBezTo>
                    <a:pt x="200" y="231"/>
                    <a:pt x="178" y="190"/>
                    <a:pt x="178" y="144"/>
                  </a:cubicBezTo>
                  <a:close/>
                </a:path>
              </a:pathLst>
            </a:custGeom>
            <a:solidFill>
              <a:srgbClr val="EB00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7" name="Freeform 8">
              <a:extLst>
                <a:ext uri="{FF2B5EF4-FFF2-40B4-BE49-F238E27FC236}">
                  <a16:creationId xmlns:a16="http://schemas.microsoft.com/office/drawing/2014/main" id="{09B0C922-7B75-4359-8C63-256714700FE2}"/>
                </a:ext>
              </a:extLst>
            </p:cNvPr>
            <p:cNvSpPr>
              <a:spLocks/>
            </p:cNvSpPr>
            <p:nvPr userDrawn="1"/>
          </p:nvSpPr>
          <p:spPr bwMode="ltGray">
            <a:xfrm>
              <a:off x="240" y="2757"/>
              <a:ext cx="480" cy="594"/>
            </a:xfrm>
            <a:custGeom>
              <a:avLst/>
              <a:gdLst>
                <a:gd name="T0" fmla="*/ 233 w 233"/>
                <a:gd name="T1" fmla="*/ 144 h 288"/>
                <a:gd name="T2" fmla="*/ 89 w 233"/>
                <a:gd name="T3" fmla="*/ 288 h 288"/>
                <a:gd name="T4" fmla="*/ 0 w 233"/>
                <a:gd name="T5" fmla="*/ 257 h 288"/>
                <a:gd name="T6" fmla="*/ 55 w 233"/>
                <a:gd name="T7" fmla="*/ 144 h 288"/>
                <a:gd name="T8" fmla="*/ 0 w 233"/>
                <a:gd name="T9" fmla="*/ 30 h 288"/>
                <a:gd name="T10" fmla="*/ 89 w 233"/>
                <a:gd name="T11" fmla="*/ 0 h 288"/>
                <a:gd name="T12" fmla="*/ 233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233" y="144"/>
                  </a:moveTo>
                  <a:cubicBezTo>
                    <a:pt x="233" y="223"/>
                    <a:pt x="169" y="288"/>
                    <a:pt x="89" y="288"/>
                  </a:cubicBezTo>
                  <a:cubicBezTo>
                    <a:pt x="55" y="288"/>
                    <a:pt x="24" y="276"/>
                    <a:pt x="0" y="257"/>
                  </a:cubicBezTo>
                  <a:cubicBezTo>
                    <a:pt x="33" y="231"/>
                    <a:pt x="55" y="190"/>
                    <a:pt x="55" y="144"/>
                  </a:cubicBezTo>
                  <a:cubicBezTo>
                    <a:pt x="55" y="98"/>
                    <a:pt x="33" y="57"/>
                    <a:pt x="0" y="30"/>
                  </a:cubicBezTo>
                  <a:cubicBezTo>
                    <a:pt x="24" y="11"/>
                    <a:pt x="55" y="0"/>
                    <a:pt x="89" y="0"/>
                  </a:cubicBezTo>
                  <a:cubicBezTo>
                    <a:pt x="169" y="0"/>
                    <a:pt x="233" y="64"/>
                    <a:pt x="233" y="144"/>
                  </a:cubicBez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8" name="Freeform 9">
              <a:extLst>
                <a:ext uri="{FF2B5EF4-FFF2-40B4-BE49-F238E27FC236}">
                  <a16:creationId xmlns:a16="http://schemas.microsoft.com/office/drawing/2014/main" id="{F6CB0A0A-F078-4E71-B671-6D16CBD7D095}"/>
                </a:ext>
              </a:extLst>
            </p:cNvPr>
            <p:cNvSpPr>
              <a:spLocks noEditPoints="1"/>
            </p:cNvSpPr>
            <p:nvPr userDrawn="1"/>
          </p:nvSpPr>
          <p:spPr bwMode="ltGray">
            <a:xfrm>
              <a:off x="685" y="3225"/>
              <a:ext cx="25" cy="12"/>
            </a:xfrm>
            <a:custGeom>
              <a:avLst/>
              <a:gdLst>
                <a:gd name="T0" fmla="*/ 6 w 25"/>
                <a:gd name="T1" fmla="*/ 12 h 12"/>
                <a:gd name="T2" fmla="*/ 6 w 25"/>
                <a:gd name="T3" fmla="*/ 2 h 12"/>
                <a:gd name="T4" fmla="*/ 10 w 25"/>
                <a:gd name="T5" fmla="*/ 2 h 12"/>
                <a:gd name="T6" fmla="*/ 10 w 25"/>
                <a:gd name="T7" fmla="*/ 0 h 12"/>
                <a:gd name="T8" fmla="*/ 0 w 25"/>
                <a:gd name="T9" fmla="*/ 0 h 12"/>
                <a:gd name="T10" fmla="*/ 0 w 25"/>
                <a:gd name="T11" fmla="*/ 2 h 12"/>
                <a:gd name="T12" fmla="*/ 4 w 25"/>
                <a:gd name="T13" fmla="*/ 2 h 12"/>
                <a:gd name="T14" fmla="*/ 4 w 25"/>
                <a:gd name="T15" fmla="*/ 12 h 12"/>
                <a:gd name="T16" fmla="*/ 6 w 25"/>
                <a:gd name="T17" fmla="*/ 12 h 12"/>
                <a:gd name="T18" fmla="*/ 25 w 25"/>
                <a:gd name="T19" fmla="*/ 12 h 12"/>
                <a:gd name="T20" fmla="*/ 25 w 25"/>
                <a:gd name="T21" fmla="*/ 0 h 12"/>
                <a:gd name="T22" fmla="*/ 23 w 25"/>
                <a:gd name="T23" fmla="*/ 0 h 12"/>
                <a:gd name="T24" fmla="*/ 19 w 25"/>
                <a:gd name="T25" fmla="*/ 8 h 12"/>
                <a:gd name="T26" fmla="*/ 17 w 25"/>
                <a:gd name="T27" fmla="*/ 0 h 12"/>
                <a:gd name="T28" fmla="*/ 13 w 25"/>
                <a:gd name="T29" fmla="*/ 0 h 12"/>
                <a:gd name="T30" fmla="*/ 13 w 25"/>
                <a:gd name="T31" fmla="*/ 12 h 12"/>
                <a:gd name="T32" fmla="*/ 15 w 25"/>
                <a:gd name="T33" fmla="*/ 12 h 12"/>
                <a:gd name="T34" fmla="*/ 15 w 25"/>
                <a:gd name="T35" fmla="*/ 4 h 12"/>
                <a:gd name="T36" fmla="*/ 19 w 25"/>
                <a:gd name="T37" fmla="*/ 10 h 12"/>
                <a:gd name="T38" fmla="*/ 21 w 25"/>
                <a:gd name="T39" fmla="*/ 10 h 12"/>
                <a:gd name="T40" fmla="*/ 23 w 25"/>
                <a:gd name="T41" fmla="*/ 4 h 12"/>
                <a:gd name="T42" fmla="*/ 23 w 25"/>
                <a:gd name="T43" fmla="*/ 12 h 12"/>
                <a:gd name="T44" fmla="*/ 25 w 25"/>
                <a:gd name="T4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2">
                  <a:moveTo>
                    <a:pt x="6" y="12"/>
                  </a:moveTo>
                  <a:lnTo>
                    <a:pt x="6" y="2"/>
                  </a:lnTo>
                  <a:lnTo>
                    <a:pt x="10" y="2"/>
                  </a:lnTo>
                  <a:lnTo>
                    <a:pt x="10" y="0"/>
                  </a:lnTo>
                  <a:lnTo>
                    <a:pt x="0" y="0"/>
                  </a:lnTo>
                  <a:lnTo>
                    <a:pt x="0" y="2"/>
                  </a:lnTo>
                  <a:lnTo>
                    <a:pt x="4" y="2"/>
                  </a:lnTo>
                  <a:lnTo>
                    <a:pt x="4" y="12"/>
                  </a:lnTo>
                  <a:lnTo>
                    <a:pt x="6" y="12"/>
                  </a:lnTo>
                  <a:close/>
                  <a:moveTo>
                    <a:pt x="25" y="12"/>
                  </a:moveTo>
                  <a:lnTo>
                    <a:pt x="25" y="0"/>
                  </a:lnTo>
                  <a:lnTo>
                    <a:pt x="23" y="0"/>
                  </a:lnTo>
                  <a:lnTo>
                    <a:pt x="19" y="8"/>
                  </a:lnTo>
                  <a:lnTo>
                    <a:pt x="17" y="0"/>
                  </a:lnTo>
                  <a:lnTo>
                    <a:pt x="13" y="0"/>
                  </a:lnTo>
                  <a:lnTo>
                    <a:pt x="13" y="12"/>
                  </a:lnTo>
                  <a:lnTo>
                    <a:pt x="15" y="12"/>
                  </a:lnTo>
                  <a:lnTo>
                    <a:pt x="15" y="4"/>
                  </a:lnTo>
                  <a:lnTo>
                    <a:pt x="19" y="10"/>
                  </a:lnTo>
                  <a:lnTo>
                    <a:pt x="21" y="10"/>
                  </a:lnTo>
                  <a:lnTo>
                    <a:pt x="23" y="4"/>
                  </a:lnTo>
                  <a:lnTo>
                    <a:pt x="23" y="12"/>
                  </a:lnTo>
                  <a:lnTo>
                    <a:pt x="25" y="12"/>
                  </a:ln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grpSp>
      <p:pic>
        <p:nvPicPr>
          <p:cNvPr id="39" name="Picture 720" descr="EDCTP and Africa CDC workshop report on disparities in research funding -  EDCTP">
            <a:extLst>
              <a:ext uri="{FF2B5EF4-FFF2-40B4-BE49-F238E27FC236}">
                <a16:creationId xmlns:a16="http://schemas.microsoft.com/office/drawing/2014/main" id="{D76A2B3B-DBF6-4C97-AFDE-D54BC9781E29}"/>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727" t="9385" r="6805" b="10631"/>
          <a:stretch/>
        </p:blipFill>
        <p:spPr bwMode="ltGray">
          <a:xfrm>
            <a:off x="1608225" y="6435948"/>
            <a:ext cx="910081" cy="35614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7C7EF26A-B1EA-47A4-8E51-B142ABBA92EC}"/>
              </a:ext>
            </a:extLst>
          </p:cNvPr>
          <p:cNvPicPr>
            <a:picLocks noChangeAspect="1"/>
          </p:cNvPicPr>
          <p:nvPr userDrawn="1"/>
        </p:nvPicPr>
        <p:blipFill>
          <a:blip r:embed="rId14"/>
          <a:stretch>
            <a:fillRect/>
          </a:stretch>
        </p:blipFill>
        <p:spPr bwMode="ltGray">
          <a:xfrm>
            <a:off x="554736" y="6452601"/>
            <a:ext cx="830881" cy="293716"/>
          </a:xfrm>
          <a:prstGeom prst="rect">
            <a:avLst/>
          </a:prstGeom>
        </p:spPr>
      </p:pic>
      <p:sp>
        <p:nvSpPr>
          <p:cNvPr id="44" name="5. Source" hidden="1">
            <a:extLst>
              <a:ext uri="{FF2B5EF4-FFF2-40B4-BE49-F238E27FC236}">
                <a16:creationId xmlns:a16="http://schemas.microsoft.com/office/drawing/2014/main" id="{61FD7696-A35E-480D-AEF0-DBD4DB1DD2BA}"/>
              </a:ext>
            </a:extLst>
          </p:cNvPr>
          <p:cNvSpPr txBox="1">
            <a:spLocks/>
          </p:cNvSpPr>
          <p:nvPr userDrawn="1">
            <p:custDataLst>
              <p:tags r:id="rId9"/>
            </p:custDataLst>
          </p:nvPr>
        </p:nvSpPr>
        <p:spPr>
          <a:xfrm>
            <a:off x="554733" y="6225997"/>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spTree>
    <p:extLst>
      <p:ext uri="{BB962C8B-B14F-4D97-AF65-F5344CB8AC3E}">
        <p14:creationId xmlns:p14="http://schemas.microsoft.com/office/powerpoint/2010/main" val="2087298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81"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781416" y="0"/>
            <a:ext cx="3410584"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rtl="0"/>
            <a:endParaRPr lang="en-GB" noProof="0"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519011"/>
            <a:ext cx="7918704" cy="384721"/>
          </a:xfrm>
        </p:spPr>
        <p:txBody>
          <a:bodyPr vert="horz"/>
          <a:lstStyle>
            <a:lvl1pPr rtl="0">
              <a:defRPr/>
            </a:lvl1pPr>
          </a:lstStyle>
          <a:p>
            <a:r>
              <a:rPr lang="en-GB"/>
              <a:t>Click to edit Master title style</a:t>
            </a:r>
            <a:endParaRPr lang="en-GB" dirty="0"/>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10783"/>
            <a:ext cx="7918704" cy="246221"/>
          </a:xfrm>
          <a:prstGeom prst="rect">
            <a:avLst/>
          </a:prstGeom>
        </p:spPr>
        <p:txBody>
          <a:bodyPr wrap="square">
            <a:no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GB"/>
              <a:t>Add tracker</a:t>
            </a:r>
            <a:endParaRPr lang="en-GB" dirty="0"/>
          </a:p>
        </p:txBody>
      </p:sp>
      <p:sp>
        <p:nvSpPr>
          <p:cNvPr id="21" name="Slide Number">
            <a:extLst>
              <a:ext uri="{FF2B5EF4-FFF2-40B4-BE49-F238E27FC236}">
                <a16:creationId xmlns:a16="http://schemas.microsoft.com/office/drawing/2014/main" id="{4BB34CAF-3D4A-4A48-A97F-048744350F6E}"/>
              </a:ext>
            </a:extLst>
          </p:cNvPr>
          <p:cNvSpPr>
            <a:spLocks noChangeArrowheads="1"/>
          </p:cNvSpPr>
          <p:nvPr userDrawn="1">
            <p:custDataLst>
              <p:tags r:id="rId8"/>
            </p:custDataLst>
          </p:nvPr>
        </p:nvSpPr>
        <p:spPr bwMode="black">
          <a:xfrm>
            <a:off x="11751882" y="6635897"/>
            <a:ext cx="325501" cy="107722"/>
          </a:xfrm>
          <a:prstGeom prst="rect">
            <a:avLst/>
          </a:prstGeom>
          <a:noFill/>
          <a:ln w="9525" algn="ctr">
            <a:noFill/>
            <a:miter lim="800000"/>
            <a:headEnd/>
            <a:tailEnd/>
          </a:ln>
          <a:effectLst/>
        </p:spPr>
        <p:txBody>
          <a:bodyPr wrap="square" lIns="0" tIns="0" rIns="0" bIns="0" anchor="b">
            <a:spAutoFit/>
          </a:bodyPr>
          <a:lstStyle/>
          <a:p>
            <a:pPr algn="ctr" defTabSz="610744" rtl="0" fontAlgn="auto">
              <a:spcBef>
                <a:spcPts val="0"/>
              </a:spcBef>
              <a:spcAft>
                <a:spcPts val="0"/>
              </a:spcAft>
              <a:defRPr/>
            </a:pPr>
            <a:fld id="{4ABDCABE-3F10-B64C-92F1-862014417034}" type="slidenum">
              <a:rPr lang="en-GB" sz="700" b="0" smtClean="0">
                <a:solidFill>
                  <a:schemeClr val="tx1"/>
                </a:solidFill>
                <a:latin typeface="+mn-lt"/>
                <a:ea typeface="+mn-ea"/>
                <a:cs typeface="Arial" panose="020B0604020202020204" pitchFamily="34" charset="0"/>
              </a:rPr>
              <a:pPr algn="ctr" defTabSz="610744" rtl="0" fontAlgn="auto">
                <a:spcBef>
                  <a:spcPts val="0"/>
                </a:spcBef>
                <a:spcAft>
                  <a:spcPts val="0"/>
                </a:spcAft>
                <a:defRPr/>
              </a:pPr>
              <a:t>‹#›</a:t>
            </a:fld>
            <a:endParaRPr lang="en-GB" sz="700" b="0" dirty="0">
              <a:solidFill>
                <a:schemeClr val="tx1"/>
              </a:solidFill>
              <a:latin typeface="+mn-lt"/>
              <a:ea typeface="+mn-ea"/>
              <a:cs typeface="Arial" panose="020B0604020202020204" pitchFamily="34" charset="0"/>
            </a:endParaRPr>
          </a:p>
        </p:txBody>
      </p:sp>
      <p:grpSp>
        <p:nvGrpSpPr>
          <p:cNvPr id="24" name="Group 4">
            <a:extLst>
              <a:ext uri="{FF2B5EF4-FFF2-40B4-BE49-F238E27FC236}">
                <a16:creationId xmlns:a16="http://schemas.microsoft.com/office/drawing/2014/main" id="{2A80F2F2-115C-4E8E-B9DC-6DD20548D704}"/>
              </a:ext>
            </a:extLst>
          </p:cNvPr>
          <p:cNvGrpSpPr>
            <a:grpSpLocks noChangeAspect="1"/>
          </p:cNvGrpSpPr>
          <p:nvPr userDrawn="1"/>
        </p:nvGrpSpPr>
        <p:grpSpPr bwMode="ltGray">
          <a:xfrm>
            <a:off x="11256172" y="6417372"/>
            <a:ext cx="394856" cy="373880"/>
            <a:chOff x="-240" y="2757"/>
            <a:chExt cx="960" cy="909"/>
          </a:xfrm>
        </p:grpSpPr>
        <p:sp>
          <p:nvSpPr>
            <p:cNvPr id="29" name="Freeform 5">
              <a:extLst>
                <a:ext uri="{FF2B5EF4-FFF2-40B4-BE49-F238E27FC236}">
                  <a16:creationId xmlns:a16="http://schemas.microsoft.com/office/drawing/2014/main" id="{11644F48-425C-46D9-94C1-23978DD0D13C}"/>
                </a:ext>
              </a:extLst>
            </p:cNvPr>
            <p:cNvSpPr>
              <a:spLocks noEditPoints="1"/>
            </p:cNvSpPr>
            <p:nvPr userDrawn="1"/>
          </p:nvSpPr>
          <p:spPr bwMode="ltGray">
            <a:xfrm>
              <a:off x="-191" y="3388"/>
              <a:ext cx="866" cy="278"/>
            </a:xfrm>
            <a:custGeom>
              <a:avLst/>
              <a:gdLst>
                <a:gd name="T0" fmla="*/ 20 w 420"/>
                <a:gd name="T1" fmla="*/ 15 h 135"/>
                <a:gd name="T2" fmla="*/ 9 w 420"/>
                <a:gd name="T3" fmla="*/ 54 h 135"/>
                <a:gd name="T4" fmla="*/ 35 w 420"/>
                <a:gd name="T5" fmla="*/ 54 h 135"/>
                <a:gd name="T6" fmla="*/ 61 w 420"/>
                <a:gd name="T7" fmla="*/ 54 h 135"/>
                <a:gd name="T8" fmla="*/ 14 w 420"/>
                <a:gd name="T9" fmla="*/ 104 h 135"/>
                <a:gd name="T10" fmla="*/ 27 w 420"/>
                <a:gd name="T11" fmla="*/ 76 h 135"/>
                <a:gd name="T12" fmla="*/ 23 w 420"/>
                <a:gd name="T13" fmla="*/ 96 h 135"/>
                <a:gd name="T14" fmla="*/ 39 w 420"/>
                <a:gd name="T15" fmla="*/ 115 h 135"/>
                <a:gd name="T16" fmla="*/ 71 w 420"/>
                <a:gd name="T17" fmla="*/ 115 h 135"/>
                <a:gd name="T18" fmla="*/ 114 w 420"/>
                <a:gd name="T19" fmla="*/ 117 h 135"/>
                <a:gd name="T20" fmla="*/ 87 w 420"/>
                <a:gd name="T21" fmla="*/ 118 h 135"/>
                <a:gd name="T22" fmla="*/ 152 w 420"/>
                <a:gd name="T23" fmla="*/ 95 h 135"/>
                <a:gd name="T24" fmla="*/ 141 w 420"/>
                <a:gd name="T25" fmla="*/ 134 h 135"/>
                <a:gd name="T26" fmla="*/ 168 w 420"/>
                <a:gd name="T27" fmla="*/ 134 h 135"/>
                <a:gd name="T28" fmla="*/ 242 w 420"/>
                <a:gd name="T29" fmla="*/ 95 h 135"/>
                <a:gd name="T30" fmla="*/ 262 w 420"/>
                <a:gd name="T31" fmla="*/ 134 h 135"/>
                <a:gd name="T32" fmla="*/ 243 w 420"/>
                <a:gd name="T33" fmla="*/ 127 h 135"/>
                <a:gd name="T34" fmla="*/ 346 w 420"/>
                <a:gd name="T35" fmla="*/ 135 h 135"/>
                <a:gd name="T36" fmla="*/ 346 w 420"/>
                <a:gd name="T37" fmla="*/ 128 h 135"/>
                <a:gd name="T38" fmla="*/ 382 w 420"/>
                <a:gd name="T39" fmla="*/ 96 h 135"/>
                <a:gd name="T40" fmla="*/ 392 w 420"/>
                <a:gd name="T41" fmla="*/ 103 h 135"/>
                <a:gd name="T42" fmla="*/ 299 w 420"/>
                <a:gd name="T43" fmla="*/ 96 h 135"/>
                <a:gd name="T44" fmla="*/ 269 w 420"/>
                <a:gd name="T45" fmla="*/ 96 h 135"/>
                <a:gd name="T46" fmla="*/ 300 w 420"/>
                <a:gd name="T47" fmla="*/ 132 h 135"/>
                <a:gd name="T48" fmla="*/ 299 w 420"/>
                <a:gd name="T49" fmla="*/ 104 h 135"/>
                <a:gd name="T50" fmla="*/ 206 w 420"/>
                <a:gd name="T51" fmla="*/ 134 h 135"/>
                <a:gd name="T52" fmla="*/ 206 w 420"/>
                <a:gd name="T53" fmla="*/ 101 h 135"/>
                <a:gd name="T54" fmla="*/ 195 w 420"/>
                <a:gd name="T55" fmla="*/ 103 h 135"/>
                <a:gd name="T56" fmla="*/ 309 w 420"/>
                <a:gd name="T57" fmla="*/ 134 h 135"/>
                <a:gd name="T58" fmla="*/ 313 w 420"/>
                <a:gd name="T59" fmla="*/ 89 h 135"/>
                <a:gd name="T60" fmla="*/ 171 w 420"/>
                <a:gd name="T61" fmla="*/ 4 h 135"/>
                <a:gd name="T62" fmla="*/ 163 w 420"/>
                <a:gd name="T63" fmla="*/ 23 h 135"/>
                <a:gd name="T64" fmla="*/ 177 w 420"/>
                <a:gd name="T65" fmla="*/ 47 h 135"/>
                <a:gd name="T66" fmla="*/ 256 w 420"/>
                <a:gd name="T67" fmla="*/ 15 h 135"/>
                <a:gd name="T68" fmla="*/ 246 w 420"/>
                <a:gd name="T69" fmla="*/ 54 h 135"/>
                <a:gd name="T70" fmla="*/ 256 w 420"/>
                <a:gd name="T71" fmla="*/ 15 h 135"/>
                <a:gd name="T72" fmla="*/ 134 w 420"/>
                <a:gd name="T73" fmla="*/ 39 h 135"/>
                <a:gd name="T74" fmla="*/ 132 w 420"/>
                <a:gd name="T75" fmla="*/ 55 h 135"/>
                <a:gd name="T76" fmla="*/ 133 w 420"/>
                <a:gd name="T77" fmla="*/ 22 h 135"/>
                <a:gd name="T78" fmla="*/ 362 w 420"/>
                <a:gd name="T79" fmla="*/ 16 h 135"/>
                <a:gd name="T80" fmla="*/ 370 w 420"/>
                <a:gd name="T81" fmla="*/ 23 h 135"/>
                <a:gd name="T82" fmla="*/ 285 w 420"/>
                <a:gd name="T83" fmla="*/ 55 h 135"/>
                <a:gd name="T84" fmla="*/ 285 w 420"/>
                <a:gd name="T85" fmla="*/ 23 h 135"/>
                <a:gd name="T86" fmla="*/ 342 w 420"/>
                <a:gd name="T87" fmla="*/ 35 h 135"/>
                <a:gd name="T88" fmla="*/ 303 w 420"/>
                <a:gd name="T89" fmla="*/ 35 h 135"/>
                <a:gd name="T90" fmla="*/ 342 w 420"/>
                <a:gd name="T91" fmla="*/ 35 h 135"/>
                <a:gd name="T92" fmla="*/ 311 w 420"/>
                <a:gd name="T93" fmla="*/ 35 h 135"/>
                <a:gd name="T94" fmla="*/ 223 w 420"/>
                <a:gd name="T95" fmla="*/ 44 h 135"/>
                <a:gd name="T96" fmla="*/ 211 w 420"/>
                <a:gd name="T97" fmla="*/ 15 h 135"/>
                <a:gd name="T98" fmla="*/ 420 w 420"/>
                <a:gd name="T99" fmla="*/ 35 h 135"/>
                <a:gd name="T100" fmla="*/ 380 w 420"/>
                <a:gd name="T101" fmla="*/ 35 h 135"/>
                <a:gd name="T102" fmla="*/ 420 w 420"/>
                <a:gd name="T103" fmla="*/ 35 h 135"/>
                <a:gd name="T104" fmla="*/ 389 w 420"/>
                <a:gd name="T105" fmla="*/ 35 h 135"/>
                <a:gd name="T106" fmla="*/ 87 w 420"/>
                <a:gd name="T107" fmla="*/ 15 h 135"/>
                <a:gd name="T108" fmla="*/ 108 w 420"/>
                <a:gd name="T109" fmla="*/ 54 h 135"/>
                <a:gd name="T110" fmla="*/ 88 w 420"/>
                <a:gd name="T111" fmla="*/ 4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 h="135">
                  <a:moveTo>
                    <a:pt x="61" y="54"/>
                  </a:moveTo>
                  <a:cubicBezTo>
                    <a:pt x="61" y="30"/>
                    <a:pt x="61" y="30"/>
                    <a:pt x="61" y="30"/>
                  </a:cubicBezTo>
                  <a:cubicBezTo>
                    <a:pt x="61" y="21"/>
                    <a:pt x="55" y="15"/>
                    <a:pt x="46" y="15"/>
                  </a:cubicBezTo>
                  <a:cubicBezTo>
                    <a:pt x="41" y="15"/>
                    <a:pt x="36" y="16"/>
                    <a:pt x="32" y="22"/>
                  </a:cubicBezTo>
                  <a:cubicBezTo>
                    <a:pt x="30" y="17"/>
                    <a:pt x="25" y="15"/>
                    <a:pt x="20" y="15"/>
                  </a:cubicBezTo>
                  <a:cubicBezTo>
                    <a:pt x="16" y="15"/>
                    <a:pt x="12" y="16"/>
                    <a:pt x="8" y="21"/>
                  </a:cubicBezTo>
                  <a:cubicBezTo>
                    <a:pt x="8" y="16"/>
                    <a:pt x="8" y="16"/>
                    <a:pt x="8" y="16"/>
                  </a:cubicBezTo>
                  <a:cubicBezTo>
                    <a:pt x="0" y="16"/>
                    <a:pt x="0" y="16"/>
                    <a:pt x="0" y="16"/>
                  </a:cubicBezTo>
                  <a:cubicBezTo>
                    <a:pt x="0" y="54"/>
                    <a:pt x="0" y="54"/>
                    <a:pt x="0" y="54"/>
                  </a:cubicBezTo>
                  <a:cubicBezTo>
                    <a:pt x="9" y="54"/>
                    <a:pt x="9" y="54"/>
                    <a:pt x="9" y="54"/>
                  </a:cubicBezTo>
                  <a:cubicBezTo>
                    <a:pt x="9" y="33"/>
                    <a:pt x="9" y="33"/>
                    <a:pt x="9" y="33"/>
                  </a:cubicBezTo>
                  <a:cubicBezTo>
                    <a:pt x="9" y="26"/>
                    <a:pt x="12" y="23"/>
                    <a:pt x="18" y="23"/>
                  </a:cubicBezTo>
                  <a:cubicBezTo>
                    <a:pt x="23" y="23"/>
                    <a:pt x="26" y="26"/>
                    <a:pt x="26" y="33"/>
                  </a:cubicBezTo>
                  <a:cubicBezTo>
                    <a:pt x="26" y="54"/>
                    <a:pt x="26" y="54"/>
                    <a:pt x="26" y="54"/>
                  </a:cubicBezTo>
                  <a:cubicBezTo>
                    <a:pt x="35" y="54"/>
                    <a:pt x="35" y="54"/>
                    <a:pt x="35" y="54"/>
                  </a:cubicBezTo>
                  <a:cubicBezTo>
                    <a:pt x="35" y="33"/>
                    <a:pt x="35" y="33"/>
                    <a:pt x="35" y="33"/>
                  </a:cubicBezTo>
                  <a:cubicBezTo>
                    <a:pt x="35" y="26"/>
                    <a:pt x="38" y="23"/>
                    <a:pt x="44" y="23"/>
                  </a:cubicBezTo>
                  <a:cubicBezTo>
                    <a:pt x="50" y="23"/>
                    <a:pt x="52" y="26"/>
                    <a:pt x="52" y="33"/>
                  </a:cubicBezTo>
                  <a:cubicBezTo>
                    <a:pt x="52" y="54"/>
                    <a:pt x="52" y="54"/>
                    <a:pt x="52" y="54"/>
                  </a:cubicBezTo>
                  <a:lnTo>
                    <a:pt x="61" y="54"/>
                  </a:lnTo>
                  <a:close/>
                  <a:moveTo>
                    <a:pt x="36" y="104"/>
                  </a:moveTo>
                  <a:cubicBezTo>
                    <a:pt x="23" y="104"/>
                    <a:pt x="23" y="104"/>
                    <a:pt x="23" y="104"/>
                  </a:cubicBezTo>
                  <a:cubicBezTo>
                    <a:pt x="23" y="134"/>
                    <a:pt x="23" y="134"/>
                    <a:pt x="23" y="134"/>
                  </a:cubicBezTo>
                  <a:cubicBezTo>
                    <a:pt x="14" y="134"/>
                    <a:pt x="14" y="134"/>
                    <a:pt x="14" y="134"/>
                  </a:cubicBezTo>
                  <a:cubicBezTo>
                    <a:pt x="14" y="104"/>
                    <a:pt x="14" y="104"/>
                    <a:pt x="14" y="104"/>
                  </a:cubicBezTo>
                  <a:cubicBezTo>
                    <a:pt x="7" y="104"/>
                    <a:pt x="7" y="104"/>
                    <a:pt x="7" y="104"/>
                  </a:cubicBezTo>
                  <a:cubicBezTo>
                    <a:pt x="7" y="96"/>
                    <a:pt x="7" y="96"/>
                    <a:pt x="7" y="96"/>
                  </a:cubicBezTo>
                  <a:cubicBezTo>
                    <a:pt x="14" y="96"/>
                    <a:pt x="14" y="96"/>
                    <a:pt x="14" y="96"/>
                  </a:cubicBezTo>
                  <a:cubicBezTo>
                    <a:pt x="14" y="90"/>
                    <a:pt x="14" y="90"/>
                    <a:pt x="14" y="90"/>
                  </a:cubicBezTo>
                  <a:cubicBezTo>
                    <a:pt x="14" y="82"/>
                    <a:pt x="18" y="76"/>
                    <a:pt x="27" y="76"/>
                  </a:cubicBezTo>
                  <a:cubicBezTo>
                    <a:pt x="32" y="76"/>
                    <a:pt x="35" y="77"/>
                    <a:pt x="38" y="79"/>
                  </a:cubicBezTo>
                  <a:cubicBezTo>
                    <a:pt x="35" y="86"/>
                    <a:pt x="35" y="86"/>
                    <a:pt x="35" y="86"/>
                  </a:cubicBezTo>
                  <a:cubicBezTo>
                    <a:pt x="33" y="85"/>
                    <a:pt x="30" y="84"/>
                    <a:pt x="28" y="84"/>
                  </a:cubicBezTo>
                  <a:cubicBezTo>
                    <a:pt x="24" y="84"/>
                    <a:pt x="23" y="86"/>
                    <a:pt x="23" y="90"/>
                  </a:cubicBezTo>
                  <a:cubicBezTo>
                    <a:pt x="23" y="96"/>
                    <a:pt x="23" y="96"/>
                    <a:pt x="23" y="96"/>
                  </a:cubicBezTo>
                  <a:cubicBezTo>
                    <a:pt x="36" y="96"/>
                    <a:pt x="36" y="96"/>
                    <a:pt x="36" y="96"/>
                  </a:cubicBezTo>
                  <a:lnTo>
                    <a:pt x="36" y="104"/>
                  </a:lnTo>
                  <a:close/>
                  <a:moveTo>
                    <a:pt x="80" y="115"/>
                  </a:moveTo>
                  <a:cubicBezTo>
                    <a:pt x="80" y="104"/>
                    <a:pt x="71" y="95"/>
                    <a:pt x="59" y="95"/>
                  </a:cubicBezTo>
                  <a:cubicBezTo>
                    <a:pt x="47" y="95"/>
                    <a:pt x="39" y="104"/>
                    <a:pt x="39" y="115"/>
                  </a:cubicBezTo>
                  <a:cubicBezTo>
                    <a:pt x="39" y="127"/>
                    <a:pt x="47" y="135"/>
                    <a:pt x="59" y="135"/>
                  </a:cubicBezTo>
                  <a:cubicBezTo>
                    <a:pt x="71" y="135"/>
                    <a:pt x="80" y="127"/>
                    <a:pt x="80" y="115"/>
                  </a:cubicBezTo>
                  <a:moveTo>
                    <a:pt x="47" y="115"/>
                  </a:moveTo>
                  <a:cubicBezTo>
                    <a:pt x="47" y="108"/>
                    <a:pt x="52" y="103"/>
                    <a:pt x="59" y="103"/>
                  </a:cubicBezTo>
                  <a:cubicBezTo>
                    <a:pt x="66" y="103"/>
                    <a:pt x="71" y="108"/>
                    <a:pt x="71" y="115"/>
                  </a:cubicBezTo>
                  <a:cubicBezTo>
                    <a:pt x="71" y="122"/>
                    <a:pt x="66" y="128"/>
                    <a:pt x="59" y="128"/>
                  </a:cubicBezTo>
                  <a:cubicBezTo>
                    <a:pt x="52" y="128"/>
                    <a:pt x="47" y="122"/>
                    <a:pt x="47" y="115"/>
                  </a:cubicBezTo>
                  <a:moveTo>
                    <a:pt x="122" y="96"/>
                  </a:moveTo>
                  <a:cubicBezTo>
                    <a:pt x="114" y="96"/>
                    <a:pt x="114" y="96"/>
                    <a:pt x="114" y="96"/>
                  </a:cubicBezTo>
                  <a:cubicBezTo>
                    <a:pt x="114" y="117"/>
                    <a:pt x="114" y="117"/>
                    <a:pt x="114" y="117"/>
                  </a:cubicBezTo>
                  <a:cubicBezTo>
                    <a:pt x="114" y="125"/>
                    <a:pt x="110" y="127"/>
                    <a:pt x="104" y="127"/>
                  </a:cubicBezTo>
                  <a:cubicBezTo>
                    <a:pt x="99" y="127"/>
                    <a:pt x="95" y="125"/>
                    <a:pt x="95" y="117"/>
                  </a:cubicBezTo>
                  <a:cubicBezTo>
                    <a:pt x="95" y="96"/>
                    <a:pt x="95" y="96"/>
                    <a:pt x="95" y="96"/>
                  </a:cubicBezTo>
                  <a:cubicBezTo>
                    <a:pt x="87" y="96"/>
                    <a:pt x="87" y="96"/>
                    <a:pt x="87" y="96"/>
                  </a:cubicBezTo>
                  <a:cubicBezTo>
                    <a:pt x="87" y="118"/>
                    <a:pt x="87" y="118"/>
                    <a:pt x="87" y="118"/>
                  </a:cubicBezTo>
                  <a:cubicBezTo>
                    <a:pt x="87" y="130"/>
                    <a:pt x="95" y="135"/>
                    <a:pt x="104" y="135"/>
                  </a:cubicBezTo>
                  <a:cubicBezTo>
                    <a:pt x="113" y="135"/>
                    <a:pt x="122" y="130"/>
                    <a:pt x="122" y="118"/>
                  </a:cubicBezTo>
                  <a:lnTo>
                    <a:pt x="122" y="96"/>
                  </a:lnTo>
                  <a:close/>
                  <a:moveTo>
                    <a:pt x="168" y="110"/>
                  </a:moveTo>
                  <a:cubicBezTo>
                    <a:pt x="168" y="101"/>
                    <a:pt x="161" y="95"/>
                    <a:pt x="152" y="95"/>
                  </a:cubicBezTo>
                  <a:cubicBezTo>
                    <a:pt x="148" y="95"/>
                    <a:pt x="144" y="96"/>
                    <a:pt x="141" y="101"/>
                  </a:cubicBezTo>
                  <a:cubicBezTo>
                    <a:pt x="141" y="96"/>
                    <a:pt x="141" y="96"/>
                    <a:pt x="141" y="96"/>
                  </a:cubicBezTo>
                  <a:cubicBezTo>
                    <a:pt x="132" y="96"/>
                    <a:pt x="132" y="96"/>
                    <a:pt x="132" y="96"/>
                  </a:cubicBezTo>
                  <a:cubicBezTo>
                    <a:pt x="132" y="134"/>
                    <a:pt x="132" y="134"/>
                    <a:pt x="132" y="134"/>
                  </a:cubicBezTo>
                  <a:cubicBezTo>
                    <a:pt x="141" y="134"/>
                    <a:pt x="141" y="134"/>
                    <a:pt x="141" y="134"/>
                  </a:cubicBezTo>
                  <a:cubicBezTo>
                    <a:pt x="141" y="113"/>
                    <a:pt x="141" y="113"/>
                    <a:pt x="141" y="113"/>
                  </a:cubicBezTo>
                  <a:cubicBezTo>
                    <a:pt x="141" y="107"/>
                    <a:pt x="145" y="103"/>
                    <a:pt x="151" y="103"/>
                  </a:cubicBezTo>
                  <a:cubicBezTo>
                    <a:pt x="156" y="103"/>
                    <a:pt x="160" y="107"/>
                    <a:pt x="160" y="113"/>
                  </a:cubicBezTo>
                  <a:cubicBezTo>
                    <a:pt x="160" y="134"/>
                    <a:pt x="160" y="134"/>
                    <a:pt x="160" y="134"/>
                  </a:cubicBezTo>
                  <a:cubicBezTo>
                    <a:pt x="168" y="134"/>
                    <a:pt x="168" y="134"/>
                    <a:pt x="168" y="134"/>
                  </a:cubicBezTo>
                  <a:cubicBezTo>
                    <a:pt x="168" y="110"/>
                    <a:pt x="168" y="110"/>
                    <a:pt x="168" y="110"/>
                  </a:cubicBezTo>
                  <a:moveTo>
                    <a:pt x="262" y="96"/>
                  </a:moveTo>
                  <a:cubicBezTo>
                    <a:pt x="254" y="96"/>
                    <a:pt x="254" y="96"/>
                    <a:pt x="254" y="96"/>
                  </a:cubicBezTo>
                  <a:cubicBezTo>
                    <a:pt x="254" y="101"/>
                    <a:pt x="254" y="101"/>
                    <a:pt x="254" y="101"/>
                  </a:cubicBezTo>
                  <a:cubicBezTo>
                    <a:pt x="251" y="97"/>
                    <a:pt x="247" y="95"/>
                    <a:pt x="242" y="95"/>
                  </a:cubicBezTo>
                  <a:cubicBezTo>
                    <a:pt x="231" y="95"/>
                    <a:pt x="223" y="104"/>
                    <a:pt x="223" y="115"/>
                  </a:cubicBezTo>
                  <a:cubicBezTo>
                    <a:pt x="223" y="127"/>
                    <a:pt x="231" y="135"/>
                    <a:pt x="242" y="135"/>
                  </a:cubicBezTo>
                  <a:cubicBezTo>
                    <a:pt x="247" y="135"/>
                    <a:pt x="251" y="133"/>
                    <a:pt x="254" y="130"/>
                  </a:cubicBezTo>
                  <a:cubicBezTo>
                    <a:pt x="254" y="134"/>
                    <a:pt x="254" y="134"/>
                    <a:pt x="254" y="134"/>
                  </a:cubicBezTo>
                  <a:cubicBezTo>
                    <a:pt x="262" y="134"/>
                    <a:pt x="262" y="134"/>
                    <a:pt x="262" y="134"/>
                  </a:cubicBezTo>
                  <a:lnTo>
                    <a:pt x="262" y="96"/>
                  </a:lnTo>
                  <a:close/>
                  <a:moveTo>
                    <a:pt x="231" y="115"/>
                  </a:moveTo>
                  <a:cubicBezTo>
                    <a:pt x="231" y="109"/>
                    <a:pt x="236" y="103"/>
                    <a:pt x="243" y="103"/>
                  </a:cubicBezTo>
                  <a:cubicBezTo>
                    <a:pt x="250" y="103"/>
                    <a:pt x="254" y="108"/>
                    <a:pt x="254" y="115"/>
                  </a:cubicBezTo>
                  <a:cubicBezTo>
                    <a:pt x="254" y="122"/>
                    <a:pt x="250" y="127"/>
                    <a:pt x="243" y="127"/>
                  </a:cubicBezTo>
                  <a:cubicBezTo>
                    <a:pt x="236" y="127"/>
                    <a:pt x="231" y="122"/>
                    <a:pt x="231" y="115"/>
                  </a:cubicBezTo>
                  <a:moveTo>
                    <a:pt x="366" y="115"/>
                  </a:moveTo>
                  <a:cubicBezTo>
                    <a:pt x="366" y="104"/>
                    <a:pt x="357" y="95"/>
                    <a:pt x="346" y="95"/>
                  </a:cubicBezTo>
                  <a:cubicBezTo>
                    <a:pt x="334" y="95"/>
                    <a:pt x="325" y="104"/>
                    <a:pt x="325" y="115"/>
                  </a:cubicBezTo>
                  <a:cubicBezTo>
                    <a:pt x="325" y="127"/>
                    <a:pt x="334" y="135"/>
                    <a:pt x="346" y="135"/>
                  </a:cubicBezTo>
                  <a:cubicBezTo>
                    <a:pt x="357" y="135"/>
                    <a:pt x="366" y="127"/>
                    <a:pt x="366" y="115"/>
                  </a:cubicBezTo>
                  <a:moveTo>
                    <a:pt x="334" y="115"/>
                  </a:moveTo>
                  <a:cubicBezTo>
                    <a:pt x="334" y="108"/>
                    <a:pt x="339" y="103"/>
                    <a:pt x="346" y="103"/>
                  </a:cubicBezTo>
                  <a:cubicBezTo>
                    <a:pt x="352" y="103"/>
                    <a:pt x="358" y="108"/>
                    <a:pt x="358" y="115"/>
                  </a:cubicBezTo>
                  <a:cubicBezTo>
                    <a:pt x="358" y="122"/>
                    <a:pt x="352" y="128"/>
                    <a:pt x="346" y="128"/>
                  </a:cubicBezTo>
                  <a:cubicBezTo>
                    <a:pt x="339" y="128"/>
                    <a:pt x="334" y="122"/>
                    <a:pt x="334" y="115"/>
                  </a:cubicBezTo>
                  <a:moveTo>
                    <a:pt x="409" y="110"/>
                  </a:moveTo>
                  <a:cubicBezTo>
                    <a:pt x="409" y="101"/>
                    <a:pt x="403" y="95"/>
                    <a:pt x="394" y="95"/>
                  </a:cubicBezTo>
                  <a:cubicBezTo>
                    <a:pt x="390" y="95"/>
                    <a:pt x="385" y="96"/>
                    <a:pt x="382" y="101"/>
                  </a:cubicBezTo>
                  <a:cubicBezTo>
                    <a:pt x="382" y="96"/>
                    <a:pt x="382" y="96"/>
                    <a:pt x="382" y="96"/>
                  </a:cubicBezTo>
                  <a:cubicBezTo>
                    <a:pt x="374" y="96"/>
                    <a:pt x="374" y="96"/>
                    <a:pt x="374" y="96"/>
                  </a:cubicBezTo>
                  <a:cubicBezTo>
                    <a:pt x="374" y="134"/>
                    <a:pt x="374" y="134"/>
                    <a:pt x="374" y="134"/>
                  </a:cubicBezTo>
                  <a:cubicBezTo>
                    <a:pt x="382" y="134"/>
                    <a:pt x="382" y="134"/>
                    <a:pt x="382" y="134"/>
                  </a:cubicBezTo>
                  <a:cubicBezTo>
                    <a:pt x="382" y="113"/>
                    <a:pt x="382" y="113"/>
                    <a:pt x="382" y="113"/>
                  </a:cubicBezTo>
                  <a:cubicBezTo>
                    <a:pt x="382" y="107"/>
                    <a:pt x="387" y="103"/>
                    <a:pt x="392" y="103"/>
                  </a:cubicBezTo>
                  <a:cubicBezTo>
                    <a:pt x="398" y="103"/>
                    <a:pt x="401" y="107"/>
                    <a:pt x="401" y="113"/>
                  </a:cubicBezTo>
                  <a:cubicBezTo>
                    <a:pt x="401" y="134"/>
                    <a:pt x="401" y="134"/>
                    <a:pt x="401" y="134"/>
                  </a:cubicBezTo>
                  <a:cubicBezTo>
                    <a:pt x="409" y="134"/>
                    <a:pt x="409" y="134"/>
                    <a:pt x="409" y="134"/>
                  </a:cubicBezTo>
                  <a:cubicBezTo>
                    <a:pt x="409" y="110"/>
                    <a:pt x="409" y="110"/>
                    <a:pt x="409" y="110"/>
                  </a:cubicBezTo>
                  <a:moveTo>
                    <a:pt x="299" y="96"/>
                  </a:moveTo>
                  <a:cubicBezTo>
                    <a:pt x="285" y="96"/>
                    <a:pt x="285" y="96"/>
                    <a:pt x="285" y="96"/>
                  </a:cubicBezTo>
                  <a:cubicBezTo>
                    <a:pt x="285" y="85"/>
                    <a:pt x="285" y="85"/>
                    <a:pt x="285" y="85"/>
                  </a:cubicBezTo>
                  <a:cubicBezTo>
                    <a:pt x="277" y="85"/>
                    <a:pt x="277" y="85"/>
                    <a:pt x="277" y="85"/>
                  </a:cubicBezTo>
                  <a:cubicBezTo>
                    <a:pt x="277" y="96"/>
                    <a:pt x="277" y="96"/>
                    <a:pt x="277" y="96"/>
                  </a:cubicBezTo>
                  <a:cubicBezTo>
                    <a:pt x="269" y="96"/>
                    <a:pt x="269" y="96"/>
                    <a:pt x="269" y="96"/>
                  </a:cubicBezTo>
                  <a:cubicBezTo>
                    <a:pt x="269" y="104"/>
                    <a:pt x="269" y="104"/>
                    <a:pt x="269" y="104"/>
                  </a:cubicBezTo>
                  <a:cubicBezTo>
                    <a:pt x="277" y="104"/>
                    <a:pt x="277" y="104"/>
                    <a:pt x="277" y="104"/>
                  </a:cubicBezTo>
                  <a:cubicBezTo>
                    <a:pt x="277" y="121"/>
                    <a:pt x="277" y="121"/>
                    <a:pt x="277" y="121"/>
                  </a:cubicBezTo>
                  <a:cubicBezTo>
                    <a:pt x="277" y="130"/>
                    <a:pt x="280" y="135"/>
                    <a:pt x="290" y="135"/>
                  </a:cubicBezTo>
                  <a:cubicBezTo>
                    <a:pt x="293" y="135"/>
                    <a:pt x="298" y="134"/>
                    <a:pt x="300" y="132"/>
                  </a:cubicBezTo>
                  <a:cubicBezTo>
                    <a:pt x="298" y="125"/>
                    <a:pt x="298" y="125"/>
                    <a:pt x="298" y="125"/>
                  </a:cubicBezTo>
                  <a:cubicBezTo>
                    <a:pt x="295" y="126"/>
                    <a:pt x="293" y="127"/>
                    <a:pt x="291" y="127"/>
                  </a:cubicBezTo>
                  <a:cubicBezTo>
                    <a:pt x="286" y="127"/>
                    <a:pt x="285" y="125"/>
                    <a:pt x="285" y="121"/>
                  </a:cubicBezTo>
                  <a:cubicBezTo>
                    <a:pt x="285" y="104"/>
                    <a:pt x="285" y="104"/>
                    <a:pt x="285" y="104"/>
                  </a:cubicBezTo>
                  <a:cubicBezTo>
                    <a:pt x="299" y="104"/>
                    <a:pt x="299" y="104"/>
                    <a:pt x="299" y="104"/>
                  </a:cubicBezTo>
                  <a:lnTo>
                    <a:pt x="299" y="96"/>
                  </a:lnTo>
                  <a:close/>
                  <a:moveTo>
                    <a:pt x="215" y="81"/>
                  </a:moveTo>
                  <a:cubicBezTo>
                    <a:pt x="215" y="115"/>
                    <a:pt x="215" y="115"/>
                    <a:pt x="215" y="115"/>
                  </a:cubicBezTo>
                  <a:cubicBezTo>
                    <a:pt x="215" y="134"/>
                    <a:pt x="215" y="134"/>
                    <a:pt x="215" y="134"/>
                  </a:cubicBezTo>
                  <a:cubicBezTo>
                    <a:pt x="206" y="134"/>
                    <a:pt x="206" y="134"/>
                    <a:pt x="206" y="134"/>
                  </a:cubicBezTo>
                  <a:cubicBezTo>
                    <a:pt x="206" y="130"/>
                    <a:pt x="206" y="130"/>
                    <a:pt x="206" y="130"/>
                  </a:cubicBezTo>
                  <a:cubicBezTo>
                    <a:pt x="204" y="133"/>
                    <a:pt x="200" y="135"/>
                    <a:pt x="194" y="135"/>
                  </a:cubicBezTo>
                  <a:cubicBezTo>
                    <a:pt x="184" y="135"/>
                    <a:pt x="175" y="127"/>
                    <a:pt x="175" y="115"/>
                  </a:cubicBezTo>
                  <a:cubicBezTo>
                    <a:pt x="175" y="104"/>
                    <a:pt x="184" y="95"/>
                    <a:pt x="194" y="95"/>
                  </a:cubicBezTo>
                  <a:cubicBezTo>
                    <a:pt x="200" y="95"/>
                    <a:pt x="204" y="97"/>
                    <a:pt x="206" y="101"/>
                  </a:cubicBezTo>
                  <a:cubicBezTo>
                    <a:pt x="206" y="81"/>
                    <a:pt x="206" y="81"/>
                    <a:pt x="206" y="81"/>
                  </a:cubicBezTo>
                  <a:lnTo>
                    <a:pt x="215" y="81"/>
                  </a:lnTo>
                  <a:close/>
                  <a:moveTo>
                    <a:pt x="195" y="127"/>
                  </a:moveTo>
                  <a:cubicBezTo>
                    <a:pt x="202" y="127"/>
                    <a:pt x="207" y="122"/>
                    <a:pt x="207" y="115"/>
                  </a:cubicBezTo>
                  <a:cubicBezTo>
                    <a:pt x="207" y="108"/>
                    <a:pt x="202" y="103"/>
                    <a:pt x="195" y="103"/>
                  </a:cubicBezTo>
                  <a:cubicBezTo>
                    <a:pt x="188" y="103"/>
                    <a:pt x="184" y="108"/>
                    <a:pt x="184" y="115"/>
                  </a:cubicBezTo>
                  <a:cubicBezTo>
                    <a:pt x="184" y="122"/>
                    <a:pt x="188" y="127"/>
                    <a:pt x="195" y="127"/>
                  </a:cubicBezTo>
                  <a:moveTo>
                    <a:pt x="317" y="96"/>
                  </a:moveTo>
                  <a:cubicBezTo>
                    <a:pt x="309" y="96"/>
                    <a:pt x="309" y="96"/>
                    <a:pt x="309" y="96"/>
                  </a:cubicBezTo>
                  <a:cubicBezTo>
                    <a:pt x="309" y="134"/>
                    <a:pt x="309" y="134"/>
                    <a:pt x="309" y="134"/>
                  </a:cubicBezTo>
                  <a:cubicBezTo>
                    <a:pt x="317" y="134"/>
                    <a:pt x="317" y="134"/>
                    <a:pt x="317" y="134"/>
                  </a:cubicBezTo>
                  <a:lnTo>
                    <a:pt x="317" y="96"/>
                  </a:lnTo>
                  <a:close/>
                  <a:moveTo>
                    <a:pt x="313" y="78"/>
                  </a:moveTo>
                  <a:cubicBezTo>
                    <a:pt x="310" y="78"/>
                    <a:pt x="307" y="80"/>
                    <a:pt x="307" y="84"/>
                  </a:cubicBezTo>
                  <a:cubicBezTo>
                    <a:pt x="307" y="87"/>
                    <a:pt x="310" y="89"/>
                    <a:pt x="313" y="89"/>
                  </a:cubicBezTo>
                  <a:cubicBezTo>
                    <a:pt x="316" y="89"/>
                    <a:pt x="319" y="87"/>
                    <a:pt x="319" y="84"/>
                  </a:cubicBezTo>
                  <a:cubicBezTo>
                    <a:pt x="319" y="80"/>
                    <a:pt x="316" y="78"/>
                    <a:pt x="313" y="78"/>
                  </a:cubicBezTo>
                  <a:moveTo>
                    <a:pt x="185" y="16"/>
                  </a:moveTo>
                  <a:cubicBezTo>
                    <a:pt x="171" y="16"/>
                    <a:pt x="171" y="16"/>
                    <a:pt x="171" y="16"/>
                  </a:cubicBezTo>
                  <a:cubicBezTo>
                    <a:pt x="171" y="4"/>
                    <a:pt x="171" y="4"/>
                    <a:pt x="171" y="4"/>
                  </a:cubicBezTo>
                  <a:cubicBezTo>
                    <a:pt x="163" y="4"/>
                    <a:pt x="163" y="4"/>
                    <a:pt x="163" y="4"/>
                  </a:cubicBezTo>
                  <a:cubicBezTo>
                    <a:pt x="163" y="16"/>
                    <a:pt x="163" y="16"/>
                    <a:pt x="163" y="16"/>
                  </a:cubicBezTo>
                  <a:cubicBezTo>
                    <a:pt x="155" y="16"/>
                    <a:pt x="155" y="16"/>
                    <a:pt x="155" y="16"/>
                  </a:cubicBezTo>
                  <a:cubicBezTo>
                    <a:pt x="155" y="23"/>
                    <a:pt x="155" y="23"/>
                    <a:pt x="155" y="23"/>
                  </a:cubicBezTo>
                  <a:cubicBezTo>
                    <a:pt x="163" y="23"/>
                    <a:pt x="163" y="23"/>
                    <a:pt x="163" y="23"/>
                  </a:cubicBezTo>
                  <a:cubicBezTo>
                    <a:pt x="163" y="41"/>
                    <a:pt x="163" y="41"/>
                    <a:pt x="163" y="41"/>
                  </a:cubicBezTo>
                  <a:cubicBezTo>
                    <a:pt x="163" y="50"/>
                    <a:pt x="167" y="55"/>
                    <a:pt x="176" y="55"/>
                  </a:cubicBezTo>
                  <a:cubicBezTo>
                    <a:pt x="180" y="55"/>
                    <a:pt x="184" y="54"/>
                    <a:pt x="187" y="52"/>
                  </a:cubicBezTo>
                  <a:cubicBezTo>
                    <a:pt x="184" y="45"/>
                    <a:pt x="184" y="45"/>
                    <a:pt x="184" y="45"/>
                  </a:cubicBezTo>
                  <a:cubicBezTo>
                    <a:pt x="182" y="46"/>
                    <a:pt x="179" y="47"/>
                    <a:pt x="177" y="47"/>
                  </a:cubicBezTo>
                  <a:cubicBezTo>
                    <a:pt x="173" y="47"/>
                    <a:pt x="171" y="45"/>
                    <a:pt x="171" y="41"/>
                  </a:cubicBezTo>
                  <a:cubicBezTo>
                    <a:pt x="171" y="23"/>
                    <a:pt x="171" y="23"/>
                    <a:pt x="171" y="23"/>
                  </a:cubicBezTo>
                  <a:cubicBezTo>
                    <a:pt x="185" y="23"/>
                    <a:pt x="185" y="23"/>
                    <a:pt x="185" y="23"/>
                  </a:cubicBezTo>
                  <a:lnTo>
                    <a:pt x="185" y="16"/>
                  </a:lnTo>
                  <a:close/>
                  <a:moveTo>
                    <a:pt x="256" y="15"/>
                  </a:moveTo>
                  <a:cubicBezTo>
                    <a:pt x="251" y="15"/>
                    <a:pt x="248" y="17"/>
                    <a:pt x="246" y="20"/>
                  </a:cubicBezTo>
                  <a:cubicBezTo>
                    <a:pt x="246" y="16"/>
                    <a:pt x="246" y="16"/>
                    <a:pt x="246" y="16"/>
                  </a:cubicBezTo>
                  <a:cubicBezTo>
                    <a:pt x="238" y="16"/>
                    <a:pt x="238" y="16"/>
                    <a:pt x="238" y="16"/>
                  </a:cubicBezTo>
                  <a:cubicBezTo>
                    <a:pt x="238" y="54"/>
                    <a:pt x="238" y="54"/>
                    <a:pt x="238" y="54"/>
                  </a:cubicBezTo>
                  <a:cubicBezTo>
                    <a:pt x="246" y="54"/>
                    <a:pt x="246" y="54"/>
                    <a:pt x="246" y="54"/>
                  </a:cubicBezTo>
                  <a:cubicBezTo>
                    <a:pt x="246" y="33"/>
                    <a:pt x="246" y="33"/>
                    <a:pt x="246" y="33"/>
                  </a:cubicBezTo>
                  <a:cubicBezTo>
                    <a:pt x="246" y="26"/>
                    <a:pt x="249" y="23"/>
                    <a:pt x="254" y="23"/>
                  </a:cubicBezTo>
                  <a:cubicBezTo>
                    <a:pt x="256" y="23"/>
                    <a:pt x="258" y="23"/>
                    <a:pt x="259" y="24"/>
                  </a:cubicBezTo>
                  <a:cubicBezTo>
                    <a:pt x="262" y="16"/>
                    <a:pt x="262" y="16"/>
                    <a:pt x="262" y="16"/>
                  </a:cubicBezTo>
                  <a:cubicBezTo>
                    <a:pt x="260" y="15"/>
                    <a:pt x="258" y="15"/>
                    <a:pt x="256" y="15"/>
                  </a:cubicBezTo>
                  <a:close/>
                  <a:moveTo>
                    <a:pt x="149" y="19"/>
                  </a:moveTo>
                  <a:cubicBezTo>
                    <a:pt x="145" y="16"/>
                    <a:pt x="139" y="15"/>
                    <a:pt x="133" y="15"/>
                  </a:cubicBezTo>
                  <a:cubicBezTo>
                    <a:pt x="123" y="15"/>
                    <a:pt x="117" y="20"/>
                    <a:pt x="117" y="27"/>
                  </a:cubicBezTo>
                  <a:cubicBezTo>
                    <a:pt x="117" y="33"/>
                    <a:pt x="122" y="37"/>
                    <a:pt x="130" y="38"/>
                  </a:cubicBezTo>
                  <a:cubicBezTo>
                    <a:pt x="134" y="39"/>
                    <a:pt x="134" y="39"/>
                    <a:pt x="134" y="39"/>
                  </a:cubicBezTo>
                  <a:cubicBezTo>
                    <a:pt x="139" y="40"/>
                    <a:pt x="141" y="41"/>
                    <a:pt x="141" y="43"/>
                  </a:cubicBezTo>
                  <a:cubicBezTo>
                    <a:pt x="141" y="46"/>
                    <a:pt x="138" y="48"/>
                    <a:pt x="132" y="48"/>
                  </a:cubicBezTo>
                  <a:cubicBezTo>
                    <a:pt x="127" y="48"/>
                    <a:pt x="122" y="46"/>
                    <a:pt x="120" y="44"/>
                  </a:cubicBezTo>
                  <a:cubicBezTo>
                    <a:pt x="116" y="50"/>
                    <a:pt x="116" y="50"/>
                    <a:pt x="116" y="50"/>
                  </a:cubicBezTo>
                  <a:cubicBezTo>
                    <a:pt x="120" y="53"/>
                    <a:pt x="126" y="55"/>
                    <a:pt x="132" y="55"/>
                  </a:cubicBezTo>
                  <a:cubicBezTo>
                    <a:pt x="143" y="55"/>
                    <a:pt x="150" y="50"/>
                    <a:pt x="150" y="43"/>
                  </a:cubicBezTo>
                  <a:cubicBezTo>
                    <a:pt x="150" y="36"/>
                    <a:pt x="145" y="32"/>
                    <a:pt x="136" y="31"/>
                  </a:cubicBezTo>
                  <a:cubicBezTo>
                    <a:pt x="132" y="31"/>
                    <a:pt x="132" y="31"/>
                    <a:pt x="132" y="31"/>
                  </a:cubicBezTo>
                  <a:cubicBezTo>
                    <a:pt x="129" y="30"/>
                    <a:pt x="126" y="29"/>
                    <a:pt x="126" y="27"/>
                  </a:cubicBezTo>
                  <a:cubicBezTo>
                    <a:pt x="126" y="24"/>
                    <a:pt x="129" y="22"/>
                    <a:pt x="133" y="22"/>
                  </a:cubicBezTo>
                  <a:cubicBezTo>
                    <a:pt x="138" y="22"/>
                    <a:pt x="143" y="24"/>
                    <a:pt x="145" y="26"/>
                  </a:cubicBezTo>
                  <a:lnTo>
                    <a:pt x="149" y="19"/>
                  </a:lnTo>
                  <a:close/>
                  <a:moveTo>
                    <a:pt x="372" y="15"/>
                  </a:moveTo>
                  <a:cubicBezTo>
                    <a:pt x="367" y="15"/>
                    <a:pt x="364" y="17"/>
                    <a:pt x="362" y="20"/>
                  </a:cubicBezTo>
                  <a:cubicBezTo>
                    <a:pt x="362" y="16"/>
                    <a:pt x="362" y="16"/>
                    <a:pt x="362" y="16"/>
                  </a:cubicBezTo>
                  <a:cubicBezTo>
                    <a:pt x="353" y="16"/>
                    <a:pt x="353" y="16"/>
                    <a:pt x="353" y="16"/>
                  </a:cubicBezTo>
                  <a:cubicBezTo>
                    <a:pt x="353" y="54"/>
                    <a:pt x="353" y="54"/>
                    <a:pt x="353" y="54"/>
                  </a:cubicBezTo>
                  <a:cubicBezTo>
                    <a:pt x="362" y="54"/>
                    <a:pt x="362" y="54"/>
                    <a:pt x="362" y="54"/>
                  </a:cubicBezTo>
                  <a:cubicBezTo>
                    <a:pt x="362" y="33"/>
                    <a:pt x="362" y="33"/>
                    <a:pt x="362" y="33"/>
                  </a:cubicBezTo>
                  <a:cubicBezTo>
                    <a:pt x="362" y="26"/>
                    <a:pt x="364" y="23"/>
                    <a:pt x="370" y="23"/>
                  </a:cubicBezTo>
                  <a:cubicBezTo>
                    <a:pt x="371" y="23"/>
                    <a:pt x="373" y="23"/>
                    <a:pt x="375" y="24"/>
                  </a:cubicBezTo>
                  <a:cubicBezTo>
                    <a:pt x="378" y="16"/>
                    <a:pt x="378" y="16"/>
                    <a:pt x="378" y="16"/>
                  </a:cubicBezTo>
                  <a:cubicBezTo>
                    <a:pt x="376" y="15"/>
                    <a:pt x="373" y="15"/>
                    <a:pt x="372" y="15"/>
                  </a:cubicBezTo>
                  <a:close/>
                  <a:moveTo>
                    <a:pt x="264" y="35"/>
                  </a:moveTo>
                  <a:cubicBezTo>
                    <a:pt x="264" y="47"/>
                    <a:pt x="273" y="55"/>
                    <a:pt x="285" y="55"/>
                  </a:cubicBezTo>
                  <a:cubicBezTo>
                    <a:pt x="291" y="55"/>
                    <a:pt x="294" y="54"/>
                    <a:pt x="299" y="50"/>
                  </a:cubicBezTo>
                  <a:cubicBezTo>
                    <a:pt x="295" y="44"/>
                    <a:pt x="295" y="44"/>
                    <a:pt x="295" y="44"/>
                  </a:cubicBezTo>
                  <a:cubicBezTo>
                    <a:pt x="291" y="46"/>
                    <a:pt x="288" y="47"/>
                    <a:pt x="285" y="47"/>
                  </a:cubicBezTo>
                  <a:cubicBezTo>
                    <a:pt x="278" y="47"/>
                    <a:pt x="273" y="42"/>
                    <a:pt x="273" y="35"/>
                  </a:cubicBezTo>
                  <a:cubicBezTo>
                    <a:pt x="273" y="28"/>
                    <a:pt x="278" y="23"/>
                    <a:pt x="285" y="23"/>
                  </a:cubicBezTo>
                  <a:cubicBezTo>
                    <a:pt x="288" y="23"/>
                    <a:pt x="291" y="24"/>
                    <a:pt x="295" y="26"/>
                  </a:cubicBezTo>
                  <a:cubicBezTo>
                    <a:pt x="299" y="19"/>
                    <a:pt x="299" y="19"/>
                    <a:pt x="299" y="19"/>
                  </a:cubicBezTo>
                  <a:cubicBezTo>
                    <a:pt x="294" y="16"/>
                    <a:pt x="291" y="15"/>
                    <a:pt x="285" y="15"/>
                  </a:cubicBezTo>
                  <a:cubicBezTo>
                    <a:pt x="273" y="15"/>
                    <a:pt x="264" y="23"/>
                    <a:pt x="264" y="35"/>
                  </a:cubicBezTo>
                  <a:close/>
                  <a:moveTo>
                    <a:pt x="342" y="35"/>
                  </a:moveTo>
                  <a:cubicBezTo>
                    <a:pt x="342" y="16"/>
                    <a:pt x="342" y="16"/>
                    <a:pt x="342" y="16"/>
                  </a:cubicBezTo>
                  <a:cubicBezTo>
                    <a:pt x="334" y="16"/>
                    <a:pt x="334" y="16"/>
                    <a:pt x="334" y="16"/>
                  </a:cubicBezTo>
                  <a:cubicBezTo>
                    <a:pt x="334" y="20"/>
                    <a:pt x="334" y="20"/>
                    <a:pt x="334" y="20"/>
                  </a:cubicBezTo>
                  <a:cubicBezTo>
                    <a:pt x="331" y="17"/>
                    <a:pt x="327" y="15"/>
                    <a:pt x="322" y="15"/>
                  </a:cubicBezTo>
                  <a:cubicBezTo>
                    <a:pt x="311" y="15"/>
                    <a:pt x="303" y="23"/>
                    <a:pt x="303" y="35"/>
                  </a:cubicBezTo>
                  <a:cubicBezTo>
                    <a:pt x="303" y="47"/>
                    <a:pt x="311" y="55"/>
                    <a:pt x="322" y="55"/>
                  </a:cubicBezTo>
                  <a:cubicBezTo>
                    <a:pt x="327" y="55"/>
                    <a:pt x="331" y="53"/>
                    <a:pt x="334" y="49"/>
                  </a:cubicBezTo>
                  <a:cubicBezTo>
                    <a:pt x="334" y="54"/>
                    <a:pt x="334" y="54"/>
                    <a:pt x="334" y="54"/>
                  </a:cubicBezTo>
                  <a:cubicBezTo>
                    <a:pt x="342" y="54"/>
                    <a:pt x="342" y="54"/>
                    <a:pt x="342" y="54"/>
                  </a:cubicBezTo>
                  <a:lnTo>
                    <a:pt x="342" y="35"/>
                  </a:lnTo>
                  <a:close/>
                  <a:moveTo>
                    <a:pt x="311" y="35"/>
                  </a:moveTo>
                  <a:cubicBezTo>
                    <a:pt x="311" y="28"/>
                    <a:pt x="316" y="23"/>
                    <a:pt x="323" y="23"/>
                  </a:cubicBezTo>
                  <a:cubicBezTo>
                    <a:pt x="330" y="23"/>
                    <a:pt x="334" y="28"/>
                    <a:pt x="334" y="35"/>
                  </a:cubicBezTo>
                  <a:cubicBezTo>
                    <a:pt x="334" y="42"/>
                    <a:pt x="330" y="47"/>
                    <a:pt x="323" y="47"/>
                  </a:cubicBezTo>
                  <a:cubicBezTo>
                    <a:pt x="316" y="47"/>
                    <a:pt x="311" y="42"/>
                    <a:pt x="311" y="35"/>
                  </a:cubicBezTo>
                  <a:close/>
                  <a:moveTo>
                    <a:pt x="211" y="15"/>
                  </a:moveTo>
                  <a:cubicBezTo>
                    <a:pt x="200" y="15"/>
                    <a:pt x="192" y="23"/>
                    <a:pt x="192" y="35"/>
                  </a:cubicBezTo>
                  <a:cubicBezTo>
                    <a:pt x="192" y="47"/>
                    <a:pt x="200" y="55"/>
                    <a:pt x="212" y="55"/>
                  </a:cubicBezTo>
                  <a:cubicBezTo>
                    <a:pt x="217" y="55"/>
                    <a:pt x="223" y="54"/>
                    <a:pt x="227" y="50"/>
                  </a:cubicBezTo>
                  <a:cubicBezTo>
                    <a:pt x="223" y="44"/>
                    <a:pt x="223" y="44"/>
                    <a:pt x="223" y="44"/>
                  </a:cubicBezTo>
                  <a:cubicBezTo>
                    <a:pt x="220" y="46"/>
                    <a:pt x="216" y="48"/>
                    <a:pt x="212" y="48"/>
                  </a:cubicBezTo>
                  <a:cubicBezTo>
                    <a:pt x="207" y="48"/>
                    <a:pt x="202" y="45"/>
                    <a:pt x="201" y="38"/>
                  </a:cubicBezTo>
                  <a:cubicBezTo>
                    <a:pt x="229" y="38"/>
                    <a:pt x="229" y="38"/>
                    <a:pt x="229" y="38"/>
                  </a:cubicBezTo>
                  <a:cubicBezTo>
                    <a:pt x="229" y="37"/>
                    <a:pt x="229" y="36"/>
                    <a:pt x="229" y="35"/>
                  </a:cubicBezTo>
                  <a:cubicBezTo>
                    <a:pt x="229" y="23"/>
                    <a:pt x="222" y="15"/>
                    <a:pt x="211" y="15"/>
                  </a:cubicBezTo>
                  <a:close/>
                  <a:moveTo>
                    <a:pt x="211" y="22"/>
                  </a:moveTo>
                  <a:cubicBezTo>
                    <a:pt x="216" y="22"/>
                    <a:pt x="220" y="26"/>
                    <a:pt x="221" y="32"/>
                  </a:cubicBezTo>
                  <a:cubicBezTo>
                    <a:pt x="201" y="32"/>
                    <a:pt x="201" y="32"/>
                    <a:pt x="201" y="32"/>
                  </a:cubicBezTo>
                  <a:cubicBezTo>
                    <a:pt x="202" y="26"/>
                    <a:pt x="205" y="22"/>
                    <a:pt x="211" y="22"/>
                  </a:cubicBezTo>
                  <a:close/>
                  <a:moveTo>
                    <a:pt x="420" y="35"/>
                  </a:moveTo>
                  <a:cubicBezTo>
                    <a:pt x="420" y="0"/>
                    <a:pt x="420" y="0"/>
                    <a:pt x="420" y="0"/>
                  </a:cubicBezTo>
                  <a:cubicBezTo>
                    <a:pt x="411" y="0"/>
                    <a:pt x="411" y="0"/>
                    <a:pt x="411" y="0"/>
                  </a:cubicBezTo>
                  <a:cubicBezTo>
                    <a:pt x="411" y="20"/>
                    <a:pt x="411" y="20"/>
                    <a:pt x="411" y="20"/>
                  </a:cubicBezTo>
                  <a:cubicBezTo>
                    <a:pt x="409" y="17"/>
                    <a:pt x="405" y="15"/>
                    <a:pt x="399" y="15"/>
                  </a:cubicBezTo>
                  <a:cubicBezTo>
                    <a:pt x="388" y="15"/>
                    <a:pt x="380" y="23"/>
                    <a:pt x="380" y="35"/>
                  </a:cubicBezTo>
                  <a:cubicBezTo>
                    <a:pt x="380" y="47"/>
                    <a:pt x="388" y="55"/>
                    <a:pt x="399" y="55"/>
                  </a:cubicBezTo>
                  <a:cubicBezTo>
                    <a:pt x="405" y="55"/>
                    <a:pt x="409" y="53"/>
                    <a:pt x="411" y="49"/>
                  </a:cubicBezTo>
                  <a:cubicBezTo>
                    <a:pt x="411" y="54"/>
                    <a:pt x="411" y="54"/>
                    <a:pt x="411" y="54"/>
                  </a:cubicBezTo>
                  <a:cubicBezTo>
                    <a:pt x="420" y="54"/>
                    <a:pt x="420" y="54"/>
                    <a:pt x="420" y="54"/>
                  </a:cubicBezTo>
                  <a:lnTo>
                    <a:pt x="420" y="35"/>
                  </a:lnTo>
                  <a:close/>
                  <a:moveTo>
                    <a:pt x="389" y="35"/>
                  </a:moveTo>
                  <a:cubicBezTo>
                    <a:pt x="389" y="28"/>
                    <a:pt x="393" y="23"/>
                    <a:pt x="400" y="23"/>
                  </a:cubicBezTo>
                  <a:cubicBezTo>
                    <a:pt x="407" y="23"/>
                    <a:pt x="412" y="28"/>
                    <a:pt x="412" y="35"/>
                  </a:cubicBezTo>
                  <a:cubicBezTo>
                    <a:pt x="412" y="42"/>
                    <a:pt x="407" y="47"/>
                    <a:pt x="400" y="47"/>
                  </a:cubicBezTo>
                  <a:cubicBezTo>
                    <a:pt x="393" y="47"/>
                    <a:pt x="389" y="42"/>
                    <a:pt x="389" y="35"/>
                  </a:cubicBezTo>
                  <a:close/>
                  <a:moveTo>
                    <a:pt x="108" y="35"/>
                  </a:moveTo>
                  <a:cubicBezTo>
                    <a:pt x="108" y="16"/>
                    <a:pt x="108" y="16"/>
                    <a:pt x="108" y="16"/>
                  </a:cubicBezTo>
                  <a:cubicBezTo>
                    <a:pt x="99" y="16"/>
                    <a:pt x="99" y="16"/>
                    <a:pt x="99" y="16"/>
                  </a:cubicBezTo>
                  <a:cubicBezTo>
                    <a:pt x="99" y="20"/>
                    <a:pt x="99" y="20"/>
                    <a:pt x="99" y="20"/>
                  </a:cubicBezTo>
                  <a:cubicBezTo>
                    <a:pt x="97" y="17"/>
                    <a:pt x="93" y="15"/>
                    <a:pt x="87" y="15"/>
                  </a:cubicBezTo>
                  <a:cubicBezTo>
                    <a:pt x="77" y="15"/>
                    <a:pt x="68" y="23"/>
                    <a:pt x="68" y="35"/>
                  </a:cubicBezTo>
                  <a:cubicBezTo>
                    <a:pt x="68" y="47"/>
                    <a:pt x="77" y="55"/>
                    <a:pt x="87" y="55"/>
                  </a:cubicBezTo>
                  <a:cubicBezTo>
                    <a:pt x="93" y="55"/>
                    <a:pt x="97" y="53"/>
                    <a:pt x="99" y="49"/>
                  </a:cubicBezTo>
                  <a:cubicBezTo>
                    <a:pt x="99" y="54"/>
                    <a:pt x="99" y="54"/>
                    <a:pt x="99" y="54"/>
                  </a:cubicBezTo>
                  <a:cubicBezTo>
                    <a:pt x="108" y="54"/>
                    <a:pt x="108" y="54"/>
                    <a:pt x="108" y="54"/>
                  </a:cubicBezTo>
                  <a:lnTo>
                    <a:pt x="108" y="35"/>
                  </a:lnTo>
                  <a:close/>
                  <a:moveTo>
                    <a:pt x="77" y="35"/>
                  </a:moveTo>
                  <a:cubicBezTo>
                    <a:pt x="77" y="28"/>
                    <a:pt x="81" y="23"/>
                    <a:pt x="88" y="23"/>
                  </a:cubicBezTo>
                  <a:cubicBezTo>
                    <a:pt x="95" y="23"/>
                    <a:pt x="100" y="28"/>
                    <a:pt x="100" y="35"/>
                  </a:cubicBezTo>
                  <a:cubicBezTo>
                    <a:pt x="100" y="42"/>
                    <a:pt x="95" y="47"/>
                    <a:pt x="88" y="47"/>
                  </a:cubicBezTo>
                  <a:cubicBezTo>
                    <a:pt x="81" y="47"/>
                    <a:pt x="77" y="42"/>
                    <a:pt x="77" y="3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0" name="Rectangle 6">
              <a:extLst>
                <a:ext uri="{FF2B5EF4-FFF2-40B4-BE49-F238E27FC236}">
                  <a16:creationId xmlns:a16="http://schemas.microsoft.com/office/drawing/2014/main" id="{75CE9D97-8582-48C0-9419-917440456910}"/>
                </a:ext>
              </a:extLst>
            </p:cNvPr>
            <p:cNvSpPr>
              <a:spLocks noChangeArrowheads="1"/>
            </p:cNvSpPr>
            <p:nvPr userDrawn="1"/>
          </p:nvSpPr>
          <p:spPr bwMode="ltGray">
            <a:xfrm>
              <a:off x="110" y="2819"/>
              <a:ext cx="260" cy="468"/>
            </a:xfrm>
            <a:prstGeom prst="rect">
              <a:avLst/>
            </a:prstGeom>
            <a:solidFill>
              <a:srgbClr val="F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1" name="Freeform 7">
              <a:extLst>
                <a:ext uri="{FF2B5EF4-FFF2-40B4-BE49-F238E27FC236}">
                  <a16:creationId xmlns:a16="http://schemas.microsoft.com/office/drawing/2014/main" id="{E67EF180-B650-4C4A-91F3-F097E0A099E4}"/>
                </a:ext>
              </a:extLst>
            </p:cNvPr>
            <p:cNvSpPr>
              <a:spLocks/>
            </p:cNvSpPr>
            <p:nvPr userDrawn="1"/>
          </p:nvSpPr>
          <p:spPr bwMode="ltGray">
            <a:xfrm>
              <a:off x="-240" y="2757"/>
              <a:ext cx="480" cy="594"/>
            </a:xfrm>
            <a:custGeom>
              <a:avLst/>
              <a:gdLst>
                <a:gd name="T0" fmla="*/ 178 w 233"/>
                <a:gd name="T1" fmla="*/ 144 h 288"/>
                <a:gd name="T2" fmla="*/ 233 w 233"/>
                <a:gd name="T3" fmla="*/ 30 h 288"/>
                <a:gd name="T4" fmla="*/ 144 w 233"/>
                <a:gd name="T5" fmla="*/ 0 h 288"/>
                <a:gd name="T6" fmla="*/ 0 w 233"/>
                <a:gd name="T7" fmla="*/ 144 h 288"/>
                <a:gd name="T8" fmla="*/ 144 w 233"/>
                <a:gd name="T9" fmla="*/ 288 h 288"/>
                <a:gd name="T10" fmla="*/ 233 w 233"/>
                <a:gd name="T11" fmla="*/ 257 h 288"/>
                <a:gd name="T12" fmla="*/ 178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178" y="144"/>
                  </a:moveTo>
                  <a:cubicBezTo>
                    <a:pt x="178" y="98"/>
                    <a:pt x="200" y="57"/>
                    <a:pt x="233" y="30"/>
                  </a:cubicBezTo>
                  <a:cubicBezTo>
                    <a:pt x="209" y="11"/>
                    <a:pt x="178" y="0"/>
                    <a:pt x="144" y="0"/>
                  </a:cubicBezTo>
                  <a:cubicBezTo>
                    <a:pt x="64" y="0"/>
                    <a:pt x="0" y="64"/>
                    <a:pt x="0" y="144"/>
                  </a:cubicBezTo>
                  <a:cubicBezTo>
                    <a:pt x="0" y="223"/>
                    <a:pt x="64" y="288"/>
                    <a:pt x="144" y="288"/>
                  </a:cubicBezTo>
                  <a:cubicBezTo>
                    <a:pt x="178" y="288"/>
                    <a:pt x="209" y="276"/>
                    <a:pt x="233" y="257"/>
                  </a:cubicBezTo>
                  <a:cubicBezTo>
                    <a:pt x="200" y="231"/>
                    <a:pt x="178" y="190"/>
                    <a:pt x="178" y="144"/>
                  </a:cubicBezTo>
                  <a:close/>
                </a:path>
              </a:pathLst>
            </a:custGeom>
            <a:solidFill>
              <a:srgbClr val="EB00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2" name="Freeform 8">
              <a:extLst>
                <a:ext uri="{FF2B5EF4-FFF2-40B4-BE49-F238E27FC236}">
                  <a16:creationId xmlns:a16="http://schemas.microsoft.com/office/drawing/2014/main" id="{3F4879AE-2BA2-4497-B15D-BC59E7461E62}"/>
                </a:ext>
              </a:extLst>
            </p:cNvPr>
            <p:cNvSpPr>
              <a:spLocks/>
            </p:cNvSpPr>
            <p:nvPr userDrawn="1"/>
          </p:nvSpPr>
          <p:spPr bwMode="ltGray">
            <a:xfrm>
              <a:off x="240" y="2757"/>
              <a:ext cx="480" cy="594"/>
            </a:xfrm>
            <a:custGeom>
              <a:avLst/>
              <a:gdLst>
                <a:gd name="T0" fmla="*/ 233 w 233"/>
                <a:gd name="T1" fmla="*/ 144 h 288"/>
                <a:gd name="T2" fmla="*/ 89 w 233"/>
                <a:gd name="T3" fmla="*/ 288 h 288"/>
                <a:gd name="T4" fmla="*/ 0 w 233"/>
                <a:gd name="T5" fmla="*/ 257 h 288"/>
                <a:gd name="T6" fmla="*/ 55 w 233"/>
                <a:gd name="T7" fmla="*/ 144 h 288"/>
                <a:gd name="T8" fmla="*/ 0 w 233"/>
                <a:gd name="T9" fmla="*/ 30 h 288"/>
                <a:gd name="T10" fmla="*/ 89 w 233"/>
                <a:gd name="T11" fmla="*/ 0 h 288"/>
                <a:gd name="T12" fmla="*/ 233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233" y="144"/>
                  </a:moveTo>
                  <a:cubicBezTo>
                    <a:pt x="233" y="223"/>
                    <a:pt x="169" y="288"/>
                    <a:pt x="89" y="288"/>
                  </a:cubicBezTo>
                  <a:cubicBezTo>
                    <a:pt x="55" y="288"/>
                    <a:pt x="24" y="276"/>
                    <a:pt x="0" y="257"/>
                  </a:cubicBezTo>
                  <a:cubicBezTo>
                    <a:pt x="33" y="231"/>
                    <a:pt x="55" y="190"/>
                    <a:pt x="55" y="144"/>
                  </a:cubicBezTo>
                  <a:cubicBezTo>
                    <a:pt x="55" y="98"/>
                    <a:pt x="33" y="57"/>
                    <a:pt x="0" y="30"/>
                  </a:cubicBezTo>
                  <a:cubicBezTo>
                    <a:pt x="24" y="11"/>
                    <a:pt x="55" y="0"/>
                    <a:pt x="89" y="0"/>
                  </a:cubicBezTo>
                  <a:cubicBezTo>
                    <a:pt x="169" y="0"/>
                    <a:pt x="233" y="64"/>
                    <a:pt x="233" y="144"/>
                  </a:cubicBez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33" name="Freeform 9">
              <a:extLst>
                <a:ext uri="{FF2B5EF4-FFF2-40B4-BE49-F238E27FC236}">
                  <a16:creationId xmlns:a16="http://schemas.microsoft.com/office/drawing/2014/main" id="{CFDF7617-B35D-4046-93A3-76A85D282956}"/>
                </a:ext>
              </a:extLst>
            </p:cNvPr>
            <p:cNvSpPr>
              <a:spLocks noEditPoints="1"/>
            </p:cNvSpPr>
            <p:nvPr userDrawn="1"/>
          </p:nvSpPr>
          <p:spPr bwMode="ltGray">
            <a:xfrm>
              <a:off x="685" y="3225"/>
              <a:ext cx="25" cy="12"/>
            </a:xfrm>
            <a:custGeom>
              <a:avLst/>
              <a:gdLst>
                <a:gd name="T0" fmla="*/ 6 w 25"/>
                <a:gd name="T1" fmla="*/ 12 h 12"/>
                <a:gd name="T2" fmla="*/ 6 w 25"/>
                <a:gd name="T3" fmla="*/ 2 h 12"/>
                <a:gd name="T4" fmla="*/ 10 w 25"/>
                <a:gd name="T5" fmla="*/ 2 h 12"/>
                <a:gd name="T6" fmla="*/ 10 w 25"/>
                <a:gd name="T7" fmla="*/ 0 h 12"/>
                <a:gd name="T8" fmla="*/ 0 w 25"/>
                <a:gd name="T9" fmla="*/ 0 h 12"/>
                <a:gd name="T10" fmla="*/ 0 w 25"/>
                <a:gd name="T11" fmla="*/ 2 h 12"/>
                <a:gd name="T12" fmla="*/ 4 w 25"/>
                <a:gd name="T13" fmla="*/ 2 h 12"/>
                <a:gd name="T14" fmla="*/ 4 w 25"/>
                <a:gd name="T15" fmla="*/ 12 h 12"/>
                <a:gd name="T16" fmla="*/ 6 w 25"/>
                <a:gd name="T17" fmla="*/ 12 h 12"/>
                <a:gd name="T18" fmla="*/ 25 w 25"/>
                <a:gd name="T19" fmla="*/ 12 h 12"/>
                <a:gd name="T20" fmla="*/ 25 w 25"/>
                <a:gd name="T21" fmla="*/ 0 h 12"/>
                <a:gd name="T22" fmla="*/ 23 w 25"/>
                <a:gd name="T23" fmla="*/ 0 h 12"/>
                <a:gd name="T24" fmla="*/ 19 w 25"/>
                <a:gd name="T25" fmla="*/ 8 h 12"/>
                <a:gd name="T26" fmla="*/ 17 w 25"/>
                <a:gd name="T27" fmla="*/ 0 h 12"/>
                <a:gd name="T28" fmla="*/ 13 w 25"/>
                <a:gd name="T29" fmla="*/ 0 h 12"/>
                <a:gd name="T30" fmla="*/ 13 w 25"/>
                <a:gd name="T31" fmla="*/ 12 h 12"/>
                <a:gd name="T32" fmla="*/ 15 w 25"/>
                <a:gd name="T33" fmla="*/ 12 h 12"/>
                <a:gd name="T34" fmla="*/ 15 w 25"/>
                <a:gd name="T35" fmla="*/ 4 h 12"/>
                <a:gd name="T36" fmla="*/ 19 w 25"/>
                <a:gd name="T37" fmla="*/ 10 h 12"/>
                <a:gd name="T38" fmla="*/ 21 w 25"/>
                <a:gd name="T39" fmla="*/ 10 h 12"/>
                <a:gd name="T40" fmla="*/ 23 w 25"/>
                <a:gd name="T41" fmla="*/ 4 h 12"/>
                <a:gd name="T42" fmla="*/ 23 w 25"/>
                <a:gd name="T43" fmla="*/ 12 h 12"/>
                <a:gd name="T44" fmla="*/ 25 w 25"/>
                <a:gd name="T4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2">
                  <a:moveTo>
                    <a:pt x="6" y="12"/>
                  </a:moveTo>
                  <a:lnTo>
                    <a:pt x="6" y="2"/>
                  </a:lnTo>
                  <a:lnTo>
                    <a:pt x="10" y="2"/>
                  </a:lnTo>
                  <a:lnTo>
                    <a:pt x="10" y="0"/>
                  </a:lnTo>
                  <a:lnTo>
                    <a:pt x="0" y="0"/>
                  </a:lnTo>
                  <a:lnTo>
                    <a:pt x="0" y="2"/>
                  </a:lnTo>
                  <a:lnTo>
                    <a:pt x="4" y="2"/>
                  </a:lnTo>
                  <a:lnTo>
                    <a:pt x="4" y="12"/>
                  </a:lnTo>
                  <a:lnTo>
                    <a:pt x="6" y="12"/>
                  </a:lnTo>
                  <a:close/>
                  <a:moveTo>
                    <a:pt x="25" y="12"/>
                  </a:moveTo>
                  <a:lnTo>
                    <a:pt x="25" y="0"/>
                  </a:lnTo>
                  <a:lnTo>
                    <a:pt x="23" y="0"/>
                  </a:lnTo>
                  <a:lnTo>
                    <a:pt x="19" y="8"/>
                  </a:lnTo>
                  <a:lnTo>
                    <a:pt x="17" y="0"/>
                  </a:lnTo>
                  <a:lnTo>
                    <a:pt x="13" y="0"/>
                  </a:lnTo>
                  <a:lnTo>
                    <a:pt x="13" y="12"/>
                  </a:lnTo>
                  <a:lnTo>
                    <a:pt x="15" y="12"/>
                  </a:lnTo>
                  <a:lnTo>
                    <a:pt x="15" y="4"/>
                  </a:lnTo>
                  <a:lnTo>
                    <a:pt x="19" y="10"/>
                  </a:lnTo>
                  <a:lnTo>
                    <a:pt x="21" y="10"/>
                  </a:lnTo>
                  <a:lnTo>
                    <a:pt x="23" y="4"/>
                  </a:lnTo>
                  <a:lnTo>
                    <a:pt x="23" y="12"/>
                  </a:lnTo>
                  <a:lnTo>
                    <a:pt x="25" y="12"/>
                  </a:ln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grpSp>
      <p:pic>
        <p:nvPicPr>
          <p:cNvPr id="34" name="Picture 720" descr="EDCTP and Africa CDC workshop report on disparities in research funding -  EDCTP">
            <a:extLst>
              <a:ext uri="{FF2B5EF4-FFF2-40B4-BE49-F238E27FC236}">
                <a16:creationId xmlns:a16="http://schemas.microsoft.com/office/drawing/2014/main" id="{814ED359-19C4-4C9A-ADDF-8DC8C13C0852}"/>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727" t="9385" r="6805" b="10631"/>
          <a:stretch/>
        </p:blipFill>
        <p:spPr bwMode="ltGray">
          <a:xfrm>
            <a:off x="1608225" y="6435948"/>
            <a:ext cx="910081" cy="35614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C899874C-DF8F-4F46-A2EB-C41122F78A75}"/>
              </a:ext>
            </a:extLst>
          </p:cNvPr>
          <p:cNvPicPr>
            <a:picLocks noChangeAspect="1"/>
          </p:cNvPicPr>
          <p:nvPr userDrawn="1"/>
        </p:nvPicPr>
        <p:blipFill>
          <a:blip r:embed="rId14"/>
          <a:stretch>
            <a:fillRect/>
          </a:stretch>
        </p:blipFill>
        <p:spPr bwMode="ltGray">
          <a:xfrm>
            <a:off x="554736" y="6452601"/>
            <a:ext cx="830881" cy="293716"/>
          </a:xfrm>
          <a:prstGeom prst="rect">
            <a:avLst/>
          </a:prstGeom>
        </p:spPr>
      </p:pic>
      <p:sp>
        <p:nvSpPr>
          <p:cNvPr id="39" name="5. Source" hidden="1">
            <a:extLst>
              <a:ext uri="{FF2B5EF4-FFF2-40B4-BE49-F238E27FC236}">
                <a16:creationId xmlns:a16="http://schemas.microsoft.com/office/drawing/2014/main" id="{B0B197DD-58D4-4FDB-B1A9-FA59611691E7}"/>
              </a:ext>
            </a:extLst>
          </p:cNvPr>
          <p:cNvSpPr txBox="1">
            <a:spLocks/>
          </p:cNvSpPr>
          <p:nvPr userDrawn="1">
            <p:custDataLst>
              <p:tags r:id="rId9"/>
            </p:custDataLst>
          </p:nvPr>
        </p:nvSpPr>
        <p:spPr>
          <a:xfrm>
            <a:off x="554733" y="6225997"/>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spTree>
    <p:extLst>
      <p:ext uri="{BB962C8B-B14F-4D97-AF65-F5344CB8AC3E}">
        <p14:creationId xmlns:p14="http://schemas.microsoft.com/office/powerpoint/2010/main" val="625117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5"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2212"/>
            <a:ext cx="11082528" cy="989512"/>
          </a:xfrm>
        </p:spPr>
        <p:txBody>
          <a:bodyPr vert="horz">
            <a:noAutofit/>
          </a:bodyPr>
          <a:lstStyle>
            <a:lvl1pPr rtl="0">
              <a:defRPr/>
            </a:lvl1pPr>
          </a:lstStyle>
          <a:p>
            <a:r>
              <a:rPr lang="en-GB"/>
              <a:t>Click to edit Master title style</a:t>
            </a:r>
            <a:endParaRPr lang="en-GB" dirty="0"/>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GB"/>
              <a:t>Add tracker</a:t>
            </a:r>
            <a:endParaRPr lang="en-GB" dirty="0"/>
          </a:p>
        </p:txBody>
      </p:sp>
      <p:cxnSp>
        <p:nvCxnSpPr>
          <p:cNvPr id="9" name="Straight Connector 8">
            <a:extLst>
              <a:ext uri="{FF2B5EF4-FFF2-40B4-BE49-F238E27FC236}">
                <a16:creationId xmlns:a16="http://schemas.microsoft.com/office/drawing/2014/main" id="{BC2CB6D3-E8B1-4229-A1B9-B75E7D6E0420}"/>
              </a:ext>
            </a:extLst>
          </p:cNvPr>
          <p:cNvCxnSpPr>
            <a:cxnSpLocks/>
          </p:cNvCxnSpPr>
          <p:nvPr userDrawn="1"/>
        </p:nvCxnSpPr>
        <p:spPr bwMode="ltGray">
          <a:xfrm>
            <a:off x="554736" y="1238860"/>
            <a:ext cx="11082528" cy="0"/>
          </a:xfrm>
          <a:prstGeom prst="line">
            <a:avLst/>
          </a:prstGeom>
          <a:ln w="19050" cap="flat">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Slide Number">
            <a:extLst>
              <a:ext uri="{FF2B5EF4-FFF2-40B4-BE49-F238E27FC236}">
                <a16:creationId xmlns:a16="http://schemas.microsoft.com/office/drawing/2014/main" id="{4F9F5BDE-581C-4374-B70C-27D0344EE5B0}"/>
              </a:ext>
            </a:extLst>
          </p:cNvPr>
          <p:cNvSpPr>
            <a:spLocks noChangeArrowheads="1"/>
          </p:cNvSpPr>
          <p:nvPr userDrawn="1">
            <p:custDataLst>
              <p:tags r:id="rId6"/>
            </p:custDataLst>
          </p:nvPr>
        </p:nvSpPr>
        <p:spPr bwMode="black">
          <a:xfrm>
            <a:off x="11751882" y="6635897"/>
            <a:ext cx="325501" cy="107722"/>
          </a:xfrm>
          <a:prstGeom prst="rect">
            <a:avLst/>
          </a:prstGeom>
          <a:noFill/>
          <a:ln w="9525" algn="ctr">
            <a:noFill/>
            <a:miter lim="800000"/>
            <a:headEnd/>
            <a:tailEnd/>
          </a:ln>
          <a:effectLst/>
        </p:spPr>
        <p:txBody>
          <a:bodyPr wrap="square" lIns="0" tIns="0" rIns="0" bIns="0" anchor="b">
            <a:spAutoFit/>
          </a:bodyPr>
          <a:lstStyle/>
          <a:p>
            <a:pPr algn="ctr" defTabSz="610744" rtl="0" fontAlgn="auto">
              <a:spcBef>
                <a:spcPts val="0"/>
              </a:spcBef>
              <a:spcAft>
                <a:spcPts val="0"/>
              </a:spcAft>
              <a:defRPr/>
            </a:pPr>
            <a:fld id="{4ABDCABE-3F10-B64C-92F1-862014417034}" type="slidenum">
              <a:rPr lang="en-GB" sz="700" b="0" smtClean="0">
                <a:solidFill>
                  <a:schemeClr val="tx1"/>
                </a:solidFill>
                <a:latin typeface="+mn-lt"/>
                <a:ea typeface="+mn-ea"/>
                <a:cs typeface="Arial" panose="020B0604020202020204" pitchFamily="34" charset="0"/>
              </a:rPr>
              <a:pPr algn="ctr" defTabSz="610744" rtl="0" fontAlgn="auto">
                <a:spcBef>
                  <a:spcPts val="0"/>
                </a:spcBef>
                <a:spcAft>
                  <a:spcPts val="0"/>
                </a:spcAft>
                <a:defRPr/>
              </a:pPr>
              <a:t>‹#›</a:t>
            </a:fld>
            <a:endParaRPr lang="en-GB" sz="700" b="0" dirty="0">
              <a:solidFill>
                <a:schemeClr val="tx1"/>
              </a:solidFill>
              <a:latin typeface="+mn-lt"/>
              <a:ea typeface="+mn-ea"/>
              <a:cs typeface="Arial" panose="020B0604020202020204" pitchFamily="34" charset="0"/>
            </a:endParaRPr>
          </a:p>
        </p:txBody>
      </p:sp>
      <p:grpSp>
        <p:nvGrpSpPr>
          <p:cNvPr id="19" name="Group 4">
            <a:extLst>
              <a:ext uri="{FF2B5EF4-FFF2-40B4-BE49-F238E27FC236}">
                <a16:creationId xmlns:a16="http://schemas.microsoft.com/office/drawing/2014/main" id="{341FC139-26C0-428A-9DC5-8A451502DD7A}"/>
              </a:ext>
            </a:extLst>
          </p:cNvPr>
          <p:cNvGrpSpPr>
            <a:grpSpLocks noChangeAspect="1"/>
          </p:cNvGrpSpPr>
          <p:nvPr userDrawn="1"/>
        </p:nvGrpSpPr>
        <p:grpSpPr bwMode="ltGray">
          <a:xfrm>
            <a:off x="11256172" y="6417372"/>
            <a:ext cx="394856" cy="373880"/>
            <a:chOff x="-240" y="2757"/>
            <a:chExt cx="960" cy="909"/>
          </a:xfrm>
        </p:grpSpPr>
        <p:sp>
          <p:nvSpPr>
            <p:cNvPr id="20" name="Freeform 5">
              <a:extLst>
                <a:ext uri="{FF2B5EF4-FFF2-40B4-BE49-F238E27FC236}">
                  <a16:creationId xmlns:a16="http://schemas.microsoft.com/office/drawing/2014/main" id="{57329FBA-126A-4E1D-A53D-36B49F0BA194}"/>
                </a:ext>
              </a:extLst>
            </p:cNvPr>
            <p:cNvSpPr>
              <a:spLocks noEditPoints="1"/>
            </p:cNvSpPr>
            <p:nvPr userDrawn="1"/>
          </p:nvSpPr>
          <p:spPr bwMode="ltGray">
            <a:xfrm>
              <a:off x="-191" y="3388"/>
              <a:ext cx="866" cy="278"/>
            </a:xfrm>
            <a:custGeom>
              <a:avLst/>
              <a:gdLst>
                <a:gd name="T0" fmla="*/ 20 w 420"/>
                <a:gd name="T1" fmla="*/ 15 h 135"/>
                <a:gd name="T2" fmla="*/ 9 w 420"/>
                <a:gd name="T3" fmla="*/ 54 h 135"/>
                <a:gd name="T4" fmla="*/ 35 w 420"/>
                <a:gd name="T5" fmla="*/ 54 h 135"/>
                <a:gd name="T6" fmla="*/ 61 w 420"/>
                <a:gd name="T7" fmla="*/ 54 h 135"/>
                <a:gd name="T8" fmla="*/ 14 w 420"/>
                <a:gd name="T9" fmla="*/ 104 h 135"/>
                <a:gd name="T10" fmla="*/ 27 w 420"/>
                <a:gd name="T11" fmla="*/ 76 h 135"/>
                <a:gd name="T12" fmla="*/ 23 w 420"/>
                <a:gd name="T13" fmla="*/ 96 h 135"/>
                <a:gd name="T14" fmla="*/ 39 w 420"/>
                <a:gd name="T15" fmla="*/ 115 h 135"/>
                <a:gd name="T16" fmla="*/ 71 w 420"/>
                <a:gd name="T17" fmla="*/ 115 h 135"/>
                <a:gd name="T18" fmla="*/ 114 w 420"/>
                <a:gd name="T19" fmla="*/ 117 h 135"/>
                <a:gd name="T20" fmla="*/ 87 w 420"/>
                <a:gd name="T21" fmla="*/ 118 h 135"/>
                <a:gd name="T22" fmla="*/ 152 w 420"/>
                <a:gd name="T23" fmla="*/ 95 h 135"/>
                <a:gd name="T24" fmla="*/ 141 w 420"/>
                <a:gd name="T25" fmla="*/ 134 h 135"/>
                <a:gd name="T26" fmla="*/ 168 w 420"/>
                <a:gd name="T27" fmla="*/ 134 h 135"/>
                <a:gd name="T28" fmla="*/ 242 w 420"/>
                <a:gd name="T29" fmla="*/ 95 h 135"/>
                <a:gd name="T30" fmla="*/ 262 w 420"/>
                <a:gd name="T31" fmla="*/ 134 h 135"/>
                <a:gd name="T32" fmla="*/ 243 w 420"/>
                <a:gd name="T33" fmla="*/ 127 h 135"/>
                <a:gd name="T34" fmla="*/ 346 w 420"/>
                <a:gd name="T35" fmla="*/ 135 h 135"/>
                <a:gd name="T36" fmla="*/ 346 w 420"/>
                <a:gd name="T37" fmla="*/ 128 h 135"/>
                <a:gd name="T38" fmla="*/ 382 w 420"/>
                <a:gd name="T39" fmla="*/ 96 h 135"/>
                <a:gd name="T40" fmla="*/ 392 w 420"/>
                <a:gd name="T41" fmla="*/ 103 h 135"/>
                <a:gd name="T42" fmla="*/ 299 w 420"/>
                <a:gd name="T43" fmla="*/ 96 h 135"/>
                <a:gd name="T44" fmla="*/ 269 w 420"/>
                <a:gd name="T45" fmla="*/ 96 h 135"/>
                <a:gd name="T46" fmla="*/ 300 w 420"/>
                <a:gd name="T47" fmla="*/ 132 h 135"/>
                <a:gd name="T48" fmla="*/ 299 w 420"/>
                <a:gd name="T49" fmla="*/ 104 h 135"/>
                <a:gd name="T50" fmla="*/ 206 w 420"/>
                <a:gd name="T51" fmla="*/ 134 h 135"/>
                <a:gd name="T52" fmla="*/ 206 w 420"/>
                <a:gd name="T53" fmla="*/ 101 h 135"/>
                <a:gd name="T54" fmla="*/ 195 w 420"/>
                <a:gd name="T55" fmla="*/ 103 h 135"/>
                <a:gd name="T56" fmla="*/ 309 w 420"/>
                <a:gd name="T57" fmla="*/ 134 h 135"/>
                <a:gd name="T58" fmla="*/ 313 w 420"/>
                <a:gd name="T59" fmla="*/ 89 h 135"/>
                <a:gd name="T60" fmla="*/ 171 w 420"/>
                <a:gd name="T61" fmla="*/ 4 h 135"/>
                <a:gd name="T62" fmla="*/ 163 w 420"/>
                <a:gd name="T63" fmla="*/ 23 h 135"/>
                <a:gd name="T64" fmla="*/ 177 w 420"/>
                <a:gd name="T65" fmla="*/ 47 h 135"/>
                <a:gd name="T66" fmla="*/ 256 w 420"/>
                <a:gd name="T67" fmla="*/ 15 h 135"/>
                <a:gd name="T68" fmla="*/ 246 w 420"/>
                <a:gd name="T69" fmla="*/ 54 h 135"/>
                <a:gd name="T70" fmla="*/ 256 w 420"/>
                <a:gd name="T71" fmla="*/ 15 h 135"/>
                <a:gd name="T72" fmla="*/ 134 w 420"/>
                <a:gd name="T73" fmla="*/ 39 h 135"/>
                <a:gd name="T74" fmla="*/ 132 w 420"/>
                <a:gd name="T75" fmla="*/ 55 h 135"/>
                <a:gd name="T76" fmla="*/ 133 w 420"/>
                <a:gd name="T77" fmla="*/ 22 h 135"/>
                <a:gd name="T78" fmla="*/ 362 w 420"/>
                <a:gd name="T79" fmla="*/ 16 h 135"/>
                <a:gd name="T80" fmla="*/ 370 w 420"/>
                <a:gd name="T81" fmla="*/ 23 h 135"/>
                <a:gd name="T82" fmla="*/ 285 w 420"/>
                <a:gd name="T83" fmla="*/ 55 h 135"/>
                <a:gd name="T84" fmla="*/ 285 w 420"/>
                <a:gd name="T85" fmla="*/ 23 h 135"/>
                <a:gd name="T86" fmla="*/ 342 w 420"/>
                <a:gd name="T87" fmla="*/ 35 h 135"/>
                <a:gd name="T88" fmla="*/ 303 w 420"/>
                <a:gd name="T89" fmla="*/ 35 h 135"/>
                <a:gd name="T90" fmla="*/ 342 w 420"/>
                <a:gd name="T91" fmla="*/ 35 h 135"/>
                <a:gd name="T92" fmla="*/ 311 w 420"/>
                <a:gd name="T93" fmla="*/ 35 h 135"/>
                <a:gd name="T94" fmla="*/ 223 w 420"/>
                <a:gd name="T95" fmla="*/ 44 h 135"/>
                <a:gd name="T96" fmla="*/ 211 w 420"/>
                <a:gd name="T97" fmla="*/ 15 h 135"/>
                <a:gd name="T98" fmla="*/ 420 w 420"/>
                <a:gd name="T99" fmla="*/ 35 h 135"/>
                <a:gd name="T100" fmla="*/ 380 w 420"/>
                <a:gd name="T101" fmla="*/ 35 h 135"/>
                <a:gd name="T102" fmla="*/ 420 w 420"/>
                <a:gd name="T103" fmla="*/ 35 h 135"/>
                <a:gd name="T104" fmla="*/ 389 w 420"/>
                <a:gd name="T105" fmla="*/ 35 h 135"/>
                <a:gd name="T106" fmla="*/ 87 w 420"/>
                <a:gd name="T107" fmla="*/ 15 h 135"/>
                <a:gd name="T108" fmla="*/ 108 w 420"/>
                <a:gd name="T109" fmla="*/ 54 h 135"/>
                <a:gd name="T110" fmla="*/ 88 w 420"/>
                <a:gd name="T111" fmla="*/ 4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 h="135">
                  <a:moveTo>
                    <a:pt x="61" y="54"/>
                  </a:moveTo>
                  <a:cubicBezTo>
                    <a:pt x="61" y="30"/>
                    <a:pt x="61" y="30"/>
                    <a:pt x="61" y="30"/>
                  </a:cubicBezTo>
                  <a:cubicBezTo>
                    <a:pt x="61" y="21"/>
                    <a:pt x="55" y="15"/>
                    <a:pt x="46" y="15"/>
                  </a:cubicBezTo>
                  <a:cubicBezTo>
                    <a:pt x="41" y="15"/>
                    <a:pt x="36" y="16"/>
                    <a:pt x="32" y="22"/>
                  </a:cubicBezTo>
                  <a:cubicBezTo>
                    <a:pt x="30" y="17"/>
                    <a:pt x="25" y="15"/>
                    <a:pt x="20" y="15"/>
                  </a:cubicBezTo>
                  <a:cubicBezTo>
                    <a:pt x="16" y="15"/>
                    <a:pt x="12" y="16"/>
                    <a:pt x="8" y="21"/>
                  </a:cubicBezTo>
                  <a:cubicBezTo>
                    <a:pt x="8" y="16"/>
                    <a:pt x="8" y="16"/>
                    <a:pt x="8" y="16"/>
                  </a:cubicBezTo>
                  <a:cubicBezTo>
                    <a:pt x="0" y="16"/>
                    <a:pt x="0" y="16"/>
                    <a:pt x="0" y="16"/>
                  </a:cubicBezTo>
                  <a:cubicBezTo>
                    <a:pt x="0" y="54"/>
                    <a:pt x="0" y="54"/>
                    <a:pt x="0" y="54"/>
                  </a:cubicBezTo>
                  <a:cubicBezTo>
                    <a:pt x="9" y="54"/>
                    <a:pt x="9" y="54"/>
                    <a:pt x="9" y="54"/>
                  </a:cubicBezTo>
                  <a:cubicBezTo>
                    <a:pt x="9" y="33"/>
                    <a:pt x="9" y="33"/>
                    <a:pt x="9" y="33"/>
                  </a:cubicBezTo>
                  <a:cubicBezTo>
                    <a:pt x="9" y="26"/>
                    <a:pt x="12" y="23"/>
                    <a:pt x="18" y="23"/>
                  </a:cubicBezTo>
                  <a:cubicBezTo>
                    <a:pt x="23" y="23"/>
                    <a:pt x="26" y="26"/>
                    <a:pt x="26" y="33"/>
                  </a:cubicBezTo>
                  <a:cubicBezTo>
                    <a:pt x="26" y="54"/>
                    <a:pt x="26" y="54"/>
                    <a:pt x="26" y="54"/>
                  </a:cubicBezTo>
                  <a:cubicBezTo>
                    <a:pt x="35" y="54"/>
                    <a:pt x="35" y="54"/>
                    <a:pt x="35" y="54"/>
                  </a:cubicBezTo>
                  <a:cubicBezTo>
                    <a:pt x="35" y="33"/>
                    <a:pt x="35" y="33"/>
                    <a:pt x="35" y="33"/>
                  </a:cubicBezTo>
                  <a:cubicBezTo>
                    <a:pt x="35" y="26"/>
                    <a:pt x="38" y="23"/>
                    <a:pt x="44" y="23"/>
                  </a:cubicBezTo>
                  <a:cubicBezTo>
                    <a:pt x="50" y="23"/>
                    <a:pt x="52" y="26"/>
                    <a:pt x="52" y="33"/>
                  </a:cubicBezTo>
                  <a:cubicBezTo>
                    <a:pt x="52" y="54"/>
                    <a:pt x="52" y="54"/>
                    <a:pt x="52" y="54"/>
                  </a:cubicBezTo>
                  <a:lnTo>
                    <a:pt x="61" y="54"/>
                  </a:lnTo>
                  <a:close/>
                  <a:moveTo>
                    <a:pt x="36" y="104"/>
                  </a:moveTo>
                  <a:cubicBezTo>
                    <a:pt x="23" y="104"/>
                    <a:pt x="23" y="104"/>
                    <a:pt x="23" y="104"/>
                  </a:cubicBezTo>
                  <a:cubicBezTo>
                    <a:pt x="23" y="134"/>
                    <a:pt x="23" y="134"/>
                    <a:pt x="23" y="134"/>
                  </a:cubicBezTo>
                  <a:cubicBezTo>
                    <a:pt x="14" y="134"/>
                    <a:pt x="14" y="134"/>
                    <a:pt x="14" y="134"/>
                  </a:cubicBezTo>
                  <a:cubicBezTo>
                    <a:pt x="14" y="104"/>
                    <a:pt x="14" y="104"/>
                    <a:pt x="14" y="104"/>
                  </a:cubicBezTo>
                  <a:cubicBezTo>
                    <a:pt x="7" y="104"/>
                    <a:pt x="7" y="104"/>
                    <a:pt x="7" y="104"/>
                  </a:cubicBezTo>
                  <a:cubicBezTo>
                    <a:pt x="7" y="96"/>
                    <a:pt x="7" y="96"/>
                    <a:pt x="7" y="96"/>
                  </a:cubicBezTo>
                  <a:cubicBezTo>
                    <a:pt x="14" y="96"/>
                    <a:pt x="14" y="96"/>
                    <a:pt x="14" y="96"/>
                  </a:cubicBezTo>
                  <a:cubicBezTo>
                    <a:pt x="14" y="90"/>
                    <a:pt x="14" y="90"/>
                    <a:pt x="14" y="90"/>
                  </a:cubicBezTo>
                  <a:cubicBezTo>
                    <a:pt x="14" y="82"/>
                    <a:pt x="18" y="76"/>
                    <a:pt x="27" y="76"/>
                  </a:cubicBezTo>
                  <a:cubicBezTo>
                    <a:pt x="32" y="76"/>
                    <a:pt x="35" y="77"/>
                    <a:pt x="38" y="79"/>
                  </a:cubicBezTo>
                  <a:cubicBezTo>
                    <a:pt x="35" y="86"/>
                    <a:pt x="35" y="86"/>
                    <a:pt x="35" y="86"/>
                  </a:cubicBezTo>
                  <a:cubicBezTo>
                    <a:pt x="33" y="85"/>
                    <a:pt x="30" y="84"/>
                    <a:pt x="28" y="84"/>
                  </a:cubicBezTo>
                  <a:cubicBezTo>
                    <a:pt x="24" y="84"/>
                    <a:pt x="23" y="86"/>
                    <a:pt x="23" y="90"/>
                  </a:cubicBezTo>
                  <a:cubicBezTo>
                    <a:pt x="23" y="96"/>
                    <a:pt x="23" y="96"/>
                    <a:pt x="23" y="96"/>
                  </a:cubicBezTo>
                  <a:cubicBezTo>
                    <a:pt x="36" y="96"/>
                    <a:pt x="36" y="96"/>
                    <a:pt x="36" y="96"/>
                  </a:cubicBezTo>
                  <a:lnTo>
                    <a:pt x="36" y="104"/>
                  </a:lnTo>
                  <a:close/>
                  <a:moveTo>
                    <a:pt x="80" y="115"/>
                  </a:moveTo>
                  <a:cubicBezTo>
                    <a:pt x="80" y="104"/>
                    <a:pt x="71" y="95"/>
                    <a:pt x="59" y="95"/>
                  </a:cubicBezTo>
                  <a:cubicBezTo>
                    <a:pt x="47" y="95"/>
                    <a:pt x="39" y="104"/>
                    <a:pt x="39" y="115"/>
                  </a:cubicBezTo>
                  <a:cubicBezTo>
                    <a:pt x="39" y="127"/>
                    <a:pt x="47" y="135"/>
                    <a:pt x="59" y="135"/>
                  </a:cubicBezTo>
                  <a:cubicBezTo>
                    <a:pt x="71" y="135"/>
                    <a:pt x="80" y="127"/>
                    <a:pt x="80" y="115"/>
                  </a:cubicBezTo>
                  <a:moveTo>
                    <a:pt x="47" y="115"/>
                  </a:moveTo>
                  <a:cubicBezTo>
                    <a:pt x="47" y="108"/>
                    <a:pt x="52" y="103"/>
                    <a:pt x="59" y="103"/>
                  </a:cubicBezTo>
                  <a:cubicBezTo>
                    <a:pt x="66" y="103"/>
                    <a:pt x="71" y="108"/>
                    <a:pt x="71" y="115"/>
                  </a:cubicBezTo>
                  <a:cubicBezTo>
                    <a:pt x="71" y="122"/>
                    <a:pt x="66" y="128"/>
                    <a:pt x="59" y="128"/>
                  </a:cubicBezTo>
                  <a:cubicBezTo>
                    <a:pt x="52" y="128"/>
                    <a:pt x="47" y="122"/>
                    <a:pt x="47" y="115"/>
                  </a:cubicBezTo>
                  <a:moveTo>
                    <a:pt x="122" y="96"/>
                  </a:moveTo>
                  <a:cubicBezTo>
                    <a:pt x="114" y="96"/>
                    <a:pt x="114" y="96"/>
                    <a:pt x="114" y="96"/>
                  </a:cubicBezTo>
                  <a:cubicBezTo>
                    <a:pt x="114" y="117"/>
                    <a:pt x="114" y="117"/>
                    <a:pt x="114" y="117"/>
                  </a:cubicBezTo>
                  <a:cubicBezTo>
                    <a:pt x="114" y="125"/>
                    <a:pt x="110" y="127"/>
                    <a:pt x="104" y="127"/>
                  </a:cubicBezTo>
                  <a:cubicBezTo>
                    <a:pt x="99" y="127"/>
                    <a:pt x="95" y="125"/>
                    <a:pt x="95" y="117"/>
                  </a:cubicBezTo>
                  <a:cubicBezTo>
                    <a:pt x="95" y="96"/>
                    <a:pt x="95" y="96"/>
                    <a:pt x="95" y="96"/>
                  </a:cubicBezTo>
                  <a:cubicBezTo>
                    <a:pt x="87" y="96"/>
                    <a:pt x="87" y="96"/>
                    <a:pt x="87" y="96"/>
                  </a:cubicBezTo>
                  <a:cubicBezTo>
                    <a:pt x="87" y="118"/>
                    <a:pt x="87" y="118"/>
                    <a:pt x="87" y="118"/>
                  </a:cubicBezTo>
                  <a:cubicBezTo>
                    <a:pt x="87" y="130"/>
                    <a:pt x="95" y="135"/>
                    <a:pt x="104" y="135"/>
                  </a:cubicBezTo>
                  <a:cubicBezTo>
                    <a:pt x="113" y="135"/>
                    <a:pt x="122" y="130"/>
                    <a:pt x="122" y="118"/>
                  </a:cubicBezTo>
                  <a:lnTo>
                    <a:pt x="122" y="96"/>
                  </a:lnTo>
                  <a:close/>
                  <a:moveTo>
                    <a:pt x="168" y="110"/>
                  </a:moveTo>
                  <a:cubicBezTo>
                    <a:pt x="168" y="101"/>
                    <a:pt x="161" y="95"/>
                    <a:pt x="152" y="95"/>
                  </a:cubicBezTo>
                  <a:cubicBezTo>
                    <a:pt x="148" y="95"/>
                    <a:pt x="144" y="96"/>
                    <a:pt x="141" y="101"/>
                  </a:cubicBezTo>
                  <a:cubicBezTo>
                    <a:pt x="141" y="96"/>
                    <a:pt x="141" y="96"/>
                    <a:pt x="141" y="96"/>
                  </a:cubicBezTo>
                  <a:cubicBezTo>
                    <a:pt x="132" y="96"/>
                    <a:pt x="132" y="96"/>
                    <a:pt x="132" y="96"/>
                  </a:cubicBezTo>
                  <a:cubicBezTo>
                    <a:pt x="132" y="134"/>
                    <a:pt x="132" y="134"/>
                    <a:pt x="132" y="134"/>
                  </a:cubicBezTo>
                  <a:cubicBezTo>
                    <a:pt x="141" y="134"/>
                    <a:pt x="141" y="134"/>
                    <a:pt x="141" y="134"/>
                  </a:cubicBezTo>
                  <a:cubicBezTo>
                    <a:pt x="141" y="113"/>
                    <a:pt x="141" y="113"/>
                    <a:pt x="141" y="113"/>
                  </a:cubicBezTo>
                  <a:cubicBezTo>
                    <a:pt x="141" y="107"/>
                    <a:pt x="145" y="103"/>
                    <a:pt x="151" y="103"/>
                  </a:cubicBezTo>
                  <a:cubicBezTo>
                    <a:pt x="156" y="103"/>
                    <a:pt x="160" y="107"/>
                    <a:pt x="160" y="113"/>
                  </a:cubicBezTo>
                  <a:cubicBezTo>
                    <a:pt x="160" y="134"/>
                    <a:pt x="160" y="134"/>
                    <a:pt x="160" y="134"/>
                  </a:cubicBezTo>
                  <a:cubicBezTo>
                    <a:pt x="168" y="134"/>
                    <a:pt x="168" y="134"/>
                    <a:pt x="168" y="134"/>
                  </a:cubicBezTo>
                  <a:cubicBezTo>
                    <a:pt x="168" y="110"/>
                    <a:pt x="168" y="110"/>
                    <a:pt x="168" y="110"/>
                  </a:cubicBezTo>
                  <a:moveTo>
                    <a:pt x="262" y="96"/>
                  </a:moveTo>
                  <a:cubicBezTo>
                    <a:pt x="254" y="96"/>
                    <a:pt x="254" y="96"/>
                    <a:pt x="254" y="96"/>
                  </a:cubicBezTo>
                  <a:cubicBezTo>
                    <a:pt x="254" y="101"/>
                    <a:pt x="254" y="101"/>
                    <a:pt x="254" y="101"/>
                  </a:cubicBezTo>
                  <a:cubicBezTo>
                    <a:pt x="251" y="97"/>
                    <a:pt x="247" y="95"/>
                    <a:pt x="242" y="95"/>
                  </a:cubicBezTo>
                  <a:cubicBezTo>
                    <a:pt x="231" y="95"/>
                    <a:pt x="223" y="104"/>
                    <a:pt x="223" y="115"/>
                  </a:cubicBezTo>
                  <a:cubicBezTo>
                    <a:pt x="223" y="127"/>
                    <a:pt x="231" y="135"/>
                    <a:pt x="242" y="135"/>
                  </a:cubicBezTo>
                  <a:cubicBezTo>
                    <a:pt x="247" y="135"/>
                    <a:pt x="251" y="133"/>
                    <a:pt x="254" y="130"/>
                  </a:cubicBezTo>
                  <a:cubicBezTo>
                    <a:pt x="254" y="134"/>
                    <a:pt x="254" y="134"/>
                    <a:pt x="254" y="134"/>
                  </a:cubicBezTo>
                  <a:cubicBezTo>
                    <a:pt x="262" y="134"/>
                    <a:pt x="262" y="134"/>
                    <a:pt x="262" y="134"/>
                  </a:cubicBezTo>
                  <a:lnTo>
                    <a:pt x="262" y="96"/>
                  </a:lnTo>
                  <a:close/>
                  <a:moveTo>
                    <a:pt x="231" y="115"/>
                  </a:moveTo>
                  <a:cubicBezTo>
                    <a:pt x="231" y="109"/>
                    <a:pt x="236" y="103"/>
                    <a:pt x="243" y="103"/>
                  </a:cubicBezTo>
                  <a:cubicBezTo>
                    <a:pt x="250" y="103"/>
                    <a:pt x="254" y="108"/>
                    <a:pt x="254" y="115"/>
                  </a:cubicBezTo>
                  <a:cubicBezTo>
                    <a:pt x="254" y="122"/>
                    <a:pt x="250" y="127"/>
                    <a:pt x="243" y="127"/>
                  </a:cubicBezTo>
                  <a:cubicBezTo>
                    <a:pt x="236" y="127"/>
                    <a:pt x="231" y="122"/>
                    <a:pt x="231" y="115"/>
                  </a:cubicBezTo>
                  <a:moveTo>
                    <a:pt x="366" y="115"/>
                  </a:moveTo>
                  <a:cubicBezTo>
                    <a:pt x="366" y="104"/>
                    <a:pt x="357" y="95"/>
                    <a:pt x="346" y="95"/>
                  </a:cubicBezTo>
                  <a:cubicBezTo>
                    <a:pt x="334" y="95"/>
                    <a:pt x="325" y="104"/>
                    <a:pt x="325" y="115"/>
                  </a:cubicBezTo>
                  <a:cubicBezTo>
                    <a:pt x="325" y="127"/>
                    <a:pt x="334" y="135"/>
                    <a:pt x="346" y="135"/>
                  </a:cubicBezTo>
                  <a:cubicBezTo>
                    <a:pt x="357" y="135"/>
                    <a:pt x="366" y="127"/>
                    <a:pt x="366" y="115"/>
                  </a:cubicBezTo>
                  <a:moveTo>
                    <a:pt x="334" y="115"/>
                  </a:moveTo>
                  <a:cubicBezTo>
                    <a:pt x="334" y="108"/>
                    <a:pt x="339" y="103"/>
                    <a:pt x="346" y="103"/>
                  </a:cubicBezTo>
                  <a:cubicBezTo>
                    <a:pt x="352" y="103"/>
                    <a:pt x="358" y="108"/>
                    <a:pt x="358" y="115"/>
                  </a:cubicBezTo>
                  <a:cubicBezTo>
                    <a:pt x="358" y="122"/>
                    <a:pt x="352" y="128"/>
                    <a:pt x="346" y="128"/>
                  </a:cubicBezTo>
                  <a:cubicBezTo>
                    <a:pt x="339" y="128"/>
                    <a:pt x="334" y="122"/>
                    <a:pt x="334" y="115"/>
                  </a:cubicBezTo>
                  <a:moveTo>
                    <a:pt x="409" y="110"/>
                  </a:moveTo>
                  <a:cubicBezTo>
                    <a:pt x="409" y="101"/>
                    <a:pt x="403" y="95"/>
                    <a:pt x="394" y="95"/>
                  </a:cubicBezTo>
                  <a:cubicBezTo>
                    <a:pt x="390" y="95"/>
                    <a:pt x="385" y="96"/>
                    <a:pt x="382" y="101"/>
                  </a:cubicBezTo>
                  <a:cubicBezTo>
                    <a:pt x="382" y="96"/>
                    <a:pt x="382" y="96"/>
                    <a:pt x="382" y="96"/>
                  </a:cubicBezTo>
                  <a:cubicBezTo>
                    <a:pt x="374" y="96"/>
                    <a:pt x="374" y="96"/>
                    <a:pt x="374" y="96"/>
                  </a:cubicBezTo>
                  <a:cubicBezTo>
                    <a:pt x="374" y="134"/>
                    <a:pt x="374" y="134"/>
                    <a:pt x="374" y="134"/>
                  </a:cubicBezTo>
                  <a:cubicBezTo>
                    <a:pt x="382" y="134"/>
                    <a:pt x="382" y="134"/>
                    <a:pt x="382" y="134"/>
                  </a:cubicBezTo>
                  <a:cubicBezTo>
                    <a:pt x="382" y="113"/>
                    <a:pt x="382" y="113"/>
                    <a:pt x="382" y="113"/>
                  </a:cubicBezTo>
                  <a:cubicBezTo>
                    <a:pt x="382" y="107"/>
                    <a:pt x="387" y="103"/>
                    <a:pt x="392" y="103"/>
                  </a:cubicBezTo>
                  <a:cubicBezTo>
                    <a:pt x="398" y="103"/>
                    <a:pt x="401" y="107"/>
                    <a:pt x="401" y="113"/>
                  </a:cubicBezTo>
                  <a:cubicBezTo>
                    <a:pt x="401" y="134"/>
                    <a:pt x="401" y="134"/>
                    <a:pt x="401" y="134"/>
                  </a:cubicBezTo>
                  <a:cubicBezTo>
                    <a:pt x="409" y="134"/>
                    <a:pt x="409" y="134"/>
                    <a:pt x="409" y="134"/>
                  </a:cubicBezTo>
                  <a:cubicBezTo>
                    <a:pt x="409" y="110"/>
                    <a:pt x="409" y="110"/>
                    <a:pt x="409" y="110"/>
                  </a:cubicBezTo>
                  <a:moveTo>
                    <a:pt x="299" y="96"/>
                  </a:moveTo>
                  <a:cubicBezTo>
                    <a:pt x="285" y="96"/>
                    <a:pt x="285" y="96"/>
                    <a:pt x="285" y="96"/>
                  </a:cubicBezTo>
                  <a:cubicBezTo>
                    <a:pt x="285" y="85"/>
                    <a:pt x="285" y="85"/>
                    <a:pt x="285" y="85"/>
                  </a:cubicBezTo>
                  <a:cubicBezTo>
                    <a:pt x="277" y="85"/>
                    <a:pt x="277" y="85"/>
                    <a:pt x="277" y="85"/>
                  </a:cubicBezTo>
                  <a:cubicBezTo>
                    <a:pt x="277" y="96"/>
                    <a:pt x="277" y="96"/>
                    <a:pt x="277" y="96"/>
                  </a:cubicBezTo>
                  <a:cubicBezTo>
                    <a:pt x="269" y="96"/>
                    <a:pt x="269" y="96"/>
                    <a:pt x="269" y="96"/>
                  </a:cubicBezTo>
                  <a:cubicBezTo>
                    <a:pt x="269" y="104"/>
                    <a:pt x="269" y="104"/>
                    <a:pt x="269" y="104"/>
                  </a:cubicBezTo>
                  <a:cubicBezTo>
                    <a:pt x="277" y="104"/>
                    <a:pt x="277" y="104"/>
                    <a:pt x="277" y="104"/>
                  </a:cubicBezTo>
                  <a:cubicBezTo>
                    <a:pt x="277" y="121"/>
                    <a:pt x="277" y="121"/>
                    <a:pt x="277" y="121"/>
                  </a:cubicBezTo>
                  <a:cubicBezTo>
                    <a:pt x="277" y="130"/>
                    <a:pt x="280" y="135"/>
                    <a:pt x="290" y="135"/>
                  </a:cubicBezTo>
                  <a:cubicBezTo>
                    <a:pt x="293" y="135"/>
                    <a:pt x="298" y="134"/>
                    <a:pt x="300" y="132"/>
                  </a:cubicBezTo>
                  <a:cubicBezTo>
                    <a:pt x="298" y="125"/>
                    <a:pt x="298" y="125"/>
                    <a:pt x="298" y="125"/>
                  </a:cubicBezTo>
                  <a:cubicBezTo>
                    <a:pt x="295" y="126"/>
                    <a:pt x="293" y="127"/>
                    <a:pt x="291" y="127"/>
                  </a:cubicBezTo>
                  <a:cubicBezTo>
                    <a:pt x="286" y="127"/>
                    <a:pt x="285" y="125"/>
                    <a:pt x="285" y="121"/>
                  </a:cubicBezTo>
                  <a:cubicBezTo>
                    <a:pt x="285" y="104"/>
                    <a:pt x="285" y="104"/>
                    <a:pt x="285" y="104"/>
                  </a:cubicBezTo>
                  <a:cubicBezTo>
                    <a:pt x="299" y="104"/>
                    <a:pt x="299" y="104"/>
                    <a:pt x="299" y="104"/>
                  </a:cubicBezTo>
                  <a:lnTo>
                    <a:pt x="299" y="96"/>
                  </a:lnTo>
                  <a:close/>
                  <a:moveTo>
                    <a:pt x="215" y="81"/>
                  </a:moveTo>
                  <a:cubicBezTo>
                    <a:pt x="215" y="115"/>
                    <a:pt x="215" y="115"/>
                    <a:pt x="215" y="115"/>
                  </a:cubicBezTo>
                  <a:cubicBezTo>
                    <a:pt x="215" y="134"/>
                    <a:pt x="215" y="134"/>
                    <a:pt x="215" y="134"/>
                  </a:cubicBezTo>
                  <a:cubicBezTo>
                    <a:pt x="206" y="134"/>
                    <a:pt x="206" y="134"/>
                    <a:pt x="206" y="134"/>
                  </a:cubicBezTo>
                  <a:cubicBezTo>
                    <a:pt x="206" y="130"/>
                    <a:pt x="206" y="130"/>
                    <a:pt x="206" y="130"/>
                  </a:cubicBezTo>
                  <a:cubicBezTo>
                    <a:pt x="204" y="133"/>
                    <a:pt x="200" y="135"/>
                    <a:pt x="194" y="135"/>
                  </a:cubicBezTo>
                  <a:cubicBezTo>
                    <a:pt x="184" y="135"/>
                    <a:pt x="175" y="127"/>
                    <a:pt x="175" y="115"/>
                  </a:cubicBezTo>
                  <a:cubicBezTo>
                    <a:pt x="175" y="104"/>
                    <a:pt x="184" y="95"/>
                    <a:pt x="194" y="95"/>
                  </a:cubicBezTo>
                  <a:cubicBezTo>
                    <a:pt x="200" y="95"/>
                    <a:pt x="204" y="97"/>
                    <a:pt x="206" y="101"/>
                  </a:cubicBezTo>
                  <a:cubicBezTo>
                    <a:pt x="206" y="81"/>
                    <a:pt x="206" y="81"/>
                    <a:pt x="206" y="81"/>
                  </a:cubicBezTo>
                  <a:lnTo>
                    <a:pt x="215" y="81"/>
                  </a:lnTo>
                  <a:close/>
                  <a:moveTo>
                    <a:pt x="195" y="127"/>
                  </a:moveTo>
                  <a:cubicBezTo>
                    <a:pt x="202" y="127"/>
                    <a:pt x="207" y="122"/>
                    <a:pt x="207" y="115"/>
                  </a:cubicBezTo>
                  <a:cubicBezTo>
                    <a:pt x="207" y="108"/>
                    <a:pt x="202" y="103"/>
                    <a:pt x="195" y="103"/>
                  </a:cubicBezTo>
                  <a:cubicBezTo>
                    <a:pt x="188" y="103"/>
                    <a:pt x="184" y="108"/>
                    <a:pt x="184" y="115"/>
                  </a:cubicBezTo>
                  <a:cubicBezTo>
                    <a:pt x="184" y="122"/>
                    <a:pt x="188" y="127"/>
                    <a:pt x="195" y="127"/>
                  </a:cubicBezTo>
                  <a:moveTo>
                    <a:pt x="317" y="96"/>
                  </a:moveTo>
                  <a:cubicBezTo>
                    <a:pt x="309" y="96"/>
                    <a:pt x="309" y="96"/>
                    <a:pt x="309" y="96"/>
                  </a:cubicBezTo>
                  <a:cubicBezTo>
                    <a:pt x="309" y="134"/>
                    <a:pt x="309" y="134"/>
                    <a:pt x="309" y="134"/>
                  </a:cubicBezTo>
                  <a:cubicBezTo>
                    <a:pt x="317" y="134"/>
                    <a:pt x="317" y="134"/>
                    <a:pt x="317" y="134"/>
                  </a:cubicBezTo>
                  <a:lnTo>
                    <a:pt x="317" y="96"/>
                  </a:lnTo>
                  <a:close/>
                  <a:moveTo>
                    <a:pt x="313" y="78"/>
                  </a:moveTo>
                  <a:cubicBezTo>
                    <a:pt x="310" y="78"/>
                    <a:pt x="307" y="80"/>
                    <a:pt x="307" y="84"/>
                  </a:cubicBezTo>
                  <a:cubicBezTo>
                    <a:pt x="307" y="87"/>
                    <a:pt x="310" y="89"/>
                    <a:pt x="313" y="89"/>
                  </a:cubicBezTo>
                  <a:cubicBezTo>
                    <a:pt x="316" y="89"/>
                    <a:pt x="319" y="87"/>
                    <a:pt x="319" y="84"/>
                  </a:cubicBezTo>
                  <a:cubicBezTo>
                    <a:pt x="319" y="80"/>
                    <a:pt x="316" y="78"/>
                    <a:pt x="313" y="78"/>
                  </a:cubicBezTo>
                  <a:moveTo>
                    <a:pt x="185" y="16"/>
                  </a:moveTo>
                  <a:cubicBezTo>
                    <a:pt x="171" y="16"/>
                    <a:pt x="171" y="16"/>
                    <a:pt x="171" y="16"/>
                  </a:cubicBezTo>
                  <a:cubicBezTo>
                    <a:pt x="171" y="4"/>
                    <a:pt x="171" y="4"/>
                    <a:pt x="171" y="4"/>
                  </a:cubicBezTo>
                  <a:cubicBezTo>
                    <a:pt x="163" y="4"/>
                    <a:pt x="163" y="4"/>
                    <a:pt x="163" y="4"/>
                  </a:cubicBezTo>
                  <a:cubicBezTo>
                    <a:pt x="163" y="16"/>
                    <a:pt x="163" y="16"/>
                    <a:pt x="163" y="16"/>
                  </a:cubicBezTo>
                  <a:cubicBezTo>
                    <a:pt x="155" y="16"/>
                    <a:pt x="155" y="16"/>
                    <a:pt x="155" y="16"/>
                  </a:cubicBezTo>
                  <a:cubicBezTo>
                    <a:pt x="155" y="23"/>
                    <a:pt x="155" y="23"/>
                    <a:pt x="155" y="23"/>
                  </a:cubicBezTo>
                  <a:cubicBezTo>
                    <a:pt x="163" y="23"/>
                    <a:pt x="163" y="23"/>
                    <a:pt x="163" y="23"/>
                  </a:cubicBezTo>
                  <a:cubicBezTo>
                    <a:pt x="163" y="41"/>
                    <a:pt x="163" y="41"/>
                    <a:pt x="163" y="41"/>
                  </a:cubicBezTo>
                  <a:cubicBezTo>
                    <a:pt x="163" y="50"/>
                    <a:pt x="167" y="55"/>
                    <a:pt x="176" y="55"/>
                  </a:cubicBezTo>
                  <a:cubicBezTo>
                    <a:pt x="180" y="55"/>
                    <a:pt x="184" y="54"/>
                    <a:pt x="187" y="52"/>
                  </a:cubicBezTo>
                  <a:cubicBezTo>
                    <a:pt x="184" y="45"/>
                    <a:pt x="184" y="45"/>
                    <a:pt x="184" y="45"/>
                  </a:cubicBezTo>
                  <a:cubicBezTo>
                    <a:pt x="182" y="46"/>
                    <a:pt x="179" y="47"/>
                    <a:pt x="177" y="47"/>
                  </a:cubicBezTo>
                  <a:cubicBezTo>
                    <a:pt x="173" y="47"/>
                    <a:pt x="171" y="45"/>
                    <a:pt x="171" y="41"/>
                  </a:cubicBezTo>
                  <a:cubicBezTo>
                    <a:pt x="171" y="23"/>
                    <a:pt x="171" y="23"/>
                    <a:pt x="171" y="23"/>
                  </a:cubicBezTo>
                  <a:cubicBezTo>
                    <a:pt x="185" y="23"/>
                    <a:pt x="185" y="23"/>
                    <a:pt x="185" y="23"/>
                  </a:cubicBezTo>
                  <a:lnTo>
                    <a:pt x="185" y="16"/>
                  </a:lnTo>
                  <a:close/>
                  <a:moveTo>
                    <a:pt x="256" y="15"/>
                  </a:moveTo>
                  <a:cubicBezTo>
                    <a:pt x="251" y="15"/>
                    <a:pt x="248" y="17"/>
                    <a:pt x="246" y="20"/>
                  </a:cubicBezTo>
                  <a:cubicBezTo>
                    <a:pt x="246" y="16"/>
                    <a:pt x="246" y="16"/>
                    <a:pt x="246" y="16"/>
                  </a:cubicBezTo>
                  <a:cubicBezTo>
                    <a:pt x="238" y="16"/>
                    <a:pt x="238" y="16"/>
                    <a:pt x="238" y="16"/>
                  </a:cubicBezTo>
                  <a:cubicBezTo>
                    <a:pt x="238" y="54"/>
                    <a:pt x="238" y="54"/>
                    <a:pt x="238" y="54"/>
                  </a:cubicBezTo>
                  <a:cubicBezTo>
                    <a:pt x="246" y="54"/>
                    <a:pt x="246" y="54"/>
                    <a:pt x="246" y="54"/>
                  </a:cubicBezTo>
                  <a:cubicBezTo>
                    <a:pt x="246" y="33"/>
                    <a:pt x="246" y="33"/>
                    <a:pt x="246" y="33"/>
                  </a:cubicBezTo>
                  <a:cubicBezTo>
                    <a:pt x="246" y="26"/>
                    <a:pt x="249" y="23"/>
                    <a:pt x="254" y="23"/>
                  </a:cubicBezTo>
                  <a:cubicBezTo>
                    <a:pt x="256" y="23"/>
                    <a:pt x="258" y="23"/>
                    <a:pt x="259" y="24"/>
                  </a:cubicBezTo>
                  <a:cubicBezTo>
                    <a:pt x="262" y="16"/>
                    <a:pt x="262" y="16"/>
                    <a:pt x="262" y="16"/>
                  </a:cubicBezTo>
                  <a:cubicBezTo>
                    <a:pt x="260" y="15"/>
                    <a:pt x="258" y="15"/>
                    <a:pt x="256" y="15"/>
                  </a:cubicBezTo>
                  <a:close/>
                  <a:moveTo>
                    <a:pt x="149" y="19"/>
                  </a:moveTo>
                  <a:cubicBezTo>
                    <a:pt x="145" y="16"/>
                    <a:pt x="139" y="15"/>
                    <a:pt x="133" y="15"/>
                  </a:cubicBezTo>
                  <a:cubicBezTo>
                    <a:pt x="123" y="15"/>
                    <a:pt x="117" y="20"/>
                    <a:pt x="117" y="27"/>
                  </a:cubicBezTo>
                  <a:cubicBezTo>
                    <a:pt x="117" y="33"/>
                    <a:pt x="122" y="37"/>
                    <a:pt x="130" y="38"/>
                  </a:cubicBezTo>
                  <a:cubicBezTo>
                    <a:pt x="134" y="39"/>
                    <a:pt x="134" y="39"/>
                    <a:pt x="134" y="39"/>
                  </a:cubicBezTo>
                  <a:cubicBezTo>
                    <a:pt x="139" y="40"/>
                    <a:pt x="141" y="41"/>
                    <a:pt x="141" y="43"/>
                  </a:cubicBezTo>
                  <a:cubicBezTo>
                    <a:pt x="141" y="46"/>
                    <a:pt x="138" y="48"/>
                    <a:pt x="132" y="48"/>
                  </a:cubicBezTo>
                  <a:cubicBezTo>
                    <a:pt x="127" y="48"/>
                    <a:pt x="122" y="46"/>
                    <a:pt x="120" y="44"/>
                  </a:cubicBezTo>
                  <a:cubicBezTo>
                    <a:pt x="116" y="50"/>
                    <a:pt x="116" y="50"/>
                    <a:pt x="116" y="50"/>
                  </a:cubicBezTo>
                  <a:cubicBezTo>
                    <a:pt x="120" y="53"/>
                    <a:pt x="126" y="55"/>
                    <a:pt x="132" y="55"/>
                  </a:cubicBezTo>
                  <a:cubicBezTo>
                    <a:pt x="143" y="55"/>
                    <a:pt x="150" y="50"/>
                    <a:pt x="150" y="43"/>
                  </a:cubicBezTo>
                  <a:cubicBezTo>
                    <a:pt x="150" y="36"/>
                    <a:pt x="145" y="32"/>
                    <a:pt x="136" y="31"/>
                  </a:cubicBezTo>
                  <a:cubicBezTo>
                    <a:pt x="132" y="31"/>
                    <a:pt x="132" y="31"/>
                    <a:pt x="132" y="31"/>
                  </a:cubicBezTo>
                  <a:cubicBezTo>
                    <a:pt x="129" y="30"/>
                    <a:pt x="126" y="29"/>
                    <a:pt x="126" y="27"/>
                  </a:cubicBezTo>
                  <a:cubicBezTo>
                    <a:pt x="126" y="24"/>
                    <a:pt x="129" y="22"/>
                    <a:pt x="133" y="22"/>
                  </a:cubicBezTo>
                  <a:cubicBezTo>
                    <a:pt x="138" y="22"/>
                    <a:pt x="143" y="24"/>
                    <a:pt x="145" y="26"/>
                  </a:cubicBezTo>
                  <a:lnTo>
                    <a:pt x="149" y="19"/>
                  </a:lnTo>
                  <a:close/>
                  <a:moveTo>
                    <a:pt x="372" y="15"/>
                  </a:moveTo>
                  <a:cubicBezTo>
                    <a:pt x="367" y="15"/>
                    <a:pt x="364" y="17"/>
                    <a:pt x="362" y="20"/>
                  </a:cubicBezTo>
                  <a:cubicBezTo>
                    <a:pt x="362" y="16"/>
                    <a:pt x="362" y="16"/>
                    <a:pt x="362" y="16"/>
                  </a:cubicBezTo>
                  <a:cubicBezTo>
                    <a:pt x="353" y="16"/>
                    <a:pt x="353" y="16"/>
                    <a:pt x="353" y="16"/>
                  </a:cubicBezTo>
                  <a:cubicBezTo>
                    <a:pt x="353" y="54"/>
                    <a:pt x="353" y="54"/>
                    <a:pt x="353" y="54"/>
                  </a:cubicBezTo>
                  <a:cubicBezTo>
                    <a:pt x="362" y="54"/>
                    <a:pt x="362" y="54"/>
                    <a:pt x="362" y="54"/>
                  </a:cubicBezTo>
                  <a:cubicBezTo>
                    <a:pt x="362" y="33"/>
                    <a:pt x="362" y="33"/>
                    <a:pt x="362" y="33"/>
                  </a:cubicBezTo>
                  <a:cubicBezTo>
                    <a:pt x="362" y="26"/>
                    <a:pt x="364" y="23"/>
                    <a:pt x="370" y="23"/>
                  </a:cubicBezTo>
                  <a:cubicBezTo>
                    <a:pt x="371" y="23"/>
                    <a:pt x="373" y="23"/>
                    <a:pt x="375" y="24"/>
                  </a:cubicBezTo>
                  <a:cubicBezTo>
                    <a:pt x="378" y="16"/>
                    <a:pt x="378" y="16"/>
                    <a:pt x="378" y="16"/>
                  </a:cubicBezTo>
                  <a:cubicBezTo>
                    <a:pt x="376" y="15"/>
                    <a:pt x="373" y="15"/>
                    <a:pt x="372" y="15"/>
                  </a:cubicBezTo>
                  <a:close/>
                  <a:moveTo>
                    <a:pt x="264" y="35"/>
                  </a:moveTo>
                  <a:cubicBezTo>
                    <a:pt x="264" y="47"/>
                    <a:pt x="273" y="55"/>
                    <a:pt x="285" y="55"/>
                  </a:cubicBezTo>
                  <a:cubicBezTo>
                    <a:pt x="291" y="55"/>
                    <a:pt x="294" y="54"/>
                    <a:pt x="299" y="50"/>
                  </a:cubicBezTo>
                  <a:cubicBezTo>
                    <a:pt x="295" y="44"/>
                    <a:pt x="295" y="44"/>
                    <a:pt x="295" y="44"/>
                  </a:cubicBezTo>
                  <a:cubicBezTo>
                    <a:pt x="291" y="46"/>
                    <a:pt x="288" y="47"/>
                    <a:pt x="285" y="47"/>
                  </a:cubicBezTo>
                  <a:cubicBezTo>
                    <a:pt x="278" y="47"/>
                    <a:pt x="273" y="42"/>
                    <a:pt x="273" y="35"/>
                  </a:cubicBezTo>
                  <a:cubicBezTo>
                    <a:pt x="273" y="28"/>
                    <a:pt x="278" y="23"/>
                    <a:pt x="285" y="23"/>
                  </a:cubicBezTo>
                  <a:cubicBezTo>
                    <a:pt x="288" y="23"/>
                    <a:pt x="291" y="24"/>
                    <a:pt x="295" y="26"/>
                  </a:cubicBezTo>
                  <a:cubicBezTo>
                    <a:pt x="299" y="19"/>
                    <a:pt x="299" y="19"/>
                    <a:pt x="299" y="19"/>
                  </a:cubicBezTo>
                  <a:cubicBezTo>
                    <a:pt x="294" y="16"/>
                    <a:pt x="291" y="15"/>
                    <a:pt x="285" y="15"/>
                  </a:cubicBezTo>
                  <a:cubicBezTo>
                    <a:pt x="273" y="15"/>
                    <a:pt x="264" y="23"/>
                    <a:pt x="264" y="35"/>
                  </a:cubicBezTo>
                  <a:close/>
                  <a:moveTo>
                    <a:pt x="342" y="35"/>
                  </a:moveTo>
                  <a:cubicBezTo>
                    <a:pt x="342" y="16"/>
                    <a:pt x="342" y="16"/>
                    <a:pt x="342" y="16"/>
                  </a:cubicBezTo>
                  <a:cubicBezTo>
                    <a:pt x="334" y="16"/>
                    <a:pt x="334" y="16"/>
                    <a:pt x="334" y="16"/>
                  </a:cubicBezTo>
                  <a:cubicBezTo>
                    <a:pt x="334" y="20"/>
                    <a:pt x="334" y="20"/>
                    <a:pt x="334" y="20"/>
                  </a:cubicBezTo>
                  <a:cubicBezTo>
                    <a:pt x="331" y="17"/>
                    <a:pt x="327" y="15"/>
                    <a:pt x="322" y="15"/>
                  </a:cubicBezTo>
                  <a:cubicBezTo>
                    <a:pt x="311" y="15"/>
                    <a:pt x="303" y="23"/>
                    <a:pt x="303" y="35"/>
                  </a:cubicBezTo>
                  <a:cubicBezTo>
                    <a:pt x="303" y="47"/>
                    <a:pt x="311" y="55"/>
                    <a:pt x="322" y="55"/>
                  </a:cubicBezTo>
                  <a:cubicBezTo>
                    <a:pt x="327" y="55"/>
                    <a:pt x="331" y="53"/>
                    <a:pt x="334" y="49"/>
                  </a:cubicBezTo>
                  <a:cubicBezTo>
                    <a:pt x="334" y="54"/>
                    <a:pt x="334" y="54"/>
                    <a:pt x="334" y="54"/>
                  </a:cubicBezTo>
                  <a:cubicBezTo>
                    <a:pt x="342" y="54"/>
                    <a:pt x="342" y="54"/>
                    <a:pt x="342" y="54"/>
                  </a:cubicBezTo>
                  <a:lnTo>
                    <a:pt x="342" y="35"/>
                  </a:lnTo>
                  <a:close/>
                  <a:moveTo>
                    <a:pt x="311" y="35"/>
                  </a:moveTo>
                  <a:cubicBezTo>
                    <a:pt x="311" y="28"/>
                    <a:pt x="316" y="23"/>
                    <a:pt x="323" y="23"/>
                  </a:cubicBezTo>
                  <a:cubicBezTo>
                    <a:pt x="330" y="23"/>
                    <a:pt x="334" y="28"/>
                    <a:pt x="334" y="35"/>
                  </a:cubicBezTo>
                  <a:cubicBezTo>
                    <a:pt x="334" y="42"/>
                    <a:pt x="330" y="47"/>
                    <a:pt x="323" y="47"/>
                  </a:cubicBezTo>
                  <a:cubicBezTo>
                    <a:pt x="316" y="47"/>
                    <a:pt x="311" y="42"/>
                    <a:pt x="311" y="35"/>
                  </a:cubicBezTo>
                  <a:close/>
                  <a:moveTo>
                    <a:pt x="211" y="15"/>
                  </a:moveTo>
                  <a:cubicBezTo>
                    <a:pt x="200" y="15"/>
                    <a:pt x="192" y="23"/>
                    <a:pt x="192" y="35"/>
                  </a:cubicBezTo>
                  <a:cubicBezTo>
                    <a:pt x="192" y="47"/>
                    <a:pt x="200" y="55"/>
                    <a:pt x="212" y="55"/>
                  </a:cubicBezTo>
                  <a:cubicBezTo>
                    <a:pt x="217" y="55"/>
                    <a:pt x="223" y="54"/>
                    <a:pt x="227" y="50"/>
                  </a:cubicBezTo>
                  <a:cubicBezTo>
                    <a:pt x="223" y="44"/>
                    <a:pt x="223" y="44"/>
                    <a:pt x="223" y="44"/>
                  </a:cubicBezTo>
                  <a:cubicBezTo>
                    <a:pt x="220" y="46"/>
                    <a:pt x="216" y="48"/>
                    <a:pt x="212" y="48"/>
                  </a:cubicBezTo>
                  <a:cubicBezTo>
                    <a:pt x="207" y="48"/>
                    <a:pt x="202" y="45"/>
                    <a:pt x="201" y="38"/>
                  </a:cubicBezTo>
                  <a:cubicBezTo>
                    <a:pt x="229" y="38"/>
                    <a:pt x="229" y="38"/>
                    <a:pt x="229" y="38"/>
                  </a:cubicBezTo>
                  <a:cubicBezTo>
                    <a:pt x="229" y="37"/>
                    <a:pt x="229" y="36"/>
                    <a:pt x="229" y="35"/>
                  </a:cubicBezTo>
                  <a:cubicBezTo>
                    <a:pt x="229" y="23"/>
                    <a:pt x="222" y="15"/>
                    <a:pt x="211" y="15"/>
                  </a:cubicBezTo>
                  <a:close/>
                  <a:moveTo>
                    <a:pt x="211" y="22"/>
                  </a:moveTo>
                  <a:cubicBezTo>
                    <a:pt x="216" y="22"/>
                    <a:pt x="220" y="26"/>
                    <a:pt x="221" y="32"/>
                  </a:cubicBezTo>
                  <a:cubicBezTo>
                    <a:pt x="201" y="32"/>
                    <a:pt x="201" y="32"/>
                    <a:pt x="201" y="32"/>
                  </a:cubicBezTo>
                  <a:cubicBezTo>
                    <a:pt x="202" y="26"/>
                    <a:pt x="205" y="22"/>
                    <a:pt x="211" y="22"/>
                  </a:cubicBezTo>
                  <a:close/>
                  <a:moveTo>
                    <a:pt x="420" y="35"/>
                  </a:moveTo>
                  <a:cubicBezTo>
                    <a:pt x="420" y="0"/>
                    <a:pt x="420" y="0"/>
                    <a:pt x="420" y="0"/>
                  </a:cubicBezTo>
                  <a:cubicBezTo>
                    <a:pt x="411" y="0"/>
                    <a:pt x="411" y="0"/>
                    <a:pt x="411" y="0"/>
                  </a:cubicBezTo>
                  <a:cubicBezTo>
                    <a:pt x="411" y="20"/>
                    <a:pt x="411" y="20"/>
                    <a:pt x="411" y="20"/>
                  </a:cubicBezTo>
                  <a:cubicBezTo>
                    <a:pt x="409" y="17"/>
                    <a:pt x="405" y="15"/>
                    <a:pt x="399" y="15"/>
                  </a:cubicBezTo>
                  <a:cubicBezTo>
                    <a:pt x="388" y="15"/>
                    <a:pt x="380" y="23"/>
                    <a:pt x="380" y="35"/>
                  </a:cubicBezTo>
                  <a:cubicBezTo>
                    <a:pt x="380" y="47"/>
                    <a:pt x="388" y="55"/>
                    <a:pt x="399" y="55"/>
                  </a:cubicBezTo>
                  <a:cubicBezTo>
                    <a:pt x="405" y="55"/>
                    <a:pt x="409" y="53"/>
                    <a:pt x="411" y="49"/>
                  </a:cubicBezTo>
                  <a:cubicBezTo>
                    <a:pt x="411" y="54"/>
                    <a:pt x="411" y="54"/>
                    <a:pt x="411" y="54"/>
                  </a:cubicBezTo>
                  <a:cubicBezTo>
                    <a:pt x="420" y="54"/>
                    <a:pt x="420" y="54"/>
                    <a:pt x="420" y="54"/>
                  </a:cubicBezTo>
                  <a:lnTo>
                    <a:pt x="420" y="35"/>
                  </a:lnTo>
                  <a:close/>
                  <a:moveTo>
                    <a:pt x="389" y="35"/>
                  </a:moveTo>
                  <a:cubicBezTo>
                    <a:pt x="389" y="28"/>
                    <a:pt x="393" y="23"/>
                    <a:pt x="400" y="23"/>
                  </a:cubicBezTo>
                  <a:cubicBezTo>
                    <a:pt x="407" y="23"/>
                    <a:pt x="412" y="28"/>
                    <a:pt x="412" y="35"/>
                  </a:cubicBezTo>
                  <a:cubicBezTo>
                    <a:pt x="412" y="42"/>
                    <a:pt x="407" y="47"/>
                    <a:pt x="400" y="47"/>
                  </a:cubicBezTo>
                  <a:cubicBezTo>
                    <a:pt x="393" y="47"/>
                    <a:pt x="389" y="42"/>
                    <a:pt x="389" y="35"/>
                  </a:cubicBezTo>
                  <a:close/>
                  <a:moveTo>
                    <a:pt x="108" y="35"/>
                  </a:moveTo>
                  <a:cubicBezTo>
                    <a:pt x="108" y="16"/>
                    <a:pt x="108" y="16"/>
                    <a:pt x="108" y="16"/>
                  </a:cubicBezTo>
                  <a:cubicBezTo>
                    <a:pt x="99" y="16"/>
                    <a:pt x="99" y="16"/>
                    <a:pt x="99" y="16"/>
                  </a:cubicBezTo>
                  <a:cubicBezTo>
                    <a:pt x="99" y="20"/>
                    <a:pt x="99" y="20"/>
                    <a:pt x="99" y="20"/>
                  </a:cubicBezTo>
                  <a:cubicBezTo>
                    <a:pt x="97" y="17"/>
                    <a:pt x="93" y="15"/>
                    <a:pt x="87" y="15"/>
                  </a:cubicBezTo>
                  <a:cubicBezTo>
                    <a:pt x="77" y="15"/>
                    <a:pt x="68" y="23"/>
                    <a:pt x="68" y="35"/>
                  </a:cubicBezTo>
                  <a:cubicBezTo>
                    <a:pt x="68" y="47"/>
                    <a:pt x="77" y="55"/>
                    <a:pt x="87" y="55"/>
                  </a:cubicBezTo>
                  <a:cubicBezTo>
                    <a:pt x="93" y="55"/>
                    <a:pt x="97" y="53"/>
                    <a:pt x="99" y="49"/>
                  </a:cubicBezTo>
                  <a:cubicBezTo>
                    <a:pt x="99" y="54"/>
                    <a:pt x="99" y="54"/>
                    <a:pt x="99" y="54"/>
                  </a:cubicBezTo>
                  <a:cubicBezTo>
                    <a:pt x="108" y="54"/>
                    <a:pt x="108" y="54"/>
                    <a:pt x="108" y="54"/>
                  </a:cubicBezTo>
                  <a:lnTo>
                    <a:pt x="108" y="35"/>
                  </a:lnTo>
                  <a:close/>
                  <a:moveTo>
                    <a:pt x="77" y="35"/>
                  </a:moveTo>
                  <a:cubicBezTo>
                    <a:pt x="77" y="28"/>
                    <a:pt x="81" y="23"/>
                    <a:pt x="88" y="23"/>
                  </a:cubicBezTo>
                  <a:cubicBezTo>
                    <a:pt x="95" y="23"/>
                    <a:pt x="100" y="28"/>
                    <a:pt x="100" y="35"/>
                  </a:cubicBezTo>
                  <a:cubicBezTo>
                    <a:pt x="100" y="42"/>
                    <a:pt x="95" y="47"/>
                    <a:pt x="88" y="47"/>
                  </a:cubicBezTo>
                  <a:cubicBezTo>
                    <a:pt x="81" y="47"/>
                    <a:pt x="77" y="42"/>
                    <a:pt x="77" y="3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25" name="Rectangle 6">
              <a:extLst>
                <a:ext uri="{FF2B5EF4-FFF2-40B4-BE49-F238E27FC236}">
                  <a16:creationId xmlns:a16="http://schemas.microsoft.com/office/drawing/2014/main" id="{2CB24FA4-CB4E-48A9-BAB5-6D243BE23A14}"/>
                </a:ext>
              </a:extLst>
            </p:cNvPr>
            <p:cNvSpPr>
              <a:spLocks noChangeArrowheads="1"/>
            </p:cNvSpPr>
            <p:nvPr userDrawn="1"/>
          </p:nvSpPr>
          <p:spPr bwMode="ltGray">
            <a:xfrm>
              <a:off x="110" y="2819"/>
              <a:ext cx="260" cy="468"/>
            </a:xfrm>
            <a:prstGeom prst="rect">
              <a:avLst/>
            </a:prstGeom>
            <a:solidFill>
              <a:srgbClr val="F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26" name="Freeform 7">
              <a:extLst>
                <a:ext uri="{FF2B5EF4-FFF2-40B4-BE49-F238E27FC236}">
                  <a16:creationId xmlns:a16="http://schemas.microsoft.com/office/drawing/2014/main" id="{81CF441F-2F08-469D-9B69-253A5E2C5F5E}"/>
                </a:ext>
              </a:extLst>
            </p:cNvPr>
            <p:cNvSpPr>
              <a:spLocks/>
            </p:cNvSpPr>
            <p:nvPr userDrawn="1"/>
          </p:nvSpPr>
          <p:spPr bwMode="ltGray">
            <a:xfrm>
              <a:off x="-240" y="2757"/>
              <a:ext cx="480" cy="594"/>
            </a:xfrm>
            <a:custGeom>
              <a:avLst/>
              <a:gdLst>
                <a:gd name="T0" fmla="*/ 178 w 233"/>
                <a:gd name="T1" fmla="*/ 144 h 288"/>
                <a:gd name="T2" fmla="*/ 233 w 233"/>
                <a:gd name="T3" fmla="*/ 30 h 288"/>
                <a:gd name="T4" fmla="*/ 144 w 233"/>
                <a:gd name="T5" fmla="*/ 0 h 288"/>
                <a:gd name="T6" fmla="*/ 0 w 233"/>
                <a:gd name="T7" fmla="*/ 144 h 288"/>
                <a:gd name="T8" fmla="*/ 144 w 233"/>
                <a:gd name="T9" fmla="*/ 288 h 288"/>
                <a:gd name="T10" fmla="*/ 233 w 233"/>
                <a:gd name="T11" fmla="*/ 257 h 288"/>
                <a:gd name="T12" fmla="*/ 178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178" y="144"/>
                  </a:moveTo>
                  <a:cubicBezTo>
                    <a:pt x="178" y="98"/>
                    <a:pt x="200" y="57"/>
                    <a:pt x="233" y="30"/>
                  </a:cubicBezTo>
                  <a:cubicBezTo>
                    <a:pt x="209" y="11"/>
                    <a:pt x="178" y="0"/>
                    <a:pt x="144" y="0"/>
                  </a:cubicBezTo>
                  <a:cubicBezTo>
                    <a:pt x="64" y="0"/>
                    <a:pt x="0" y="64"/>
                    <a:pt x="0" y="144"/>
                  </a:cubicBezTo>
                  <a:cubicBezTo>
                    <a:pt x="0" y="223"/>
                    <a:pt x="64" y="288"/>
                    <a:pt x="144" y="288"/>
                  </a:cubicBezTo>
                  <a:cubicBezTo>
                    <a:pt x="178" y="288"/>
                    <a:pt x="209" y="276"/>
                    <a:pt x="233" y="257"/>
                  </a:cubicBezTo>
                  <a:cubicBezTo>
                    <a:pt x="200" y="231"/>
                    <a:pt x="178" y="190"/>
                    <a:pt x="178" y="144"/>
                  </a:cubicBezTo>
                  <a:close/>
                </a:path>
              </a:pathLst>
            </a:custGeom>
            <a:solidFill>
              <a:srgbClr val="EB00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27" name="Freeform 8">
              <a:extLst>
                <a:ext uri="{FF2B5EF4-FFF2-40B4-BE49-F238E27FC236}">
                  <a16:creationId xmlns:a16="http://schemas.microsoft.com/office/drawing/2014/main" id="{5B584770-A271-4F31-A098-B5B042A2D27A}"/>
                </a:ext>
              </a:extLst>
            </p:cNvPr>
            <p:cNvSpPr>
              <a:spLocks/>
            </p:cNvSpPr>
            <p:nvPr userDrawn="1"/>
          </p:nvSpPr>
          <p:spPr bwMode="ltGray">
            <a:xfrm>
              <a:off x="240" y="2757"/>
              <a:ext cx="480" cy="594"/>
            </a:xfrm>
            <a:custGeom>
              <a:avLst/>
              <a:gdLst>
                <a:gd name="T0" fmla="*/ 233 w 233"/>
                <a:gd name="T1" fmla="*/ 144 h 288"/>
                <a:gd name="T2" fmla="*/ 89 w 233"/>
                <a:gd name="T3" fmla="*/ 288 h 288"/>
                <a:gd name="T4" fmla="*/ 0 w 233"/>
                <a:gd name="T5" fmla="*/ 257 h 288"/>
                <a:gd name="T6" fmla="*/ 55 w 233"/>
                <a:gd name="T7" fmla="*/ 144 h 288"/>
                <a:gd name="T8" fmla="*/ 0 w 233"/>
                <a:gd name="T9" fmla="*/ 30 h 288"/>
                <a:gd name="T10" fmla="*/ 89 w 233"/>
                <a:gd name="T11" fmla="*/ 0 h 288"/>
                <a:gd name="T12" fmla="*/ 233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233" y="144"/>
                  </a:moveTo>
                  <a:cubicBezTo>
                    <a:pt x="233" y="223"/>
                    <a:pt x="169" y="288"/>
                    <a:pt x="89" y="288"/>
                  </a:cubicBezTo>
                  <a:cubicBezTo>
                    <a:pt x="55" y="288"/>
                    <a:pt x="24" y="276"/>
                    <a:pt x="0" y="257"/>
                  </a:cubicBezTo>
                  <a:cubicBezTo>
                    <a:pt x="33" y="231"/>
                    <a:pt x="55" y="190"/>
                    <a:pt x="55" y="144"/>
                  </a:cubicBezTo>
                  <a:cubicBezTo>
                    <a:pt x="55" y="98"/>
                    <a:pt x="33" y="57"/>
                    <a:pt x="0" y="30"/>
                  </a:cubicBezTo>
                  <a:cubicBezTo>
                    <a:pt x="24" y="11"/>
                    <a:pt x="55" y="0"/>
                    <a:pt x="89" y="0"/>
                  </a:cubicBezTo>
                  <a:cubicBezTo>
                    <a:pt x="169" y="0"/>
                    <a:pt x="233" y="64"/>
                    <a:pt x="233" y="144"/>
                  </a:cubicBez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28" name="Freeform 9">
              <a:extLst>
                <a:ext uri="{FF2B5EF4-FFF2-40B4-BE49-F238E27FC236}">
                  <a16:creationId xmlns:a16="http://schemas.microsoft.com/office/drawing/2014/main" id="{C18A98AE-A202-476D-AED7-E2B36376F6E2}"/>
                </a:ext>
              </a:extLst>
            </p:cNvPr>
            <p:cNvSpPr>
              <a:spLocks noEditPoints="1"/>
            </p:cNvSpPr>
            <p:nvPr userDrawn="1"/>
          </p:nvSpPr>
          <p:spPr bwMode="ltGray">
            <a:xfrm>
              <a:off x="685" y="3225"/>
              <a:ext cx="25" cy="12"/>
            </a:xfrm>
            <a:custGeom>
              <a:avLst/>
              <a:gdLst>
                <a:gd name="T0" fmla="*/ 6 w 25"/>
                <a:gd name="T1" fmla="*/ 12 h 12"/>
                <a:gd name="T2" fmla="*/ 6 w 25"/>
                <a:gd name="T3" fmla="*/ 2 h 12"/>
                <a:gd name="T4" fmla="*/ 10 w 25"/>
                <a:gd name="T5" fmla="*/ 2 h 12"/>
                <a:gd name="T6" fmla="*/ 10 w 25"/>
                <a:gd name="T7" fmla="*/ 0 h 12"/>
                <a:gd name="T8" fmla="*/ 0 w 25"/>
                <a:gd name="T9" fmla="*/ 0 h 12"/>
                <a:gd name="T10" fmla="*/ 0 w 25"/>
                <a:gd name="T11" fmla="*/ 2 h 12"/>
                <a:gd name="T12" fmla="*/ 4 w 25"/>
                <a:gd name="T13" fmla="*/ 2 h 12"/>
                <a:gd name="T14" fmla="*/ 4 w 25"/>
                <a:gd name="T15" fmla="*/ 12 h 12"/>
                <a:gd name="T16" fmla="*/ 6 w 25"/>
                <a:gd name="T17" fmla="*/ 12 h 12"/>
                <a:gd name="T18" fmla="*/ 25 w 25"/>
                <a:gd name="T19" fmla="*/ 12 h 12"/>
                <a:gd name="T20" fmla="*/ 25 w 25"/>
                <a:gd name="T21" fmla="*/ 0 h 12"/>
                <a:gd name="T22" fmla="*/ 23 w 25"/>
                <a:gd name="T23" fmla="*/ 0 h 12"/>
                <a:gd name="T24" fmla="*/ 19 w 25"/>
                <a:gd name="T25" fmla="*/ 8 h 12"/>
                <a:gd name="T26" fmla="*/ 17 w 25"/>
                <a:gd name="T27" fmla="*/ 0 h 12"/>
                <a:gd name="T28" fmla="*/ 13 w 25"/>
                <a:gd name="T29" fmla="*/ 0 h 12"/>
                <a:gd name="T30" fmla="*/ 13 w 25"/>
                <a:gd name="T31" fmla="*/ 12 h 12"/>
                <a:gd name="T32" fmla="*/ 15 w 25"/>
                <a:gd name="T33" fmla="*/ 12 h 12"/>
                <a:gd name="T34" fmla="*/ 15 w 25"/>
                <a:gd name="T35" fmla="*/ 4 h 12"/>
                <a:gd name="T36" fmla="*/ 19 w 25"/>
                <a:gd name="T37" fmla="*/ 10 h 12"/>
                <a:gd name="T38" fmla="*/ 21 w 25"/>
                <a:gd name="T39" fmla="*/ 10 h 12"/>
                <a:gd name="T40" fmla="*/ 23 w 25"/>
                <a:gd name="T41" fmla="*/ 4 h 12"/>
                <a:gd name="T42" fmla="*/ 23 w 25"/>
                <a:gd name="T43" fmla="*/ 12 h 12"/>
                <a:gd name="T44" fmla="*/ 25 w 25"/>
                <a:gd name="T4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2">
                  <a:moveTo>
                    <a:pt x="6" y="12"/>
                  </a:moveTo>
                  <a:lnTo>
                    <a:pt x="6" y="2"/>
                  </a:lnTo>
                  <a:lnTo>
                    <a:pt x="10" y="2"/>
                  </a:lnTo>
                  <a:lnTo>
                    <a:pt x="10" y="0"/>
                  </a:lnTo>
                  <a:lnTo>
                    <a:pt x="0" y="0"/>
                  </a:lnTo>
                  <a:lnTo>
                    <a:pt x="0" y="2"/>
                  </a:lnTo>
                  <a:lnTo>
                    <a:pt x="4" y="2"/>
                  </a:lnTo>
                  <a:lnTo>
                    <a:pt x="4" y="12"/>
                  </a:lnTo>
                  <a:lnTo>
                    <a:pt x="6" y="12"/>
                  </a:lnTo>
                  <a:close/>
                  <a:moveTo>
                    <a:pt x="25" y="12"/>
                  </a:moveTo>
                  <a:lnTo>
                    <a:pt x="25" y="0"/>
                  </a:lnTo>
                  <a:lnTo>
                    <a:pt x="23" y="0"/>
                  </a:lnTo>
                  <a:lnTo>
                    <a:pt x="19" y="8"/>
                  </a:lnTo>
                  <a:lnTo>
                    <a:pt x="17" y="0"/>
                  </a:lnTo>
                  <a:lnTo>
                    <a:pt x="13" y="0"/>
                  </a:lnTo>
                  <a:lnTo>
                    <a:pt x="13" y="12"/>
                  </a:lnTo>
                  <a:lnTo>
                    <a:pt x="15" y="12"/>
                  </a:lnTo>
                  <a:lnTo>
                    <a:pt x="15" y="4"/>
                  </a:lnTo>
                  <a:lnTo>
                    <a:pt x="19" y="10"/>
                  </a:lnTo>
                  <a:lnTo>
                    <a:pt x="21" y="10"/>
                  </a:lnTo>
                  <a:lnTo>
                    <a:pt x="23" y="4"/>
                  </a:lnTo>
                  <a:lnTo>
                    <a:pt x="23" y="12"/>
                  </a:lnTo>
                  <a:lnTo>
                    <a:pt x="25" y="12"/>
                  </a:ln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grpSp>
      <p:pic>
        <p:nvPicPr>
          <p:cNvPr id="29" name="Picture 720" descr="EDCTP and Africa CDC workshop report on disparities in research funding -  EDCTP">
            <a:extLst>
              <a:ext uri="{FF2B5EF4-FFF2-40B4-BE49-F238E27FC236}">
                <a16:creationId xmlns:a16="http://schemas.microsoft.com/office/drawing/2014/main" id="{A6D66E70-9662-44D7-A1AE-81FDCFDB0A16}"/>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6727" t="9385" r="6805" b="10631"/>
          <a:stretch/>
        </p:blipFill>
        <p:spPr bwMode="ltGray">
          <a:xfrm>
            <a:off x="1608225" y="6435948"/>
            <a:ext cx="910081" cy="3561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CA4BC00-CD1D-4AFE-8082-5738A561713E}"/>
              </a:ext>
            </a:extLst>
          </p:cNvPr>
          <p:cNvPicPr>
            <a:picLocks noChangeAspect="1"/>
          </p:cNvPicPr>
          <p:nvPr userDrawn="1"/>
        </p:nvPicPr>
        <p:blipFill>
          <a:blip r:embed="rId12"/>
          <a:stretch>
            <a:fillRect/>
          </a:stretch>
        </p:blipFill>
        <p:spPr bwMode="ltGray">
          <a:xfrm>
            <a:off x="554736" y="6452601"/>
            <a:ext cx="830881" cy="293716"/>
          </a:xfrm>
          <a:prstGeom prst="rect">
            <a:avLst/>
          </a:prstGeom>
        </p:spPr>
      </p:pic>
      <p:sp>
        <p:nvSpPr>
          <p:cNvPr id="32" name="5. Source" hidden="1">
            <a:extLst>
              <a:ext uri="{FF2B5EF4-FFF2-40B4-BE49-F238E27FC236}">
                <a16:creationId xmlns:a16="http://schemas.microsoft.com/office/drawing/2014/main" id="{64C91C80-6C09-4D3D-856F-40475CD2DD48}"/>
              </a:ext>
            </a:extLst>
          </p:cNvPr>
          <p:cNvSpPr txBox="1">
            <a:spLocks/>
          </p:cNvSpPr>
          <p:nvPr userDrawn="1">
            <p:custDataLst>
              <p:tags r:id="rId7"/>
            </p:custDataLst>
          </p:nvPr>
        </p:nvSpPr>
        <p:spPr>
          <a:xfrm>
            <a:off x="554733" y="6225997"/>
            <a:ext cx="110825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spTree>
    <p:extLst>
      <p:ext uri="{BB962C8B-B14F-4D97-AF65-F5344CB8AC3E}">
        <p14:creationId xmlns:p14="http://schemas.microsoft.com/office/powerpoint/2010/main" val="650649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29" name="think-cell Slide" r:id="rId7" imgW="592" imgH="591" progId="TCLayout.ActiveDocument.1">
                  <p:embed/>
                </p:oleObj>
              </mc:Choice>
              <mc:Fallback>
                <p:oleObj name="think-cell Slide" r:id="rId7"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GB"/>
              <a:t>Add tracker</a:t>
            </a:r>
            <a:endParaRPr lang="en-GB" dirty="0"/>
          </a:p>
        </p:txBody>
      </p:sp>
      <p:sp>
        <p:nvSpPr>
          <p:cNvPr id="9" name="Slide Number">
            <a:extLst>
              <a:ext uri="{FF2B5EF4-FFF2-40B4-BE49-F238E27FC236}">
                <a16:creationId xmlns:a16="http://schemas.microsoft.com/office/drawing/2014/main" id="{6DBF7DE7-B91D-4ABB-954A-50FBE28D25BA}"/>
              </a:ext>
            </a:extLst>
          </p:cNvPr>
          <p:cNvSpPr>
            <a:spLocks noChangeArrowheads="1"/>
          </p:cNvSpPr>
          <p:nvPr userDrawn="1">
            <p:custDataLst>
              <p:tags r:id="rId4"/>
            </p:custDataLst>
          </p:nvPr>
        </p:nvSpPr>
        <p:spPr bwMode="black">
          <a:xfrm>
            <a:off x="11751882" y="6635897"/>
            <a:ext cx="325501" cy="107722"/>
          </a:xfrm>
          <a:prstGeom prst="rect">
            <a:avLst/>
          </a:prstGeom>
          <a:noFill/>
          <a:ln w="9525" algn="ctr">
            <a:noFill/>
            <a:miter lim="800000"/>
            <a:headEnd/>
            <a:tailEnd/>
          </a:ln>
          <a:effectLst/>
        </p:spPr>
        <p:txBody>
          <a:bodyPr wrap="square" lIns="0" tIns="0" rIns="0" bIns="0" anchor="b">
            <a:spAutoFit/>
          </a:bodyPr>
          <a:lstStyle/>
          <a:p>
            <a:pPr algn="ctr" defTabSz="610744" rtl="0" fontAlgn="auto">
              <a:spcBef>
                <a:spcPts val="0"/>
              </a:spcBef>
              <a:spcAft>
                <a:spcPts val="0"/>
              </a:spcAft>
              <a:defRPr/>
            </a:pPr>
            <a:fld id="{4ABDCABE-3F10-B64C-92F1-862014417034}" type="slidenum">
              <a:rPr lang="en-GB" sz="700" b="0" smtClean="0">
                <a:solidFill>
                  <a:schemeClr val="tx1"/>
                </a:solidFill>
                <a:latin typeface="+mn-lt"/>
                <a:ea typeface="+mn-ea"/>
                <a:cs typeface="Arial" panose="020B0604020202020204" pitchFamily="34" charset="0"/>
              </a:rPr>
              <a:pPr algn="ctr" defTabSz="610744" rtl="0" fontAlgn="auto">
                <a:spcBef>
                  <a:spcPts val="0"/>
                </a:spcBef>
                <a:spcAft>
                  <a:spcPts val="0"/>
                </a:spcAft>
                <a:defRPr/>
              </a:pPr>
              <a:t>‹#›</a:t>
            </a:fld>
            <a:endParaRPr lang="en-GB" sz="700" b="0" dirty="0">
              <a:solidFill>
                <a:schemeClr val="tx1"/>
              </a:solidFill>
              <a:latin typeface="+mn-lt"/>
              <a:ea typeface="+mn-ea"/>
              <a:cs typeface="Arial" panose="020B0604020202020204" pitchFamily="34" charset="0"/>
            </a:endParaRPr>
          </a:p>
        </p:txBody>
      </p:sp>
      <p:sp>
        <p:nvSpPr>
          <p:cNvPr id="19" name="5. Source" hidden="1">
            <a:extLst>
              <a:ext uri="{FF2B5EF4-FFF2-40B4-BE49-F238E27FC236}">
                <a16:creationId xmlns:a16="http://schemas.microsoft.com/office/drawing/2014/main" id="{5593A88A-4833-45F6-99A2-C493C0AB8824}"/>
              </a:ext>
            </a:extLst>
          </p:cNvPr>
          <p:cNvSpPr txBox="1">
            <a:spLocks/>
          </p:cNvSpPr>
          <p:nvPr userDrawn="1">
            <p:custDataLst>
              <p:tags r:id="rId5"/>
            </p:custDataLst>
          </p:nvPr>
        </p:nvSpPr>
        <p:spPr>
          <a:xfrm>
            <a:off x="554733" y="6225997"/>
            <a:ext cx="110825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Source: …</a:t>
            </a:r>
          </a:p>
        </p:txBody>
      </p:sp>
      <p:grpSp>
        <p:nvGrpSpPr>
          <p:cNvPr id="6" name="Group 4">
            <a:extLst>
              <a:ext uri="{FF2B5EF4-FFF2-40B4-BE49-F238E27FC236}">
                <a16:creationId xmlns:a16="http://schemas.microsoft.com/office/drawing/2014/main" id="{B647C9C1-5471-4388-BAD4-426A4D690ED9}"/>
              </a:ext>
            </a:extLst>
          </p:cNvPr>
          <p:cNvGrpSpPr>
            <a:grpSpLocks noChangeAspect="1"/>
          </p:cNvGrpSpPr>
          <p:nvPr userDrawn="1"/>
        </p:nvGrpSpPr>
        <p:grpSpPr bwMode="ltGray">
          <a:xfrm>
            <a:off x="11256172" y="6417372"/>
            <a:ext cx="394856" cy="373880"/>
            <a:chOff x="-240" y="2757"/>
            <a:chExt cx="960" cy="909"/>
          </a:xfrm>
        </p:grpSpPr>
        <p:sp>
          <p:nvSpPr>
            <p:cNvPr id="7" name="Freeform 5">
              <a:extLst>
                <a:ext uri="{FF2B5EF4-FFF2-40B4-BE49-F238E27FC236}">
                  <a16:creationId xmlns:a16="http://schemas.microsoft.com/office/drawing/2014/main" id="{F37C1500-6D09-4B69-BE3B-22AF92B92877}"/>
                </a:ext>
              </a:extLst>
            </p:cNvPr>
            <p:cNvSpPr>
              <a:spLocks noEditPoints="1"/>
            </p:cNvSpPr>
            <p:nvPr userDrawn="1"/>
          </p:nvSpPr>
          <p:spPr bwMode="ltGray">
            <a:xfrm>
              <a:off x="-191" y="3388"/>
              <a:ext cx="866" cy="278"/>
            </a:xfrm>
            <a:custGeom>
              <a:avLst/>
              <a:gdLst>
                <a:gd name="T0" fmla="*/ 20 w 420"/>
                <a:gd name="T1" fmla="*/ 15 h 135"/>
                <a:gd name="T2" fmla="*/ 9 w 420"/>
                <a:gd name="T3" fmla="*/ 54 h 135"/>
                <a:gd name="T4" fmla="*/ 35 w 420"/>
                <a:gd name="T5" fmla="*/ 54 h 135"/>
                <a:gd name="T6" fmla="*/ 61 w 420"/>
                <a:gd name="T7" fmla="*/ 54 h 135"/>
                <a:gd name="T8" fmla="*/ 14 w 420"/>
                <a:gd name="T9" fmla="*/ 104 h 135"/>
                <a:gd name="T10" fmla="*/ 27 w 420"/>
                <a:gd name="T11" fmla="*/ 76 h 135"/>
                <a:gd name="T12" fmla="*/ 23 w 420"/>
                <a:gd name="T13" fmla="*/ 96 h 135"/>
                <a:gd name="T14" fmla="*/ 39 w 420"/>
                <a:gd name="T15" fmla="*/ 115 h 135"/>
                <a:gd name="T16" fmla="*/ 71 w 420"/>
                <a:gd name="T17" fmla="*/ 115 h 135"/>
                <a:gd name="T18" fmla="*/ 114 w 420"/>
                <a:gd name="T19" fmla="*/ 117 h 135"/>
                <a:gd name="T20" fmla="*/ 87 w 420"/>
                <a:gd name="T21" fmla="*/ 118 h 135"/>
                <a:gd name="T22" fmla="*/ 152 w 420"/>
                <a:gd name="T23" fmla="*/ 95 h 135"/>
                <a:gd name="T24" fmla="*/ 141 w 420"/>
                <a:gd name="T25" fmla="*/ 134 h 135"/>
                <a:gd name="T26" fmla="*/ 168 w 420"/>
                <a:gd name="T27" fmla="*/ 134 h 135"/>
                <a:gd name="T28" fmla="*/ 242 w 420"/>
                <a:gd name="T29" fmla="*/ 95 h 135"/>
                <a:gd name="T30" fmla="*/ 262 w 420"/>
                <a:gd name="T31" fmla="*/ 134 h 135"/>
                <a:gd name="T32" fmla="*/ 243 w 420"/>
                <a:gd name="T33" fmla="*/ 127 h 135"/>
                <a:gd name="T34" fmla="*/ 346 w 420"/>
                <a:gd name="T35" fmla="*/ 135 h 135"/>
                <a:gd name="T36" fmla="*/ 346 w 420"/>
                <a:gd name="T37" fmla="*/ 128 h 135"/>
                <a:gd name="T38" fmla="*/ 382 w 420"/>
                <a:gd name="T39" fmla="*/ 96 h 135"/>
                <a:gd name="T40" fmla="*/ 392 w 420"/>
                <a:gd name="T41" fmla="*/ 103 h 135"/>
                <a:gd name="T42" fmla="*/ 299 w 420"/>
                <a:gd name="T43" fmla="*/ 96 h 135"/>
                <a:gd name="T44" fmla="*/ 269 w 420"/>
                <a:gd name="T45" fmla="*/ 96 h 135"/>
                <a:gd name="T46" fmla="*/ 300 w 420"/>
                <a:gd name="T47" fmla="*/ 132 h 135"/>
                <a:gd name="T48" fmla="*/ 299 w 420"/>
                <a:gd name="T49" fmla="*/ 104 h 135"/>
                <a:gd name="T50" fmla="*/ 206 w 420"/>
                <a:gd name="T51" fmla="*/ 134 h 135"/>
                <a:gd name="T52" fmla="*/ 206 w 420"/>
                <a:gd name="T53" fmla="*/ 101 h 135"/>
                <a:gd name="T54" fmla="*/ 195 w 420"/>
                <a:gd name="T55" fmla="*/ 103 h 135"/>
                <a:gd name="T56" fmla="*/ 309 w 420"/>
                <a:gd name="T57" fmla="*/ 134 h 135"/>
                <a:gd name="T58" fmla="*/ 313 w 420"/>
                <a:gd name="T59" fmla="*/ 89 h 135"/>
                <a:gd name="T60" fmla="*/ 171 w 420"/>
                <a:gd name="T61" fmla="*/ 4 h 135"/>
                <a:gd name="T62" fmla="*/ 163 w 420"/>
                <a:gd name="T63" fmla="*/ 23 h 135"/>
                <a:gd name="T64" fmla="*/ 177 w 420"/>
                <a:gd name="T65" fmla="*/ 47 h 135"/>
                <a:gd name="T66" fmla="*/ 256 w 420"/>
                <a:gd name="T67" fmla="*/ 15 h 135"/>
                <a:gd name="T68" fmla="*/ 246 w 420"/>
                <a:gd name="T69" fmla="*/ 54 h 135"/>
                <a:gd name="T70" fmla="*/ 256 w 420"/>
                <a:gd name="T71" fmla="*/ 15 h 135"/>
                <a:gd name="T72" fmla="*/ 134 w 420"/>
                <a:gd name="T73" fmla="*/ 39 h 135"/>
                <a:gd name="T74" fmla="*/ 132 w 420"/>
                <a:gd name="T75" fmla="*/ 55 h 135"/>
                <a:gd name="T76" fmla="*/ 133 w 420"/>
                <a:gd name="T77" fmla="*/ 22 h 135"/>
                <a:gd name="T78" fmla="*/ 362 w 420"/>
                <a:gd name="T79" fmla="*/ 16 h 135"/>
                <a:gd name="T80" fmla="*/ 370 w 420"/>
                <a:gd name="T81" fmla="*/ 23 h 135"/>
                <a:gd name="T82" fmla="*/ 285 w 420"/>
                <a:gd name="T83" fmla="*/ 55 h 135"/>
                <a:gd name="T84" fmla="*/ 285 w 420"/>
                <a:gd name="T85" fmla="*/ 23 h 135"/>
                <a:gd name="T86" fmla="*/ 342 w 420"/>
                <a:gd name="T87" fmla="*/ 35 h 135"/>
                <a:gd name="T88" fmla="*/ 303 w 420"/>
                <a:gd name="T89" fmla="*/ 35 h 135"/>
                <a:gd name="T90" fmla="*/ 342 w 420"/>
                <a:gd name="T91" fmla="*/ 35 h 135"/>
                <a:gd name="T92" fmla="*/ 311 w 420"/>
                <a:gd name="T93" fmla="*/ 35 h 135"/>
                <a:gd name="T94" fmla="*/ 223 w 420"/>
                <a:gd name="T95" fmla="*/ 44 h 135"/>
                <a:gd name="T96" fmla="*/ 211 w 420"/>
                <a:gd name="T97" fmla="*/ 15 h 135"/>
                <a:gd name="T98" fmla="*/ 420 w 420"/>
                <a:gd name="T99" fmla="*/ 35 h 135"/>
                <a:gd name="T100" fmla="*/ 380 w 420"/>
                <a:gd name="T101" fmla="*/ 35 h 135"/>
                <a:gd name="T102" fmla="*/ 420 w 420"/>
                <a:gd name="T103" fmla="*/ 35 h 135"/>
                <a:gd name="T104" fmla="*/ 389 w 420"/>
                <a:gd name="T105" fmla="*/ 35 h 135"/>
                <a:gd name="T106" fmla="*/ 87 w 420"/>
                <a:gd name="T107" fmla="*/ 15 h 135"/>
                <a:gd name="T108" fmla="*/ 108 w 420"/>
                <a:gd name="T109" fmla="*/ 54 h 135"/>
                <a:gd name="T110" fmla="*/ 88 w 420"/>
                <a:gd name="T111" fmla="*/ 4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 h="135">
                  <a:moveTo>
                    <a:pt x="61" y="54"/>
                  </a:moveTo>
                  <a:cubicBezTo>
                    <a:pt x="61" y="30"/>
                    <a:pt x="61" y="30"/>
                    <a:pt x="61" y="30"/>
                  </a:cubicBezTo>
                  <a:cubicBezTo>
                    <a:pt x="61" y="21"/>
                    <a:pt x="55" y="15"/>
                    <a:pt x="46" y="15"/>
                  </a:cubicBezTo>
                  <a:cubicBezTo>
                    <a:pt x="41" y="15"/>
                    <a:pt x="36" y="16"/>
                    <a:pt x="32" y="22"/>
                  </a:cubicBezTo>
                  <a:cubicBezTo>
                    <a:pt x="30" y="17"/>
                    <a:pt x="25" y="15"/>
                    <a:pt x="20" y="15"/>
                  </a:cubicBezTo>
                  <a:cubicBezTo>
                    <a:pt x="16" y="15"/>
                    <a:pt x="12" y="16"/>
                    <a:pt x="8" y="21"/>
                  </a:cubicBezTo>
                  <a:cubicBezTo>
                    <a:pt x="8" y="16"/>
                    <a:pt x="8" y="16"/>
                    <a:pt x="8" y="16"/>
                  </a:cubicBezTo>
                  <a:cubicBezTo>
                    <a:pt x="0" y="16"/>
                    <a:pt x="0" y="16"/>
                    <a:pt x="0" y="16"/>
                  </a:cubicBezTo>
                  <a:cubicBezTo>
                    <a:pt x="0" y="54"/>
                    <a:pt x="0" y="54"/>
                    <a:pt x="0" y="54"/>
                  </a:cubicBezTo>
                  <a:cubicBezTo>
                    <a:pt x="9" y="54"/>
                    <a:pt x="9" y="54"/>
                    <a:pt x="9" y="54"/>
                  </a:cubicBezTo>
                  <a:cubicBezTo>
                    <a:pt x="9" y="33"/>
                    <a:pt x="9" y="33"/>
                    <a:pt x="9" y="33"/>
                  </a:cubicBezTo>
                  <a:cubicBezTo>
                    <a:pt x="9" y="26"/>
                    <a:pt x="12" y="23"/>
                    <a:pt x="18" y="23"/>
                  </a:cubicBezTo>
                  <a:cubicBezTo>
                    <a:pt x="23" y="23"/>
                    <a:pt x="26" y="26"/>
                    <a:pt x="26" y="33"/>
                  </a:cubicBezTo>
                  <a:cubicBezTo>
                    <a:pt x="26" y="54"/>
                    <a:pt x="26" y="54"/>
                    <a:pt x="26" y="54"/>
                  </a:cubicBezTo>
                  <a:cubicBezTo>
                    <a:pt x="35" y="54"/>
                    <a:pt x="35" y="54"/>
                    <a:pt x="35" y="54"/>
                  </a:cubicBezTo>
                  <a:cubicBezTo>
                    <a:pt x="35" y="33"/>
                    <a:pt x="35" y="33"/>
                    <a:pt x="35" y="33"/>
                  </a:cubicBezTo>
                  <a:cubicBezTo>
                    <a:pt x="35" y="26"/>
                    <a:pt x="38" y="23"/>
                    <a:pt x="44" y="23"/>
                  </a:cubicBezTo>
                  <a:cubicBezTo>
                    <a:pt x="50" y="23"/>
                    <a:pt x="52" y="26"/>
                    <a:pt x="52" y="33"/>
                  </a:cubicBezTo>
                  <a:cubicBezTo>
                    <a:pt x="52" y="54"/>
                    <a:pt x="52" y="54"/>
                    <a:pt x="52" y="54"/>
                  </a:cubicBezTo>
                  <a:lnTo>
                    <a:pt x="61" y="54"/>
                  </a:lnTo>
                  <a:close/>
                  <a:moveTo>
                    <a:pt x="36" y="104"/>
                  </a:moveTo>
                  <a:cubicBezTo>
                    <a:pt x="23" y="104"/>
                    <a:pt x="23" y="104"/>
                    <a:pt x="23" y="104"/>
                  </a:cubicBezTo>
                  <a:cubicBezTo>
                    <a:pt x="23" y="134"/>
                    <a:pt x="23" y="134"/>
                    <a:pt x="23" y="134"/>
                  </a:cubicBezTo>
                  <a:cubicBezTo>
                    <a:pt x="14" y="134"/>
                    <a:pt x="14" y="134"/>
                    <a:pt x="14" y="134"/>
                  </a:cubicBezTo>
                  <a:cubicBezTo>
                    <a:pt x="14" y="104"/>
                    <a:pt x="14" y="104"/>
                    <a:pt x="14" y="104"/>
                  </a:cubicBezTo>
                  <a:cubicBezTo>
                    <a:pt x="7" y="104"/>
                    <a:pt x="7" y="104"/>
                    <a:pt x="7" y="104"/>
                  </a:cubicBezTo>
                  <a:cubicBezTo>
                    <a:pt x="7" y="96"/>
                    <a:pt x="7" y="96"/>
                    <a:pt x="7" y="96"/>
                  </a:cubicBezTo>
                  <a:cubicBezTo>
                    <a:pt x="14" y="96"/>
                    <a:pt x="14" y="96"/>
                    <a:pt x="14" y="96"/>
                  </a:cubicBezTo>
                  <a:cubicBezTo>
                    <a:pt x="14" y="90"/>
                    <a:pt x="14" y="90"/>
                    <a:pt x="14" y="90"/>
                  </a:cubicBezTo>
                  <a:cubicBezTo>
                    <a:pt x="14" y="82"/>
                    <a:pt x="18" y="76"/>
                    <a:pt x="27" y="76"/>
                  </a:cubicBezTo>
                  <a:cubicBezTo>
                    <a:pt x="32" y="76"/>
                    <a:pt x="35" y="77"/>
                    <a:pt x="38" y="79"/>
                  </a:cubicBezTo>
                  <a:cubicBezTo>
                    <a:pt x="35" y="86"/>
                    <a:pt x="35" y="86"/>
                    <a:pt x="35" y="86"/>
                  </a:cubicBezTo>
                  <a:cubicBezTo>
                    <a:pt x="33" y="85"/>
                    <a:pt x="30" y="84"/>
                    <a:pt x="28" y="84"/>
                  </a:cubicBezTo>
                  <a:cubicBezTo>
                    <a:pt x="24" y="84"/>
                    <a:pt x="23" y="86"/>
                    <a:pt x="23" y="90"/>
                  </a:cubicBezTo>
                  <a:cubicBezTo>
                    <a:pt x="23" y="96"/>
                    <a:pt x="23" y="96"/>
                    <a:pt x="23" y="96"/>
                  </a:cubicBezTo>
                  <a:cubicBezTo>
                    <a:pt x="36" y="96"/>
                    <a:pt x="36" y="96"/>
                    <a:pt x="36" y="96"/>
                  </a:cubicBezTo>
                  <a:lnTo>
                    <a:pt x="36" y="104"/>
                  </a:lnTo>
                  <a:close/>
                  <a:moveTo>
                    <a:pt x="80" y="115"/>
                  </a:moveTo>
                  <a:cubicBezTo>
                    <a:pt x="80" y="104"/>
                    <a:pt x="71" y="95"/>
                    <a:pt x="59" y="95"/>
                  </a:cubicBezTo>
                  <a:cubicBezTo>
                    <a:pt x="47" y="95"/>
                    <a:pt x="39" y="104"/>
                    <a:pt x="39" y="115"/>
                  </a:cubicBezTo>
                  <a:cubicBezTo>
                    <a:pt x="39" y="127"/>
                    <a:pt x="47" y="135"/>
                    <a:pt x="59" y="135"/>
                  </a:cubicBezTo>
                  <a:cubicBezTo>
                    <a:pt x="71" y="135"/>
                    <a:pt x="80" y="127"/>
                    <a:pt x="80" y="115"/>
                  </a:cubicBezTo>
                  <a:moveTo>
                    <a:pt x="47" y="115"/>
                  </a:moveTo>
                  <a:cubicBezTo>
                    <a:pt x="47" y="108"/>
                    <a:pt x="52" y="103"/>
                    <a:pt x="59" y="103"/>
                  </a:cubicBezTo>
                  <a:cubicBezTo>
                    <a:pt x="66" y="103"/>
                    <a:pt x="71" y="108"/>
                    <a:pt x="71" y="115"/>
                  </a:cubicBezTo>
                  <a:cubicBezTo>
                    <a:pt x="71" y="122"/>
                    <a:pt x="66" y="128"/>
                    <a:pt x="59" y="128"/>
                  </a:cubicBezTo>
                  <a:cubicBezTo>
                    <a:pt x="52" y="128"/>
                    <a:pt x="47" y="122"/>
                    <a:pt x="47" y="115"/>
                  </a:cubicBezTo>
                  <a:moveTo>
                    <a:pt x="122" y="96"/>
                  </a:moveTo>
                  <a:cubicBezTo>
                    <a:pt x="114" y="96"/>
                    <a:pt x="114" y="96"/>
                    <a:pt x="114" y="96"/>
                  </a:cubicBezTo>
                  <a:cubicBezTo>
                    <a:pt x="114" y="117"/>
                    <a:pt x="114" y="117"/>
                    <a:pt x="114" y="117"/>
                  </a:cubicBezTo>
                  <a:cubicBezTo>
                    <a:pt x="114" y="125"/>
                    <a:pt x="110" y="127"/>
                    <a:pt x="104" y="127"/>
                  </a:cubicBezTo>
                  <a:cubicBezTo>
                    <a:pt x="99" y="127"/>
                    <a:pt x="95" y="125"/>
                    <a:pt x="95" y="117"/>
                  </a:cubicBezTo>
                  <a:cubicBezTo>
                    <a:pt x="95" y="96"/>
                    <a:pt x="95" y="96"/>
                    <a:pt x="95" y="96"/>
                  </a:cubicBezTo>
                  <a:cubicBezTo>
                    <a:pt x="87" y="96"/>
                    <a:pt x="87" y="96"/>
                    <a:pt x="87" y="96"/>
                  </a:cubicBezTo>
                  <a:cubicBezTo>
                    <a:pt x="87" y="118"/>
                    <a:pt x="87" y="118"/>
                    <a:pt x="87" y="118"/>
                  </a:cubicBezTo>
                  <a:cubicBezTo>
                    <a:pt x="87" y="130"/>
                    <a:pt x="95" y="135"/>
                    <a:pt x="104" y="135"/>
                  </a:cubicBezTo>
                  <a:cubicBezTo>
                    <a:pt x="113" y="135"/>
                    <a:pt x="122" y="130"/>
                    <a:pt x="122" y="118"/>
                  </a:cubicBezTo>
                  <a:lnTo>
                    <a:pt x="122" y="96"/>
                  </a:lnTo>
                  <a:close/>
                  <a:moveTo>
                    <a:pt x="168" y="110"/>
                  </a:moveTo>
                  <a:cubicBezTo>
                    <a:pt x="168" y="101"/>
                    <a:pt x="161" y="95"/>
                    <a:pt x="152" y="95"/>
                  </a:cubicBezTo>
                  <a:cubicBezTo>
                    <a:pt x="148" y="95"/>
                    <a:pt x="144" y="96"/>
                    <a:pt x="141" y="101"/>
                  </a:cubicBezTo>
                  <a:cubicBezTo>
                    <a:pt x="141" y="96"/>
                    <a:pt x="141" y="96"/>
                    <a:pt x="141" y="96"/>
                  </a:cubicBezTo>
                  <a:cubicBezTo>
                    <a:pt x="132" y="96"/>
                    <a:pt x="132" y="96"/>
                    <a:pt x="132" y="96"/>
                  </a:cubicBezTo>
                  <a:cubicBezTo>
                    <a:pt x="132" y="134"/>
                    <a:pt x="132" y="134"/>
                    <a:pt x="132" y="134"/>
                  </a:cubicBezTo>
                  <a:cubicBezTo>
                    <a:pt x="141" y="134"/>
                    <a:pt x="141" y="134"/>
                    <a:pt x="141" y="134"/>
                  </a:cubicBezTo>
                  <a:cubicBezTo>
                    <a:pt x="141" y="113"/>
                    <a:pt x="141" y="113"/>
                    <a:pt x="141" y="113"/>
                  </a:cubicBezTo>
                  <a:cubicBezTo>
                    <a:pt x="141" y="107"/>
                    <a:pt x="145" y="103"/>
                    <a:pt x="151" y="103"/>
                  </a:cubicBezTo>
                  <a:cubicBezTo>
                    <a:pt x="156" y="103"/>
                    <a:pt x="160" y="107"/>
                    <a:pt x="160" y="113"/>
                  </a:cubicBezTo>
                  <a:cubicBezTo>
                    <a:pt x="160" y="134"/>
                    <a:pt x="160" y="134"/>
                    <a:pt x="160" y="134"/>
                  </a:cubicBezTo>
                  <a:cubicBezTo>
                    <a:pt x="168" y="134"/>
                    <a:pt x="168" y="134"/>
                    <a:pt x="168" y="134"/>
                  </a:cubicBezTo>
                  <a:cubicBezTo>
                    <a:pt x="168" y="110"/>
                    <a:pt x="168" y="110"/>
                    <a:pt x="168" y="110"/>
                  </a:cubicBezTo>
                  <a:moveTo>
                    <a:pt x="262" y="96"/>
                  </a:moveTo>
                  <a:cubicBezTo>
                    <a:pt x="254" y="96"/>
                    <a:pt x="254" y="96"/>
                    <a:pt x="254" y="96"/>
                  </a:cubicBezTo>
                  <a:cubicBezTo>
                    <a:pt x="254" y="101"/>
                    <a:pt x="254" y="101"/>
                    <a:pt x="254" y="101"/>
                  </a:cubicBezTo>
                  <a:cubicBezTo>
                    <a:pt x="251" y="97"/>
                    <a:pt x="247" y="95"/>
                    <a:pt x="242" y="95"/>
                  </a:cubicBezTo>
                  <a:cubicBezTo>
                    <a:pt x="231" y="95"/>
                    <a:pt x="223" y="104"/>
                    <a:pt x="223" y="115"/>
                  </a:cubicBezTo>
                  <a:cubicBezTo>
                    <a:pt x="223" y="127"/>
                    <a:pt x="231" y="135"/>
                    <a:pt x="242" y="135"/>
                  </a:cubicBezTo>
                  <a:cubicBezTo>
                    <a:pt x="247" y="135"/>
                    <a:pt x="251" y="133"/>
                    <a:pt x="254" y="130"/>
                  </a:cubicBezTo>
                  <a:cubicBezTo>
                    <a:pt x="254" y="134"/>
                    <a:pt x="254" y="134"/>
                    <a:pt x="254" y="134"/>
                  </a:cubicBezTo>
                  <a:cubicBezTo>
                    <a:pt x="262" y="134"/>
                    <a:pt x="262" y="134"/>
                    <a:pt x="262" y="134"/>
                  </a:cubicBezTo>
                  <a:lnTo>
                    <a:pt x="262" y="96"/>
                  </a:lnTo>
                  <a:close/>
                  <a:moveTo>
                    <a:pt x="231" y="115"/>
                  </a:moveTo>
                  <a:cubicBezTo>
                    <a:pt x="231" y="109"/>
                    <a:pt x="236" y="103"/>
                    <a:pt x="243" y="103"/>
                  </a:cubicBezTo>
                  <a:cubicBezTo>
                    <a:pt x="250" y="103"/>
                    <a:pt x="254" y="108"/>
                    <a:pt x="254" y="115"/>
                  </a:cubicBezTo>
                  <a:cubicBezTo>
                    <a:pt x="254" y="122"/>
                    <a:pt x="250" y="127"/>
                    <a:pt x="243" y="127"/>
                  </a:cubicBezTo>
                  <a:cubicBezTo>
                    <a:pt x="236" y="127"/>
                    <a:pt x="231" y="122"/>
                    <a:pt x="231" y="115"/>
                  </a:cubicBezTo>
                  <a:moveTo>
                    <a:pt x="366" y="115"/>
                  </a:moveTo>
                  <a:cubicBezTo>
                    <a:pt x="366" y="104"/>
                    <a:pt x="357" y="95"/>
                    <a:pt x="346" y="95"/>
                  </a:cubicBezTo>
                  <a:cubicBezTo>
                    <a:pt x="334" y="95"/>
                    <a:pt x="325" y="104"/>
                    <a:pt x="325" y="115"/>
                  </a:cubicBezTo>
                  <a:cubicBezTo>
                    <a:pt x="325" y="127"/>
                    <a:pt x="334" y="135"/>
                    <a:pt x="346" y="135"/>
                  </a:cubicBezTo>
                  <a:cubicBezTo>
                    <a:pt x="357" y="135"/>
                    <a:pt x="366" y="127"/>
                    <a:pt x="366" y="115"/>
                  </a:cubicBezTo>
                  <a:moveTo>
                    <a:pt x="334" y="115"/>
                  </a:moveTo>
                  <a:cubicBezTo>
                    <a:pt x="334" y="108"/>
                    <a:pt x="339" y="103"/>
                    <a:pt x="346" y="103"/>
                  </a:cubicBezTo>
                  <a:cubicBezTo>
                    <a:pt x="352" y="103"/>
                    <a:pt x="358" y="108"/>
                    <a:pt x="358" y="115"/>
                  </a:cubicBezTo>
                  <a:cubicBezTo>
                    <a:pt x="358" y="122"/>
                    <a:pt x="352" y="128"/>
                    <a:pt x="346" y="128"/>
                  </a:cubicBezTo>
                  <a:cubicBezTo>
                    <a:pt x="339" y="128"/>
                    <a:pt x="334" y="122"/>
                    <a:pt x="334" y="115"/>
                  </a:cubicBezTo>
                  <a:moveTo>
                    <a:pt x="409" y="110"/>
                  </a:moveTo>
                  <a:cubicBezTo>
                    <a:pt x="409" y="101"/>
                    <a:pt x="403" y="95"/>
                    <a:pt x="394" y="95"/>
                  </a:cubicBezTo>
                  <a:cubicBezTo>
                    <a:pt x="390" y="95"/>
                    <a:pt x="385" y="96"/>
                    <a:pt x="382" y="101"/>
                  </a:cubicBezTo>
                  <a:cubicBezTo>
                    <a:pt x="382" y="96"/>
                    <a:pt x="382" y="96"/>
                    <a:pt x="382" y="96"/>
                  </a:cubicBezTo>
                  <a:cubicBezTo>
                    <a:pt x="374" y="96"/>
                    <a:pt x="374" y="96"/>
                    <a:pt x="374" y="96"/>
                  </a:cubicBezTo>
                  <a:cubicBezTo>
                    <a:pt x="374" y="134"/>
                    <a:pt x="374" y="134"/>
                    <a:pt x="374" y="134"/>
                  </a:cubicBezTo>
                  <a:cubicBezTo>
                    <a:pt x="382" y="134"/>
                    <a:pt x="382" y="134"/>
                    <a:pt x="382" y="134"/>
                  </a:cubicBezTo>
                  <a:cubicBezTo>
                    <a:pt x="382" y="113"/>
                    <a:pt x="382" y="113"/>
                    <a:pt x="382" y="113"/>
                  </a:cubicBezTo>
                  <a:cubicBezTo>
                    <a:pt x="382" y="107"/>
                    <a:pt x="387" y="103"/>
                    <a:pt x="392" y="103"/>
                  </a:cubicBezTo>
                  <a:cubicBezTo>
                    <a:pt x="398" y="103"/>
                    <a:pt x="401" y="107"/>
                    <a:pt x="401" y="113"/>
                  </a:cubicBezTo>
                  <a:cubicBezTo>
                    <a:pt x="401" y="134"/>
                    <a:pt x="401" y="134"/>
                    <a:pt x="401" y="134"/>
                  </a:cubicBezTo>
                  <a:cubicBezTo>
                    <a:pt x="409" y="134"/>
                    <a:pt x="409" y="134"/>
                    <a:pt x="409" y="134"/>
                  </a:cubicBezTo>
                  <a:cubicBezTo>
                    <a:pt x="409" y="110"/>
                    <a:pt x="409" y="110"/>
                    <a:pt x="409" y="110"/>
                  </a:cubicBezTo>
                  <a:moveTo>
                    <a:pt x="299" y="96"/>
                  </a:moveTo>
                  <a:cubicBezTo>
                    <a:pt x="285" y="96"/>
                    <a:pt x="285" y="96"/>
                    <a:pt x="285" y="96"/>
                  </a:cubicBezTo>
                  <a:cubicBezTo>
                    <a:pt x="285" y="85"/>
                    <a:pt x="285" y="85"/>
                    <a:pt x="285" y="85"/>
                  </a:cubicBezTo>
                  <a:cubicBezTo>
                    <a:pt x="277" y="85"/>
                    <a:pt x="277" y="85"/>
                    <a:pt x="277" y="85"/>
                  </a:cubicBezTo>
                  <a:cubicBezTo>
                    <a:pt x="277" y="96"/>
                    <a:pt x="277" y="96"/>
                    <a:pt x="277" y="96"/>
                  </a:cubicBezTo>
                  <a:cubicBezTo>
                    <a:pt x="269" y="96"/>
                    <a:pt x="269" y="96"/>
                    <a:pt x="269" y="96"/>
                  </a:cubicBezTo>
                  <a:cubicBezTo>
                    <a:pt x="269" y="104"/>
                    <a:pt x="269" y="104"/>
                    <a:pt x="269" y="104"/>
                  </a:cubicBezTo>
                  <a:cubicBezTo>
                    <a:pt x="277" y="104"/>
                    <a:pt x="277" y="104"/>
                    <a:pt x="277" y="104"/>
                  </a:cubicBezTo>
                  <a:cubicBezTo>
                    <a:pt x="277" y="121"/>
                    <a:pt x="277" y="121"/>
                    <a:pt x="277" y="121"/>
                  </a:cubicBezTo>
                  <a:cubicBezTo>
                    <a:pt x="277" y="130"/>
                    <a:pt x="280" y="135"/>
                    <a:pt x="290" y="135"/>
                  </a:cubicBezTo>
                  <a:cubicBezTo>
                    <a:pt x="293" y="135"/>
                    <a:pt x="298" y="134"/>
                    <a:pt x="300" y="132"/>
                  </a:cubicBezTo>
                  <a:cubicBezTo>
                    <a:pt x="298" y="125"/>
                    <a:pt x="298" y="125"/>
                    <a:pt x="298" y="125"/>
                  </a:cubicBezTo>
                  <a:cubicBezTo>
                    <a:pt x="295" y="126"/>
                    <a:pt x="293" y="127"/>
                    <a:pt x="291" y="127"/>
                  </a:cubicBezTo>
                  <a:cubicBezTo>
                    <a:pt x="286" y="127"/>
                    <a:pt x="285" y="125"/>
                    <a:pt x="285" y="121"/>
                  </a:cubicBezTo>
                  <a:cubicBezTo>
                    <a:pt x="285" y="104"/>
                    <a:pt x="285" y="104"/>
                    <a:pt x="285" y="104"/>
                  </a:cubicBezTo>
                  <a:cubicBezTo>
                    <a:pt x="299" y="104"/>
                    <a:pt x="299" y="104"/>
                    <a:pt x="299" y="104"/>
                  </a:cubicBezTo>
                  <a:lnTo>
                    <a:pt x="299" y="96"/>
                  </a:lnTo>
                  <a:close/>
                  <a:moveTo>
                    <a:pt x="215" y="81"/>
                  </a:moveTo>
                  <a:cubicBezTo>
                    <a:pt x="215" y="115"/>
                    <a:pt x="215" y="115"/>
                    <a:pt x="215" y="115"/>
                  </a:cubicBezTo>
                  <a:cubicBezTo>
                    <a:pt x="215" y="134"/>
                    <a:pt x="215" y="134"/>
                    <a:pt x="215" y="134"/>
                  </a:cubicBezTo>
                  <a:cubicBezTo>
                    <a:pt x="206" y="134"/>
                    <a:pt x="206" y="134"/>
                    <a:pt x="206" y="134"/>
                  </a:cubicBezTo>
                  <a:cubicBezTo>
                    <a:pt x="206" y="130"/>
                    <a:pt x="206" y="130"/>
                    <a:pt x="206" y="130"/>
                  </a:cubicBezTo>
                  <a:cubicBezTo>
                    <a:pt x="204" y="133"/>
                    <a:pt x="200" y="135"/>
                    <a:pt x="194" y="135"/>
                  </a:cubicBezTo>
                  <a:cubicBezTo>
                    <a:pt x="184" y="135"/>
                    <a:pt x="175" y="127"/>
                    <a:pt x="175" y="115"/>
                  </a:cubicBezTo>
                  <a:cubicBezTo>
                    <a:pt x="175" y="104"/>
                    <a:pt x="184" y="95"/>
                    <a:pt x="194" y="95"/>
                  </a:cubicBezTo>
                  <a:cubicBezTo>
                    <a:pt x="200" y="95"/>
                    <a:pt x="204" y="97"/>
                    <a:pt x="206" y="101"/>
                  </a:cubicBezTo>
                  <a:cubicBezTo>
                    <a:pt x="206" y="81"/>
                    <a:pt x="206" y="81"/>
                    <a:pt x="206" y="81"/>
                  </a:cubicBezTo>
                  <a:lnTo>
                    <a:pt x="215" y="81"/>
                  </a:lnTo>
                  <a:close/>
                  <a:moveTo>
                    <a:pt x="195" y="127"/>
                  </a:moveTo>
                  <a:cubicBezTo>
                    <a:pt x="202" y="127"/>
                    <a:pt x="207" y="122"/>
                    <a:pt x="207" y="115"/>
                  </a:cubicBezTo>
                  <a:cubicBezTo>
                    <a:pt x="207" y="108"/>
                    <a:pt x="202" y="103"/>
                    <a:pt x="195" y="103"/>
                  </a:cubicBezTo>
                  <a:cubicBezTo>
                    <a:pt x="188" y="103"/>
                    <a:pt x="184" y="108"/>
                    <a:pt x="184" y="115"/>
                  </a:cubicBezTo>
                  <a:cubicBezTo>
                    <a:pt x="184" y="122"/>
                    <a:pt x="188" y="127"/>
                    <a:pt x="195" y="127"/>
                  </a:cubicBezTo>
                  <a:moveTo>
                    <a:pt x="317" y="96"/>
                  </a:moveTo>
                  <a:cubicBezTo>
                    <a:pt x="309" y="96"/>
                    <a:pt x="309" y="96"/>
                    <a:pt x="309" y="96"/>
                  </a:cubicBezTo>
                  <a:cubicBezTo>
                    <a:pt x="309" y="134"/>
                    <a:pt x="309" y="134"/>
                    <a:pt x="309" y="134"/>
                  </a:cubicBezTo>
                  <a:cubicBezTo>
                    <a:pt x="317" y="134"/>
                    <a:pt x="317" y="134"/>
                    <a:pt x="317" y="134"/>
                  </a:cubicBezTo>
                  <a:lnTo>
                    <a:pt x="317" y="96"/>
                  </a:lnTo>
                  <a:close/>
                  <a:moveTo>
                    <a:pt x="313" y="78"/>
                  </a:moveTo>
                  <a:cubicBezTo>
                    <a:pt x="310" y="78"/>
                    <a:pt x="307" y="80"/>
                    <a:pt x="307" y="84"/>
                  </a:cubicBezTo>
                  <a:cubicBezTo>
                    <a:pt x="307" y="87"/>
                    <a:pt x="310" y="89"/>
                    <a:pt x="313" y="89"/>
                  </a:cubicBezTo>
                  <a:cubicBezTo>
                    <a:pt x="316" y="89"/>
                    <a:pt x="319" y="87"/>
                    <a:pt x="319" y="84"/>
                  </a:cubicBezTo>
                  <a:cubicBezTo>
                    <a:pt x="319" y="80"/>
                    <a:pt x="316" y="78"/>
                    <a:pt x="313" y="78"/>
                  </a:cubicBezTo>
                  <a:moveTo>
                    <a:pt x="185" y="16"/>
                  </a:moveTo>
                  <a:cubicBezTo>
                    <a:pt x="171" y="16"/>
                    <a:pt x="171" y="16"/>
                    <a:pt x="171" y="16"/>
                  </a:cubicBezTo>
                  <a:cubicBezTo>
                    <a:pt x="171" y="4"/>
                    <a:pt x="171" y="4"/>
                    <a:pt x="171" y="4"/>
                  </a:cubicBezTo>
                  <a:cubicBezTo>
                    <a:pt x="163" y="4"/>
                    <a:pt x="163" y="4"/>
                    <a:pt x="163" y="4"/>
                  </a:cubicBezTo>
                  <a:cubicBezTo>
                    <a:pt x="163" y="16"/>
                    <a:pt x="163" y="16"/>
                    <a:pt x="163" y="16"/>
                  </a:cubicBezTo>
                  <a:cubicBezTo>
                    <a:pt x="155" y="16"/>
                    <a:pt x="155" y="16"/>
                    <a:pt x="155" y="16"/>
                  </a:cubicBezTo>
                  <a:cubicBezTo>
                    <a:pt x="155" y="23"/>
                    <a:pt x="155" y="23"/>
                    <a:pt x="155" y="23"/>
                  </a:cubicBezTo>
                  <a:cubicBezTo>
                    <a:pt x="163" y="23"/>
                    <a:pt x="163" y="23"/>
                    <a:pt x="163" y="23"/>
                  </a:cubicBezTo>
                  <a:cubicBezTo>
                    <a:pt x="163" y="41"/>
                    <a:pt x="163" y="41"/>
                    <a:pt x="163" y="41"/>
                  </a:cubicBezTo>
                  <a:cubicBezTo>
                    <a:pt x="163" y="50"/>
                    <a:pt x="167" y="55"/>
                    <a:pt x="176" y="55"/>
                  </a:cubicBezTo>
                  <a:cubicBezTo>
                    <a:pt x="180" y="55"/>
                    <a:pt x="184" y="54"/>
                    <a:pt x="187" y="52"/>
                  </a:cubicBezTo>
                  <a:cubicBezTo>
                    <a:pt x="184" y="45"/>
                    <a:pt x="184" y="45"/>
                    <a:pt x="184" y="45"/>
                  </a:cubicBezTo>
                  <a:cubicBezTo>
                    <a:pt x="182" y="46"/>
                    <a:pt x="179" y="47"/>
                    <a:pt x="177" y="47"/>
                  </a:cubicBezTo>
                  <a:cubicBezTo>
                    <a:pt x="173" y="47"/>
                    <a:pt x="171" y="45"/>
                    <a:pt x="171" y="41"/>
                  </a:cubicBezTo>
                  <a:cubicBezTo>
                    <a:pt x="171" y="23"/>
                    <a:pt x="171" y="23"/>
                    <a:pt x="171" y="23"/>
                  </a:cubicBezTo>
                  <a:cubicBezTo>
                    <a:pt x="185" y="23"/>
                    <a:pt x="185" y="23"/>
                    <a:pt x="185" y="23"/>
                  </a:cubicBezTo>
                  <a:lnTo>
                    <a:pt x="185" y="16"/>
                  </a:lnTo>
                  <a:close/>
                  <a:moveTo>
                    <a:pt x="256" y="15"/>
                  </a:moveTo>
                  <a:cubicBezTo>
                    <a:pt x="251" y="15"/>
                    <a:pt x="248" y="17"/>
                    <a:pt x="246" y="20"/>
                  </a:cubicBezTo>
                  <a:cubicBezTo>
                    <a:pt x="246" y="16"/>
                    <a:pt x="246" y="16"/>
                    <a:pt x="246" y="16"/>
                  </a:cubicBezTo>
                  <a:cubicBezTo>
                    <a:pt x="238" y="16"/>
                    <a:pt x="238" y="16"/>
                    <a:pt x="238" y="16"/>
                  </a:cubicBezTo>
                  <a:cubicBezTo>
                    <a:pt x="238" y="54"/>
                    <a:pt x="238" y="54"/>
                    <a:pt x="238" y="54"/>
                  </a:cubicBezTo>
                  <a:cubicBezTo>
                    <a:pt x="246" y="54"/>
                    <a:pt x="246" y="54"/>
                    <a:pt x="246" y="54"/>
                  </a:cubicBezTo>
                  <a:cubicBezTo>
                    <a:pt x="246" y="33"/>
                    <a:pt x="246" y="33"/>
                    <a:pt x="246" y="33"/>
                  </a:cubicBezTo>
                  <a:cubicBezTo>
                    <a:pt x="246" y="26"/>
                    <a:pt x="249" y="23"/>
                    <a:pt x="254" y="23"/>
                  </a:cubicBezTo>
                  <a:cubicBezTo>
                    <a:pt x="256" y="23"/>
                    <a:pt x="258" y="23"/>
                    <a:pt x="259" y="24"/>
                  </a:cubicBezTo>
                  <a:cubicBezTo>
                    <a:pt x="262" y="16"/>
                    <a:pt x="262" y="16"/>
                    <a:pt x="262" y="16"/>
                  </a:cubicBezTo>
                  <a:cubicBezTo>
                    <a:pt x="260" y="15"/>
                    <a:pt x="258" y="15"/>
                    <a:pt x="256" y="15"/>
                  </a:cubicBezTo>
                  <a:close/>
                  <a:moveTo>
                    <a:pt x="149" y="19"/>
                  </a:moveTo>
                  <a:cubicBezTo>
                    <a:pt x="145" y="16"/>
                    <a:pt x="139" y="15"/>
                    <a:pt x="133" y="15"/>
                  </a:cubicBezTo>
                  <a:cubicBezTo>
                    <a:pt x="123" y="15"/>
                    <a:pt x="117" y="20"/>
                    <a:pt x="117" y="27"/>
                  </a:cubicBezTo>
                  <a:cubicBezTo>
                    <a:pt x="117" y="33"/>
                    <a:pt x="122" y="37"/>
                    <a:pt x="130" y="38"/>
                  </a:cubicBezTo>
                  <a:cubicBezTo>
                    <a:pt x="134" y="39"/>
                    <a:pt x="134" y="39"/>
                    <a:pt x="134" y="39"/>
                  </a:cubicBezTo>
                  <a:cubicBezTo>
                    <a:pt x="139" y="40"/>
                    <a:pt x="141" y="41"/>
                    <a:pt x="141" y="43"/>
                  </a:cubicBezTo>
                  <a:cubicBezTo>
                    <a:pt x="141" y="46"/>
                    <a:pt x="138" y="48"/>
                    <a:pt x="132" y="48"/>
                  </a:cubicBezTo>
                  <a:cubicBezTo>
                    <a:pt x="127" y="48"/>
                    <a:pt x="122" y="46"/>
                    <a:pt x="120" y="44"/>
                  </a:cubicBezTo>
                  <a:cubicBezTo>
                    <a:pt x="116" y="50"/>
                    <a:pt x="116" y="50"/>
                    <a:pt x="116" y="50"/>
                  </a:cubicBezTo>
                  <a:cubicBezTo>
                    <a:pt x="120" y="53"/>
                    <a:pt x="126" y="55"/>
                    <a:pt x="132" y="55"/>
                  </a:cubicBezTo>
                  <a:cubicBezTo>
                    <a:pt x="143" y="55"/>
                    <a:pt x="150" y="50"/>
                    <a:pt x="150" y="43"/>
                  </a:cubicBezTo>
                  <a:cubicBezTo>
                    <a:pt x="150" y="36"/>
                    <a:pt x="145" y="32"/>
                    <a:pt x="136" y="31"/>
                  </a:cubicBezTo>
                  <a:cubicBezTo>
                    <a:pt x="132" y="31"/>
                    <a:pt x="132" y="31"/>
                    <a:pt x="132" y="31"/>
                  </a:cubicBezTo>
                  <a:cubicBezTo>
                    <a:pt x="129" y="30"/>
                    <a:pt x="126" y="29"/>
                    <a:pt x="126" y="27"/>
                  </a:cubicBezTo>
                  <a:cubicBezTo>
                    <a:pt x="126" y="24"/>
                    <a:pt x="129" y="22"/>
                    <a:pt x="133" y="22"/>
                  </a:cubicBezTo>
                  <a:cubicBezTo>
                    <a:pt x="138" y="22"/>
                    <a:pt x="143" y="24"/>
                    <a:pt x="145" y="26"/>
                  </a:cubicBezTo>
                  <a:lnTo>
                    <a:pt x="149" y="19"/>
                  </a:lnTo>
                  <a:close/>
                  <a:moveTo>
                    <a:pt x="372" y="15"/>
                  </a:moveTo>
                  <a:cubicBezTo>
                    <a:pt x="367" y="15"/>
                    <a:pt x="364" y="17"/>
                    <a:pt x="362" y="20"/>
                  </a:cubicBezTo>
                  <a:cubicBezTo>
                    <a:pt x="362" y="16"/>
                    <a:pt x="362" y="16"/>
                    <a:pt x="362" y="16"/>
                  </a:cubicBezTo>
                  <a:cubicBezTo>
                    <a:pt x="353" y="16"/>
                    <a:pt x="353" y="16"/>
                    <a:pt x="353" y="16"/>
                  </a:cubicBezTo>
                  <a:cubicBezTo>
                    <a:pt x="353" y="54"/>
                    <a:pt x="353" y="54"/>
                    <a:pt x="353" y="54"/>
                  </a:cubicBezTo>
                  <a:cubicBezTo>
                    <a:pt x="362" y="54"/>
                    <a:pt x="362" y="54"/>
                    <a:pt x="362" y="54"/>
                  </a:cubicBezTo>
                  <a:cubicBezTo>
                    <a:pt x="362" y="33"/>
                    <a:pt x="362" y="33"/>
                    <a:pt x="362" y="33"/>
                  </a:cubicBezTo>
                  <a:cubicBezTo>
                    <a:pt x="362" y="26"/>
                    <a:pt x="364" y="23"/>
                    <a:pt x="370" y="23"/>
                  </a:cubicBezTo>
                  <a:cubicBezTo>
                    <a:pt x="371" y="23"/>
                    <a:pt x="373" y="23"/>
                    <a:pt x="375" y="24"/>
                  </a:cubicBezTo>
                  <a:cubicBezTo>
                    <a:pt x="378" y="16"/>
                    <a:pt x="378" y="16"/>
                    <a:pt x="378" y="16"/>
                  </a:cubicBezTo>
                  <a:cubicBezTo>
                    <a:pt x="376" y="15"/>
                    <a:pt x="373" y="15"/>
                    <a:pt x="372" y="15"/>
                  </a:cubicBezTo>
                  <a:close/>
                  <a:moveTo>
                    <a:pt x="264" y="35"/>
                  </a:moveTo>
                  <a:cubicBezTo>
                    <a:pt x="264" y="47"/>
                    <a:pt x="273" y="55"/>
                    <a:pt x="285" y="55"/>
                  </a:cubicBezTo>
                  <a:cubicBezTo>
                    <a:pt x="291" y="55"/>
                    <a:pt x="294" y="54"/>
                    <a:pt x="299" y="50"/>
                  </a:cubicBezTo>
                  <a:cubicBezTo>
                    <a:pt x="295" y="44"/>
                    <a:pt x="295" y="44"/>
                    <a:pt x="295" y="44"/>
                  </a:cubicBezTo>
                  <a:cubicBezTo>
                    <a:pt x="291" y="46"/>
                    <a:pt x="288" y="47"/>
                    <a:pt x="285" y="47"/>
                  </a:cubicBezTo>
                  <a:cubicBezTo>
                    <a:pt x="278" y="47"/>
                    <a:pt x="273" y="42"/>
                    <a:pt x="273" y="35"/>
                  </a:cubicBezTo>
                  <a:cubicBezTo>
                    <a:pt x="273" y="28"/>
                    <a:pt x="278" y="23"/>
                    <a:pt x="285" y="23"/>
                  </a:cubicBezTo>
                  <a:cubicBezTo>
                    <a:pt x="288" y="23"/>
                    <a:pt x="291" y="24"/>
                    <a:pt x="295" y="26"/>
                  </a:cubicBezTo>
                  <a:cubicBezTo>
                    <a:pt x="299" y="19"/>
                    <a:pt x="299" y="19"/>
                    <a:pt x="299" y="19"/>
                  </a:cubicBezTo>
                  <a:cubicBezTo>
                    <a:pt x="294" y="16"/>
                    <a:pt x="291" y="15"/>
                    <a:pt x="285" y="15"/>
                  </a:cubicBezTo>
                  <a:cubicBezTo>
                    <a:pt x="273" y="15"/>
                    <a:pt x="264" y="23"/>
                    <a:pt x="264" y="35"/>
                  </a:cubicBezTo>
                  <a:close/>
                  <a:moveTo>
                    <a:pt x="342" y="35"/>
                  </a:moveTo>
                  <a:cubicBezTo>
                    <a:pt x="342" y="16"/>
                    <a:pt x="342" y="16"/>
                    <a:pt x="342" y="16"/>
                  </a:cubicBezTo>
                  <a:cubicBezTo>
                    <a:pt x="334" y="16"/>
                    <a:pt x="334" y="16"/>
                    <a:pt x="334" y="16"/>
                  </a:cubicBezTo>
                  <a:cubicBezTo>
                    <a:pt x="334" y="20"/>
                    <a:pt x="334" y="20"/>
                    <a:pt x="334" y="20"/>
                  </a:cubicBezTo>
                  <a:cubicBezTo>
                    <a:pt x="331" y="17"/>
                    <a:pt x="327" y="15"/>
                    <a:pt x="322" y="15"/>
                  </a:cubicBezTo>
                  <a:cubicBezTo>
                    <a:pt x="311" y="15"/>
                    <a:pt x="303" y="23"/>
                    <a:pt x="303" y="35"/>
                  </a:cubicBezTo>
                  <a:cubicBezTo>
                    <a:pt x="303" y="47"/>
                    <a:pt x="311" y="55"/>
                    <a:pt x="322" y="55"/>
                  </a:cubicBezTo>
                  <a:cubicBezTo>
                    <a:pt x="327" y="55"/>
                    <a:pt x="331" y="53"/>
                    <a:pt x="334" y="49"/>
                  </a:cubicBezTo>
                  <a:cubicBezTo>
                    <a:pt x="334" y="54"/>
                    <a:pt x="334" y="54"/>
                    <a:pt x="334" y="54"/>
                  </a:cubicBezTo>
                  <a:cubicBezTo>
                    <a:pt x="342" y="54"/>
                    <a:pt x="342" y="54"/>
                    <a:pt x="342" y="54"/>
                  </a:cubicBezTo>
                  <a:lnTo>
                    <a:pt x="342" y="35"/>
                  </a:lnTo>
                  <a:close/>
                  <a:moveTo>
                    <a:pt x="311" y="35"/>
                  </a:moveTo>
                  <a:cubicBezTo>
                    <a:pt x="311" y="28"/>
                    <a:pt x="316" y="23"/>
                    <a:pt x="323" y="23"/>
                  </a:cubicBezTo>
                  <a:cubicBezTo>
                    <a:pt x="330" y="23"/>
                    <a:pt x="334" y="28"/>
                    <a:pt x="334" y="35"/>
                  </a:cubicBezTo>
                  <a:cubicBezTo>
                    <a:pt x="334" y="42"/>
                    <a:pt x="330" y="47"/>
                    <a:pt x="323" y="47"/>
                  </a:cubicBezTo>
                  <a:cubicBezTo>
                    <a:pt x="316" y="47"/>
                    <a:pt x="311" y="42"/>
                    <a:pt x="311" y="35"/>
                  </a:cubicBezTo>
                  <a:close/>
                  <a:moveTo>
                    <a:pt x="211" y="15"/>
                  </a:moveTo>
                  <a:cubicBezTo>
                    <a:pt x="200" y="15"/>
                    <a:pt x="192" y="23"/>
                    <a:pt x="192" y="35"/>
                  </a:cubicBezTo>
                  <a:cubicBezTo>
                    <a:pt x="192" y="47"/>
                    <a:pt x="200" y="55"/>
                    <a:pt x="212" y="55"/>
                  </a:cubicBezTo>
                  <a:cubicBezTo>
                    <a:pt x="217" y="55"/>
                    <a:pt x="223" y="54"/>
                    <a:pt x="227" y="50"/>
                  </a:cubicBezTo>
                  <a:cubicBezTo>
                    <a:pt x="223" y="44"/>
                    <a:pt x="223" y="44"/>
                    <a:pt x="223" y="44"/>
                  </a:cubicBezTo>
                  <a:cubicBezTo>
                    <a:pt x="220" y="46"/>
                    <a:pt x="216" y="48"/>
                    <a:pt x="212" y="48"/>
                  </a:cubicBezTo>
                  <a:cubicBezTo>
                    <a:pt x="207" y="48"/>
                    <a:pt x="202" y="45"/>
                    <a:pt x="201" y="38"/>
                  </a:cubicBezTo>
                  <a:cubicBezTo>
                    <a:pt x="229" y="38"/>
                    <a:pt x="229" y="38"/>
                    <a:pt x="229" y="38"/>
                  </a:cubicBezTo>
                  <a:cubicBezTo>
                    <a:pt x="229" y="37"/>
                    <a:pt x="229" y="36"/>
                    <a:pt x="229" y="35"/>
                  </a:cubicBezTo>
                  <a:cubicBezTo>
                    <a:pt x="229" y="23"/>
                    <a:pt x="222" y="15"/>
                    <a:pt x="211" y="15"/>
                  </a:cubicBezTo>
                  <a:close/>
                  <a:moveTo>
                    <a:pt x="211" y="22"/>
                  </a:moveTo>
                  <a:cubicBezTo>
                    <a:pt x="216" y="22"/>
                    <a:pt x="220" y="26"/>
                    <a:pt x="221" y="32"/>
                  </a:cubicBezTo>
                  <a:cubicBezTo>
                    <a:pt x="201" y="32"/>
                    <a:pt x="201" y="32"/>
                    <a:pt x="201" y="32"/>
                  </a:cubicBezTo>
                  <a:cubicBezTo>
                    <a:pt x="202" y="26"/>
                    <a:pt x="205" y="22"/>
                    <a:pt x="211" y="22"/>
                  </a:cubicBezTo>
                  <a:close/>
                  <a:moveTo>
                    <a:pt x="420" y="35"/>
                  </a:moveTo>
                  <a:cubicBezTo>
                    <a:pt x="420" y="0"/>
                    <a:pt x="420" y="0"/>
                    <a:pt x="420" y="0"/>
                  </a:cubicBezTo>
                  <a:cubicBezTo>
                    <a:pt x="411" y="0"/>
                    <a:pt x="411" y="0"/>
                    <a:pt x="411" y="0"/>
                  </a:cubicBezTo>
                  <a:cubicBezTo>
                    <a:pt x="411" y="20"/>
                    <a:pt x="411" y="20"/>
                    <a:pt x="411" y="20"/>
                  </a:cubicBezTo>
                  <a:cubicBezTo>
                    <a:pt x="409" y="17"/>
                    <a:pt x="405" y="15"/>
                    <a:pt x="399" y="15"/>
                  </a:cubicBezTo>
                  <a:cubicBezTo>
                    <a:pt x="388" y="15"/>
                    <a:pt x="380" y="23"/>
                    <a:pt x="380" y="35"/>
                  </a:cubicBezTo>
                  <a:cubicBezTo>
                    <a:pt x="380" y="47"/>
                    <a:pt x="388" y="55"/>
                    <a:pt x="399" y="55"/>
                  </a:cubicBezTo>
                  <a:cubicBezTo>
                    <a:pt x="405" y="55"/>
                    <a:pt x="409" y="53"/>
                    <a:pt x="411" y="49"/>
                  </a:cubicBezTo>
                  <a:cubicBezTo>
                    <a:pt x="411" y="54"/>
                    <a:pt x="411" y="54"/>
                    <a:pt x="411" y="54"/>
                  </a:cubicBezTo>
                  <a:cubicBezTo>
                    <a:pt x="420" y="54"/>
                    <a:pt x="420" y="54"/>
                    <a:pt x="420" y="54"/>
                  </a:cubicBezTo>
                  <a:lnTo>
                    <a:pt x="420" y="35"/>
                  </a:lnTo>
                  <a:close/>
                  <a:moveTo>
                    <a:pt x="389" y="35"/>
                  </a:moveTo>
                  <a:cubicBezTo>
                    <a:pt x="389" y="28"/>
                    <a:pt x="393" y="23"/>
                    <a:pt x="400" y="23"/>
                  </a:cubicBezTo>
                  <a:cubicBezTo>
                    <a:pt x="407" y="23"/>
                    <a:pt x="412" y="28"/>
                    <a:pt x="412" y="35"/>
                  </a:cubicBezTo>
                  <a:cubicBezTo>
                    <a:pt x="412" y="42"/>
                    <a:pt x="407" y="47"/>
                    <a:pt x="400" y="47"/>
                  </a:cubicBezTo>
                  <a:cubicBezTo>
                    <a:pt x="393" y="47"/>
                    <a:pt x="389" y="42"/>
                    <a:pt x="389" y="35"/>
                  </a:cubicBezTo>
                  <a:close/>
                  <a:moveTo>
                    <a:pt x="108" y="35"/>
                  </a:moveTo>
                  <a:cubicBezTo>
                    <a:pt x="108" y="16"/>
                    <a:pt x="108" y="16"/>
                    <a:pt x="108" y="16"/>
                  </a:cubicBezTo>
                  <a:cubicBezTo>
                    <a:pt x="99" y="16"/>
                    <a:pt x="99" y="16"/>
                    <a:pt x="99" y="16"/>
                  </a:cubicBezTo>
                  <a:cubicBezTo>
                    <a:pt x="99" y="20"/>
                    <a:pt x="99" y="20"/>
                    <a:pt x="99" y="20"/>
                  </a:cubicBezTo>
                  <a:cubicBezTo>
                    <a:pt x="97" y="17"/>
                    <a:pt x="93" y="15"/>
                    <a:pt x="87" y="15"/>
                  </a:cubicBezTo>
                  <a:cubicBezTo>
                    <a:pt x="77" y="15"/>
                    <a:pt x="68" y="23"/>
                    <a:pt x="68" y="35"/>
                  </a:cubicBezTo>
                  <a:cubicBezTo>
                    <a:pt x="68" y="47"/>
                    <a:pt x="77" y="55"/>
                    <a:pt x="87" y="55"/>
                  </a:cubicBezTo>
                  <a:cubicBezTo>
                    <a:pt x="93" y="55"/>
                    <a:pt x="97" y="53"/>
                    <a:pt x="99" y="49"/>
                  </a:cubicBezTo>
                  <a:cubicBezTo>
                    <a:pt x="99" y="54"/>
                    <a:pt x="99" y="54"/>
                    <a:pt x="99" y="54"/>
                  </a:cubicBezTo>
                  <a:cubicBezTo>
                    <a:pt x="108" y="54"/>
                    <a:pt x="108" y="54"/>
                    <a:pt x="108" y="54"/>
                  </a:cubicBezTo>
                  <a:lnTo>
                    <a:pt x="108" y="35"/>
                  </a:lnTo>
                  <a:close/>
                  <a:moveTo>
                    <a:pt x="77" y="35"/>
                  </a:moveTo>
                  <a:cubicBezTo>
                    <a:pt x="77" y="28"/>
                    <a:pt x="81" y="23"/>
                    <a:pt x="88" y="23"/>
                  </a:cubicBezTo>
                  <a:cubicBezTo>
                    <a:pt x="95" y="23"/>
                    <a:pt x="100" y="28"/>
                    <a:pt x="100" y="35"/>
                  </a:cubicBezTo>
                  <a:cubicBezTo>
                    <a:pt x="100" y="42"/>
                    <a:pt x="95" y="47"/>
                    <a:pt x="88" y="47"/>
                  </a:cubicBezTo>
                  <a:cubicBezTo>
                    <a:pt x="81" y="47"/>
                    <a:pt x="77" y="42"/>
                    <a:pt x="77" y="3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10" name="Rectangle 6">
              <a:extLst>
                <a:ext uri="{FF2B5EF4-FFF2-40B4-BE49-F238E27FC236}">
                  <a16:creationId xmlns:a16="http://schemas.microsoft.com/office/drawing/2014/main" id="{33502601-D301-4859-B697-92C3C2329416}"/>
                </a:ext>
              </a:extLst>
            </p:cNvPr>
            <p:cNvSpPr>
              <a:spLocks noChangeArrowheads="1"/>
            </p:cNvSpPr>
            <p:nvPr userDrawn="1"/>
          </p:nvSpPr>
          <p:spPr bwMode="ltGray">
            <a:xfrm>
              <a:off x="110" y="2819"/>
              <a:ext cx="260" cy="468"/>
            </a:xfrm>
            <a:prstGeom prst="rect">
              <a:avLst/>
            </a:prstGeom>
            <a:solidFill>
              <a:srgbClr val="F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11" name="Freeform 7">
              <a:extLst>
                <a:ext uri="{FF2B5EF4-FFF2-40B4-BE49-F238E27FC236}">
                  <a16:creationId xmlns:a16="http://schemas.microsoft.com/office/drawing/2014/main" id="{38ACD85C-2DE8-4826-871D-6160EC075A46}"/>
                </a:ext>
              </a:extLst>
            </p:cNvPr>
            <p:cNvSpPr>
              <a:spLocks/>
            </p:cNvSpPr>
            <p:nvPr userDrawn="1"/>
          </p:nvSpPr>
          <p:spPr bwMode="ltGray">
            <a:xfrm>
              <a:off x="-240" y="2757"/>
              <a:ext cx="480" cy="594"/>
            </a:xfrm>
            <a:custGeom>
              <a:avLst/>
              <a:gdLst>
                <a:gd name="T0" fmla="*/ 178 w 233"/>
                <a:gd name="T1" fmla="*/ 144 h 288"/>
                <a:gd name="T2" fmla="*/ 233 w 233"/>
                <a:gd name="T3" fmla="*/ 30 h 288"/>
                <a:gd name="T4" fmla="*/ 144 w 233"/>
                <a:gd name="T5" fmla="*/ 0 h 288"/>
                <a:gd name="T6" fmla="*/ 0 w 233"/>
                <a:gd name="T7" fmla="*/ 144 h 288"/>
                <a:gd name="T8" fmla="*/ 144 w 233"/>
                <a:gd name="T9" fmla="*/ 288 h 288"/>
                <a:gd name="T10" fmla="*/ 233 w 233"/>
                <a:gd name="T11" fmla="*/ 257 h 288"/>
                <a:gd name="T12" fmla="*/ 178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178" y="144"/>
                  </a:moveTo>
                  <a:cubicBezTo>
                    <a:pt x="178" y="98"/>
                    <a:pt x="200" y="57"/>
                    <a:pt x="233" y="30"/>
                  </a:cubicBezTo>
                  <a:cubicBezTo>
                    <a:pt x="209" y="11"/>
                    <a:pt x="178" y="0"/>
                    <a:pt x="144" y="0"/>
                  </a:cubicBezTo>
                  <a:cubicBezTo>
                    <a:pt x="64" y="0"/>
                    <a:pt x="0" y="64"/>
                    <a:pt x="0" y="144"/>
                  </a:cubicBezTo>
                  <a:cubicBezTo>
                    <a:pt x="0" y="223"/>
                    <a:pt x="64" y="288"/>
                    <a:pt x="144" y="288"/>
                  </a:cubicBezTo>
                  <a:cubicBezTo>
                    <a:pt x="178" y="288"/>
                    <a:pt x="209" y="276"/>
                    <a:pt x="233" y="257"/>
                  </a:cubicBezTo>
                  <a:cubicBezTo>
                    <a:pt x="200" y="231"/>
                    <a:pt x="178" y="190"/>
                    <a:pt x="178" y="144"/>
                  </a:cubicBezTo>
                  <a:close/>
                </a:path>
              </a:pathLst>
            </a:custGeom>
            <a:solidFill>
              <a:srgbClr val="EB00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12" name="Freeform 8">
              <a:extLst>
                <a:ext uri="{FF2B5EF4-FFF2-40B4-BE49-F238E27FC236}">
                  <a16:creationId xmlns:a16="http://schemas.microsoft.com/office/drawing/2014/main" id="{FA3DE10D-3AA1-400C-BAAC-13F5B20FCE5F}"/>
                </a:ext>
              </a:extLst>
            </p:cNvPr>
            <p:cNvSpPr>
              <a:spLocks/>
            </p:cNvSpPr>
            <p:nvPr userDrawn="1"/>
          </p:nvSpPr>
          <p:spPr bwMode="ltGray">
            <a:xfrm>
              <a:off x="240" y="2757"/>
              <a:ext cx="480" cy="594"/>
            </a:xfrm>
            <a:custGeom>
              <a:avLst/>
              <a:gdLst>
                <a:gd name="T0" fmla="*/ 233 w 233"/>
                <a:gd name="T1" fmla="*/ 144 h 288"/>
                <a:gd name="T2" fmla="*/ 89 w 233"/>
                <a:gd name="T3" fmla="*/ 288 h 288"/>
                <a:gd name="T4" fmla="*/ 0 w 233"/>
                <a:gd name="T5" fmla="*/ 257 h 288"/>
                <a:gd name="T6" fmla="*/ 55 w 233"/>
                <a:gd name="T7" fmla="*/ 144 h 288"/>
                <a:gd name="T8" fmla="*/ 0 w 233"/>
                <a:gd name="T9" fmla="*/ 30 h 288"/>
                <a:gd name="T10" fmla="*/ 89 w 233"/>
                <a:gd name="T11" fmla="*/ 0 h 288"/>
                <a:gd name="T12" fmla="*/ 233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233" y="144"/>
                  </a:moveTo>
                  <a:cubicBezTo>
                    <a:pt x="233" y="223"/>
                    <a:pt x="169" y="288"/>
                    <a:pt x="89" y="288"/>
                  </a:cubicBezTo>
                  <a:cubicBezTo>
                    <a:pt x="55" y="288"/>
                    <a:pt x="24" y="276"/>
                    <a:pt x="0" y="257"/>
                  </a:cubicBezTo>
                  <a:cubicBezTo>
                    <a:pt x="33" y="231"/>
                    <a:pt x="55" y="190"/>
                    <a:pt x="55" y="144"/>
                  </a:cubicBezTo>
                  <a:cubicBezTo>
                    <a:pt x="55" y="98"/>
                    <a:pt x="33" y="57"/>
                    <a:pt x="0" y="30"/>
                  </a:cubicBezTo>
                  <a:cubicBezTo>
                    <a:pt x="24" y="11"/>
                    <a:pt x="55" y="0"/>
                    <a:pt x="89" y="0"/>
                  </a:cubicBezTo>
                  <a:cubicBezTo>
                    <a:pt x="169" y="0"/>
                    <a:pt x="233" y="64"/>
                    <a:pt x="233" y="144"/>
                  </a:cubicBez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13" name="Freeform 9">
              <a:extLst>
                <a:ext uri="{FF2B5EF4-FFF2-40B4-BE49-F238E27FC236}">
                  <a16:creationId xmlns:a16="http://schemas.microsoft.com/office/drawing/2014/main" id="{2DDCBF92-A2DF-4C8B-846F-A6A6F239AADF}"/>
                </a:ext>
              </a:extLst>
            </p:cNvPr>
            <p:cNvSpPr>
              <a:spLocks noEditPoints="1"/>
            </p:cNvSpPr>
            <p:nvPr userDrawn="1"/>
          </p:nvSpPr>
          <p:spPr bwMode="ltGray">
            <a:xfrm>
              <a:off x="685" y="3225"/>
              <a:ext cx="25" cy="12"/>
            </a:xfrm>
            <a:custGeom>
              <a:avLst/>
              <a:gdLst>
                <a:gd name="T0" fmla="*/ 6 w 25"/>
                <a:gd name="T1" fmla="*/ 12 h 12"/>
                <a:gd name="T2" fmla="*/ 6 w 25"/>
                <a:gd name="T3" fmla="*/ 2 h 12"/>
                <a:gd name="T4" fmla="*/ 10 w 25"/>
                <a:gd name="T5" fmla="*/ 2 h 12"/>
                <a:gd name="T6" fmla="*/ 10 w 25"/>
                <a:gd name="T7" fmla="*/ 0 h 12"/>
                <a:gd name="T8" fmla="*/ 0 w 25"/>
                <a:gd name="T9" fmla="*/ 0 h 12"/>
                <a:gd name="T10" fmla="*/ 0 w 25"/>
                <a:gd name="T11" fmla="*/ 2 h 12"/>
                <a:gd name="T12" fmla="*/ 4 w 25"/>
                <a:gd name="T13" fmla="*/ 2 h 12"/>
                <a:gd name="T14" fmla="*/ 4 w 25"/>
                <a:gd name="T15" fmla="*/ 12 h 12"/>
                <a:gd name="T16" fmla="*/ 6 w 25"/>
                <a:gd name="T17" fmla="*/ 12 h 12"/>
                <a:gd name="T18" fmla="*/ 25 w 25"/>
                <a:gd name="T19" fmla="*/ 12 h 12"/>
                <a:gd name="T20" fmla="*/ 25 w 25"/>
                <a:gd name="T21" fmla="*/ 0 h 12"/>
                <a:gd name="T22" fmla="*/ 23 w 25"/>
                <a:gd name="T23" fmla="*/ 0 h 12"/>
                <a:gd name="T24" fmla="*/ 19 w 25"/>
                <a:gd name="T25" fmla="*/ 8 h 12"/>
                <a:gd name="T26" fmla="*/ 17 w 25"/>
                <a:gd name="T27" fmla="*/ 0 h 12"/>
                <a:gd name="T28" fmla="*/ 13 w 25"/>
                <a:gd name="T29" fmla="*/ 0 h 12"/>
                <a:gd name="T30" fmla="*/ 13 w 25"/>
                <a:gd name="T31" fmla="*/ 12 h 12"/>
                <a:gd name="T32" fmla="*/ 15 w 25"/>
                <a:gd name="T33" fmla="*/ 12 h 12"/>
                <a:gd name="T34" fmla="*/ 15 w 25"/>
                <a:gd name="T35" fmla="*/ 4 h 12"/>
                <a:gd name="T36" fmla="*/ 19 w 25"/>
                <a:gd name="T37" fmla="*/ 10 h 12"/>
                <a:gd name="T38" fmla="*/ 21 w 25"/>
                <a:gd name="T39" fmla="*/ 10 h 12"/>
                <a:gd name="T40" fmla="*/ 23 w 25"/>
                <a:gd name="T41" fmla="*/ 4 h 12"/>
                <a:gd name="T42" fmla="*/ 23 w 25"/>
                <a:gd name="T43" fmla="*/ 12 h 12"/>
                <a:gd name="T44" fmla="*/ 25 w 25"/>
                <a:gd name="T4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2">
                  <a:moveTo>
                    <a:pt x="6" y="12"/>
                  </a:moveTo>
                  <a:lnTo>
                    <a:pt x="6" y="2"/>
                  </a:lnTo>
                  <a:lnTo>
                    <a:pt x="10" y="2"/>
                  </a:lnTo>
                  <a:lnTo>
                    <a:pt x="10" y="0"/>
                  </a:lnTo>
                  <a:lnTo>
                    <a:pt x="0" y="0"/>
                  </a:lnTo>
                  <a:lnTo>
                    <a:pt x="0" y="2"/>
                  </a:lnTo>
                  <a:lnTo>
                    <a:pt x="4" y="2"/>
                  </a:lnTo>
                  <a:lnTo>
                    <a:pt x="4" y="12"/>
                  </a:lnTo>
                  <a:lnTo>
                    <a:pt x="6" y="12"/>
                  </a:lnTo>
                  <a:close/>
                  <a:moveTo>
                    <a:pt x="25" y="12"/>
                  </a:moveTo>
                  <a:lnTo>
                    <a:pt x="25" y="0"/>
                  </a:lnTo>
                  <a:lnTo>
                    <a:pt x="23" y="0"/>
                  </a:lnTo>
                  <a:lnTo>
                    <a:pt x="19" y="8"/>
                  </a:lnTo>
                  <a:lnTo>
                    <a:pt x="17" y="0"/>
                  </a:lnTo>
                  <a:lnTo>
                    <a:pt x="13" y="0"/>
                  </a:lnTo>
                  <a:lnTo>
                    <a:pt x="13" y="12"/>
                  </a:lnTo>
                  <a:lnTo>
                    <a:pt x="15" y="12"/>
                  </a:lnTo>
                  <a:lnTo>
                    <a:pt x="15" y="4"/>
                  </a:lnTo>
                  <a:lnTo>
                    <a:pt x="19" y="10"/>
                  </a:lnTo>
                  <a:lnTo>
                    <a:pt x="21" y="10"/>
                  </a:lnTo>
                  <a:lnTo>
                    <a:pt x="23" y="4"/>
                  </a:lnTo>
                  <a:lnTo>
                    <a:pt x="23" y="12"/>
                  </a:lnTo>
                  <a:lnTo>
                    <a:pt x="25" y="12"/>
                  </a:ln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grpSp>
      <p:pic>
        <p:nvPicPr>
          <p:cNvPr id="14" name="Picture 720" descr="EDCTP and Africa CDC workshop report on disparities in research funding -  EDCTP">
            <a:extLst>
              <a:ext uri="{FF2B5EF4-FFF2-40B4-BE49-F238E27FC236}">
                <a16:creationId xmlns:a16="http://schemas.microsoft.com/office/drawing/2014/main" id="{A1D48B6D-051F-45EA-9C47-02764BCD5EFE}"/>
              </a:ext>
            </a:extLst>
          </p:cNvPr>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l="6727" t="9385" r="6805" b="10631"/>
          <a:stretch/>
        </p:blipFill>
        <p:spPr bwMode="ltGray">
          <a:xfrm>
            <a:off x="1608225" y="6435948"/>
            <a:ext cx="910081" cy="3561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559406-1D2B-4BD8-A46C-F6B5F936A613}"/>
              </a:ext>
            </a:extLst>
          </p:cNvPr>
          <p:cNvPicPr>
            <a:picLocks noChangeAspect="1"/>
          </p:cNvPicPr>
          <p:nvPr userDrawn="1"/>
        </p:nvPicPr>
        <p:blipFill>
          <a:blip r:embed="rId10"/>
          <a:stretch>
            <a:fillRect/>
          </a:stretch>
        </p:blipFill>
        <p:spPr bwMode="ltGray">
          <a:xfrm>
            <a:off x="554736" y="6452601"/>
            <a:ext cx="830881" cy="293716"/>
          </a:xfrm>
          <a:prstGeom prst="rect">
            <a:avLst/>
          </a:prstGeom>
        </p:spPr>
      </p:pic>
    </p:spTree>
    <p:extLst>
      <p:ext uri="{BB962C8B-B14F-4D97-AF65-F5344CB8AC3E}">
        <p14:creationId xmlns:p14="http://schemas.microsoft.com/office/powerpoint/2010/main" val="152089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53"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720" descr="EDCTP and Africa CDC workshop report on disparities in research funding -  EDCTP">
            <a:extLst>
              <a:ext uri="{FF2B5EF4-FFF2-40B4-BE49-F238E27FC236}">
                <a16:creationId xmlns:a16="http://schemas.microsoft.com/office/drawing/2014/main" id="{D96E7704-92DF-448A-B620-2FA3EA12B949}"/>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6727" t="9385" r="6805" b="10631"/>
          <a:stretch/>
        </p:blipFill>
        <p:spPr bwMode="ltGray">
          <a:xfrm>
            <a:off x="3817044" y="2877126"/>
            <a:ext cx="2229392" cy="87243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4">
            <a:extLst>
              <a:ext uri="{FF2B5EF4-FFF2-40B4-BE49-F238E27FC236}">
                <a16:creationId xmlns:a16="http://schemas.microsoft.com/office/drawing/2014/main" id="{942121B7-FF0D-49F6-944F-215538C44226}"/>
              </a:ext>
            </a:extLst>
          </p:cNvPr>
          <p:cNvGrpSpPr>
            <a:grpSpLocks noChangeAspect="1"/>
          </p:cNvGrpSpPr>
          <p:nvPr userDrawn="1"/>
        </p:nvGrpSpPr>
        <p:grpSpPr bwMode="ltGray">
          <a:xfrm>
            <a:off x="10120155" y="2810219"/>
            <a:ext cx="1062701" cy="1006245"/>
            <a:chOff x="-240" y="2757"/>
            <a:chExt cx="960" cy="909"/>
          </a:xfrm>
        </p:grpSpPr>
        <p:sp>
          <p:nvSpPr>
            <p:cNvPr id="7" name="Freeform 5">
              <a:extLst>
                <a:ext uri="{FF2B5EF4-FFF2-40B4-BE49-F238E27FC236}">
                  <a16:creationId xmlns:a16="http://schemas.microsoft.com/office/drawing/2014/main" id="{417F8C01-ABEA-4884-8691-27A80C45E951}"/>
                </a:ext>
              </a:extLst>
            </p:cNvPr>
            <p:cNvSpPr>
              <a:spLocks noEditPoints="1"/>
            </p:cNvSpPr>
            <p:nvPr userDrawn="1"/>
          </p:nvSpPr>
          <p:spPr bwMode="ltGray">
            <a:xfrm>
              <a:off x="-191" y="3388"/>
              <a:ext cx="866" cy="278"/>
            </a:xfrm>
            <a:custGeom>
              <a:avLst/>
              <a:gdLst>
                <a:gd name="T0" fmla="*/ 20 w 420"/>
                <a:gd name="T1" fmla="*/ 15 h 135"/>
                <a:gd name="T2" fmla="*/ 9 w 420"/>
                <a:gd name="T3" fmla="*/ 54 h 135"/>
                <a:gd name="T4" fmla="*/ 35 w 420"/>
                <a:gd name="T5" fmla="*/ 54 h 135"/>
                <a:gd name="T6" fmla="*/ 61 w 420"/>
                <a:gd name="T7" fmla="*/ 54 h 135"/>
                <a:gd name="T8" fmla="*/ 14 w 420"/>
                <a:gd name="T9" fmla="*/ 104 h 135"/>
                <a:gd name="T10" fmla="*/ 27 w 420"/>
                <a:gd name="T11" fmla="*/ 76 h 135"/>
                <a:gd name="T12" fmla="*/ 23 w 420"/>
                <a:gd name="T13" fmla="*/ 96 h 135"/>
                <a:gd name="T14" fmla="*/ 39 w 420"/>
                <a:gd name="T15" fmla="*/ 115 h 135"/>
                <a:gd name="T16" fmla="*/ 71 w 420"/>
                <a:gd name="T17" fmla="*/ 115 h 135"/>
                <a:gd name="T18" fmla="*/ 114 w 420"/>
                <a:gd name="T19" fmla="*/ 117 h 135"/>
                <a:gd name="T20" fmla="*/ 87 w 420"/>
                <a:gd name="T21" fmla="*/ 118 h 135"/>
                <a:gd name="T22" fmla="*/ 152 w 420"/>
                <a:gd name="T23" fmla="*/ 95 h 135"/>
                <a:gd name="T24" fmla="*/ 141 w 420"/>
                <a:gd name="T25" fmla="*/ 134 h 135"/>
                <a:gd name="T26" fmla="*/ 168 w 420"/>
                <a:gd name="T27" fmla="*/ 134 h 135"/>
                <a:gd name="T28" fmla="*/ 242 w 420"/>
                <a:gd name="T29" fmla="*/ 95 h 135"/>
                <a:gd name="T30" fmla="*/ 262 w 420"/>
                <a:gd name="T31" fmla="*/ 134 h 135"/>
                <a:gd name="T32" fmla="*/ 243 w 420"/>
                <a:gd name="T33" fmla="*/ 127 h 135"/>
                <a:gd name="T34" fmla="*/ 346 w 420"/>
                <a:gd name="T35" fmla="*/ 135 h 135"/>
                <a:gd name="T36" fmla="*/ 346 w 420"/>
                <a:gd name="T37" fmla="*/ 128 h 135"/>
                <a:gd name="T38" fmla="*/ 382 w 420"/>
                <a:gd name="T39" fmla="*/ 96 h 135"/>
                <a:gd name="T40" fmla="*/ 392 w 420"/>
                <a:gd name="T41" fmla="*/ 103 h 135"/>
                <a:gd name="T42" fmla="*/ 299 w 420"/>
                <a:gd name="T43" fmla="*/ 96 h 135"/>
                <a:gd name="T44" fmla="*/ 269 w 420"/>
                <a:gd name="T45" fmla="*/ 96 h 135"/>
                <a:gd name="T46" fmla="*/ 300 w 420"/>
                <a:gd name="T47" fmla="*/ 132 h 135"/>
                <a:gd name="T48" fmla="*/ 299 w 420"/>
                <a:gd name="T49" fmla="*/ 104 h 135"/>
                <a:gd name="T50" fmla="*/ 206 w 420"/>
                <a:gd name="T51" fmla="*/ 134 h 135"/>
                <a:gd name="T52" fmla="*/ 206 w 420"/>
                <a:gd name="T53" fmla="*/ 101 h 135"/>
                <a:gd name="T54" fmla="*/ 195 w 420"/>
                <a:gd name="T55" fmla="*/ 103 h 135"/>
                <a:gd name="T56" fmla="*/ 309 w 420"/>
                <a:gd name="T57" fmla="*/ 134 h 135"/>
                <a:gd name="T58" fmla="*/ 313 w 420"/>
                <a:gd name="T59" fmla="*/ 89 h 135"/>
                <a:gd name="T60" fmla="*/ 171 w 420"/>
                <a:gd name="T61" fmla="*/ 4 h 135"/>
                <a:gd name="T62" fmla="*/ 163 w 420"/>
                <a:gd name="T63" fmla="*/ 23 h 135"/>
                <a:gd name="T64" fmla="*/ 177 w 420"/>
                <a:gd name="T65" fmla="*/ 47 h 135"/>
                <a:gd name="T66" fmla="*/ 256 w 420"/>
                <a:gd name="T67" fmla="*/ 15 h 135"/>
                <a:gd name="T68" fmla="*/ 246 w 420"/>
                <a:gd name="T69" fmla="*/ 54 h 135"/>
                <a:gd name="T70" fmla="*/ 256 w 420"/>
                <a:gd name="T71" fmla="*/ 15 h 135"/>
                <a:gd name="T72" fmla="*/ 134 w 420"/>
                <a:gd name="T73" fmla="*/ 39 h 135"/>
                <a:gd name="T74" fmla="*/ 132 w 420"/>
                <a:gd name="T75" fmla="*/ 55 h 135"/>
                <a:gd name="T76" fmla="*/ 133 w 420"/>
                <a:gd name="T77" fmla="*/ 22 h 135"/>
                <a:gd name="T78" fmla="*/ 362 w 420"/>
                <a:gd name="T79" fmla="*/ 16 h 135"/>
                <a:gd name="T80" fmla="*/ 370 w 420"/>
                <a:gd name="T81" fmla="*/ 23 h 135"/>
                <a:gd name="T82" fmla="*/ 285 w 420"/>
                <a:gd name="T83" fmla="*/ 55 h 135"/>
                <a:gd name="T84" fmla="*/ 285 w 420"/>
                <a:gd name="T85" fmla="*/ 23 h 135"/>
                <a:gd name="T86" fmla="*/ 342 w 420"/>
                <a:gd name="T87" fmla="*/ 35 h 135"/>
                <a:gd name="T88" fmla="*/ 303 w 420"/>
                <a:gd name="T89" fmla="*/ 35 h 135"/>
                <a:gd name="T90" fmla="*/ 342 w 420"/>
                <a:gd name="T91" fmla="*/ 35 h 135"/>
                <a:gd name="T92" fmla="*/ 311 w 420"/>
                <a:gd name="T93" fmla="*/ 35 h 135"/>
                <a:gd name="T94" fmla="*/ 223 w 420"/>
                <a:gd name="T95" fmla="*/ 44 h 135"/>
                <a:gd name="T96" fmla="*/ 211 w 420"/>
                <a:gd name="T97" fmla="*/ 15 h 135"/>
                <a:gd name="T98" fmla="*/ 420 w 420"/>
                <a:gd name="T99" fmla="*/ 35 h 135"/>
                <a:gd name="T100" fmla="*/ 380 w 420"/>
                <a:gd name="T101" fmla="*/ 35 h 135"/>
                <a:gd name="T102" fmla="*/ 420 w 420"/>
                <a:gd name="T103" fmla="*/ 35 h 135"/>
                <a:gd name="T104" fmla="*/ 389 w 420"/>
                <a:gd name="T105" fmla="*/ 35 h 135"/>
                <a:gd name="T106" fmla="*/ 87 w 420"/>
                <a:gd name="T107" fmla="*/ 15 h 135"/>
                <a:gd name="T108" fmla="*/ 108 w 420"/>
                <a:gd name="T109" fmla="*/ 54 h 135"/>
                <a:gd name="T110" fmla="*/ 88 w 420"/>
                <a:gd name="T111" fmla="*/ 4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 h="135">
                  <a:moveTo>
                    <a:pt x="61" y="54"/>
                  </a:moveTo>
                  <a:cubicBezTo>
                    <a:pt x="61" y="30"/>
                    <a:pt x="61" y="30"/>
                    <a:pt x="61" y="30"/>
                  </a:cubicBezTo>
                  <a:cubicBezTo>
                    <a:pt x="61" y="21"/>
                    <a:pt x="55" y="15"/>
                    <a:pt x="46" y="15"/>
                  </a:cubicBezTo>
                  <a:cubicBezTo>
                    <a:pt x="41" y="15"/>
                    <a:pt x="36" y="16"/>
                    <a:pt x="32" y="22"/>
                  </a:cubicBezTo>
                  <a:cubicBezTo>
                    <a:pt x="30" y="17"/>
                    <a:pt x="25" y="15"/>
                    <a:pt x="20" y="15"/>
                  </a:cubicBezTo>
                  <a:cubicBezTo>
                    <a:pt x="16" y="15"/>
                    <a:pt x="12" y="16"/>
                    <a:pt x="8" y="21"/>
                  </a:cubicBezTo>
                  <a:cubicBezTo>
                    <a:pt x="8" y="16"/>
                    <a:pt x="8" y="16"/>
                    <a:pt x="8" y="16"/>
                  </a:cubicBezTo>
                  <a:cubicBezTo>
                    <a:pt x="0" y="16"/>
                    <a:pt x="0" y="16"/>
                    <a:pt x="0" y="16"/>
                  </a:cubicBezTo>
                  <a:cubicBezTo>
                    <a:pt x="0" y="54"/>
                    <a:pt x="0" y="54"/>
                    <a:pt x="0" y="54"/>
                  </a:cubicBezTo>
                  <a:cubicBezTo>
                    <a:pt x="9" y="54"/>
                    <a:pt x="9" y="54"/>
                    <a:pt x="9" y="54"/>
                  </a:cubicBezTo>
                  <a:cubicBezTo>
                    <a:pt x="9" y="33"/>
                    <a:pt x="9" y="33"/>
                    <a:pt x="9" y="33"/>
                  </a:cubicBezTo>
                  <a:cubicBezTo>
                    <a:pt x="9" y="26"/>
                    <a:pt x="12" y="23"/>
                    <a:pt x="18" y="23"/>
                  </a:cubicBezTo>
                  <a:cubicBezTo>
                    <a:pt x="23" y="23"/>
                    <a:pt x="26" y="26"/>
                    <a:pt x="26" y="33"/>
                  </a:cubicBezTo>
                  <a:cubicBezTo>
                    <a:pt x="26" y="54"/>
                    <a:pt x="26" y="54"/>
                    <a:pt x="26" y="54"/>
                  </a:cubicBezTo>
                  <a:cubicBezTo>
                    <a:pt x="35" y="54"/>
                    <a:pt x="35" y="54"/>
                    <a:pt x="35" y="54"/>
                  </a:cubicBezTo>
                  <a:cubicBezTo>
                    <a:pt x="35" y="33"/>
                    <a:pt x="35" y="33"/>
                    <a:pt x="35" y="33"/>
                  </a:cubicBezTo>
                  <a:cubicBezTo>
                    <a:pt x="35" y="26"/>
                    <a:pt x="38" y="23"/>
                    <a:pt x="44" y="23"/>
                  </a:cubicBezTo>
                  <a:cubicBezTo>
                    <a:pt x="50" y="23"/>
                    <a:pt x="52" y="26"/>
                    <a:pt x="52" y="33"/>
                  </a:cubicBezTo>
                  <a:cubicBezTo>
                    <a:pt x="52" y="54"/>
                    <a:pt x="52" y="54"/>
                    <a:pt x="52" y="54"/>
                  </a:cubicBezTo>
                  <a:lnTo>
                    <a:pt x="61" y="54"/>
                  </a:lnTo>
                  <a:close/>
                  <a:moveTo>
                    <a:pt x="36" y="104"/>
                  </a:moveTo>
                  <a:cubicBezTo>
                    <a:pt x="23" y="104"/>
                    <a:pt x="23" y="104"/>
                    <a:pt x="23" y="104"/>
                  </a:cubicBezTo>
                  <a:cubicBezTo>
                    <a:pt x="23" y="134"/>
                    <a:pt x="23" y="134"/>
                    <a:pt x="23" y="134"/>
                  </a:cubicBezTo>
                  <a:cubicBezTo>
                    <a:pt x="14" y="134"/>
                    <a:pt x="14" y="134"/>
                    <a:pt x="14" y="134"/>
                  </a:cubicBezTo>
                  <a:cubicBezTo>
                    <a:pt x="14" y="104"/>
                    <a:pt x="14" y="104"/>
                    <a:pt x="14" y="104"/>
                  </a:cubicBezTo>
                  <a:cubicBezTo>
                    <a:pt x="7" y="104"/>
                    <a:pt x="7" y="104"/>
                    <a:pt x="7" y="104"/>
                  </a:cubicBezTo>
                  <a:cubicBezTo>
                    <a:pt x="7" y="96"/>
                    <a:pt x="7" y="96"/>
                    <a:pt x="7" y="96"/>
                  </a:cubicBezTo>
                  <a:cubicBezTo>
                    <a:pt x="14" y="96"/>
                    <a:pt x="14" y="96"/>
                    <a:pt x="14" y="96"/>
                  </a:cubicBezTo>
                  <a:cubicBezTo>
                    <a:pt x="14" y="90"/>
                    <a:pt x="14" y="90"/>
                    <a:pt x="14" y="90"/>
                  </a:cubicBezTo>
                  <a:cubicBezTo>
                    <a:pt x="14" y="82"/>
                    <a:pt x="18" y="76"/>
                    <a:pt x="27" y="76"/>
                  </a:cubicBezTo>
                  <a:cubicBezTo>
                    <a:pt x="32" y="76"/>
                    <a:pt x="35" y="77"/>
                    <a:pt x="38" y="79"/>
                  </a:cubicBezTo>
                  <a:cubicBezTo>
                    <a:pt x="35" y="86"/>
                    <a:pt x="35" y="86"/>
                    <a:pt x="35" y="86"/>
                  </a:cubicBezTo>
                  <a:cubicBezTo>
                    <a:pt x="33" y="85"/>
                    <a:pt x="30" y="84"/>
                    <a:pt x="28" y="84"/>
                  </a:cubicBezTo>
                  <a:cubicBezTo>
                    <a:pt x="24" y="84"/>
                    <a:pt x="23" y="86"/>
                    <a:pt x="23" y="90"/>
                  </a:cubicBezTo>
                  <a:cubicBezTo>
                    <a:pt x="23" y="96"/>
                    <a:pt x="23" y="96"/>
                    <a:pt x="23" y="96"/>
                  </a:cubicBezTo>
                  <a:cubicBezTo>
                    <a:pt x="36" y="96"/>
                    <a:pt x="36" y="96"/>
                    <a:pt x="36" y="96"/>
                  </a:cubicBezTo>
                  <a:lnTo>
                    <a:pt x="36" y="104"/>
                  </a:lnTo>
                  <a:close/>
                  <a:moveTo>
                    <a:pt x="80" y="115"/>
                  </a:moveTo>
                  <a:cubicBezTo>
                    <a:pt x="80" y="104"/>
                    <a:pt x="71" y="95"/>
                    <a:pt x="59" y="95"/>
                  </a:cubicBezTo>
                  <a:cubicBezTo>
                    <a:pt x="47" y="95"/>
                    <a:pt x="39" y="104"/>
                    <a:pt x="39" y="115"/>
                  </a:cubicBezTo>
                  <a:cubicBezTo>
                    <a:pt x="39" y="127"/>
                    <a:pt x="47" y="135"/>
                    <a:pt x="59" y="135"/>
                  </a:cubicBezTo>
                  <a:cubicBezTo>
                    <a:pt x="71" y="135"/>
                    <a:pt x="80" y="127"/>
                    <a:pt x="80" y="115"/>
                  </a:cubicBezTo>
                  <a:moveTo>
                    <a:pt x="47" y="115"/>
                  </a:moveTo>
                  <a:cubicBezTo>
                    <a:pt x="47" y="108"/>
                    <a:pt x="52" y="103"/>
                    <a:pt x="59" y="103"/>
                  </a:cubicBezTo>
                  <a:cubicBezTo>
                    <a:pt x="66" y="103"/>
                    <a:pt x="71" y="108"/>
                    <a:pt x="71" y="115"/>
                  </a:cubicBezTo>
                  <a:cubicBezTo>
                    <a:pt x="71" y="122"/>
                    <a:pt x="66" y="128"/>
                    <a:pt x="59" y="128"/>
                  </a:cubicBezTo>
                  <a:cubicBezTo>
                    <a:pt x="52" y="128"/>
                    <a:pt x="47" y="122"/>
                    <a:pt x="47" y="115"/>
                  </a:cubicBezTo>
                  <a:moveTo>
                    <a:pt x="122" y="96"/>
                  </a:moveTo>
                  <a:cubicBezTo>
                    <a:pt x="114" y="96"/>
                    <a:pt x="114" y="96"/>
                    <a:pt x="114" y="96"/>
                  </a:cubicBezTo>
                  <a:cubicBezTo>
                    <a:pt x="114" y="117"/>
                    <a:pt x="114" y="117"/>
                    <a:pt x="114" y="117"/>
                  </a:cubicBezTo>
                  <a:cubicBezTo>
                    <a:pt x="114" y="125"/>
                    <a:pt x="110" y="127"/>
                    <a:pt x="104" y="127"/>
                  </a:cubicBezTo>
                  <a:cubicBezTo>
                    <a:pt x="99" y="127"/>
                    <a:pt x="95" y="125"/>
                    <a:pt x="95" y="117"/>
                  </a:cubicBezTo>
                  <a:cubicBezTo>
                    <a:pt x="95" y="96"/>
                    <a:pt x="95" y="96"/>
                    <a:pt x="95" y="96"/>
                  </a:cubicBezTo>
                  <a:cubicBezTo>
                    <a:pt x="87" y="96"/>
                    <a:pt x="87" y="96"/>
                    <a:pt x="87" y="96"/>
                  </a:cubicBezTo>
                  <a:cubicBezTo>
                    <a:pt x="87" y="118"/>
                    <a:pt x="87" y="118"/>
                    <a:pt x="87" y="118"/>
                  </a:cubicBezTo>
                  <a:cubicBezTo>
                    <a:pt x="87" y="130"/>
                    <a:pt x="95" y="135"/>
                    <a:pt x="104" y="135"/>
                  </a:cubicBezTo>
                  <a:cubicBezTo>
                    <a:pt x="113" y="135"/>
                    <a:pt x="122" y="130"/>
                    <a:pt x="122" y="118"/>
                  </a:cubicBezTo>
                  <a:lnTo>
                    <a:pt x="122" y="96"/>
                  </a:lnTo>
                  <a:close/>
                  <a:moveTo>
                    <a:pt x="168" y="110"/>
                  </a:moveTo>
                  <a:cubicBezTo>
                    <a:pt x="168" y="101"/>
                    <a:pt x="161" y="95"/>
                    <a:pt x="152" y="95"/>
                  </a:cubicBezTo>
                  <a:cubicBezTo>
                    <a:pt x="148" y="95"/>
                    <a:pt x="144" y="96"/>
                    <a:pt x="141" y="101"/>
                  </a:cubicBezTo>
                  <a:cubicBezTo>
                    <a:pt x="141" y="96"/>
                    <a:pt x="141" y="96"/>
                    <a:pt x="141" y="96"/>
                  </a:cubicBezTo>
                  <a:cubicBezTo>
                    <a:pt x="132" y="96"/>
                    <a:pt x="132" y="96"/>
                    <a:pt x="132" y="96"/>
                  </a:cubicBezTo>
                  <a:cubicBezTo>
                    <a:pt x="132" y="134"/>
                    <a:pt x="132" y="134"/>
                    <a:pt x="132" y="134"/>
                  </a:cubicBezTo>
                  <a:cubicBezTo>
                    <a:pt x="141" y="134"/>
                    <a:pt x="141" y="134"/>
                    <a:pt x="141" y="134"/>
                  </a:cubicBezTo>
                  <a:cubicBezTo>
                    <a:pt x="141" y="113"/>
                    <a:pt x="141" y="113"/>
                    <a:pt x="141" y="113"/>
                  </a:cubicBezTo>
                  <a:cubicBezTo>
                    <a:pt x="141" y="107"/>
                    <a:pt x="145" y="103"/>
                    <a:pt x="151" y="103"/>
                  </a:cubicBezTo>
                  <a:cubicBezTo>
                    <a:pt x="156" y="103"/>
                    <a:pt x="160" y="107"/>
                    <a:pt x="160" y="113"/>
                  </a:cubicBezTo>
                  <a:cubicBezTo>
                    <a:pt x="160" y="134"/>
                    <a:pt x="160" y="134"/>
                    <a:pt x="160" y="134"/>
                  </a:cubicBezTo>
                  <a:cubicBezTo>
                    <a:pt x="168" y="134"/>
                    <a:pt x="168" y="134"/>
                    <a:pt x="168" y="134"/>
                  </a:cubicBezTo>
                  <a:cubicBezTo>
                    <a:pt x="168" y="110"/>
                    <a:pt x="168" y="110"/>
                    <a:pt x="168" y="110"/>
                  </a:cubicBezTo>
                  <a:moveTo>
                    <a:pt x="262" y="96"/>
                  </a:moveTo>
                  <a:cubicBezTo>
                    <a:pt x="254" y="96"/>
                    <a:pt x="254" y="96"/>
                    <a:pt x="254" y="96"/>
                  </a:cubicBezTo>
                  <a:cubicBezTo>
                    <a:pt x="254" y="101"/>
                    <a:pt x="254" y="101"/>
                    <a:pt x="254" y="101"/>
                  </a:cubicBezTo>
                  <a:cubicBezTo>
                    <a:pt x="251" y="97"/>
                    <a:pt x="247" y="95"/>
                    <a:pt x="242" y="95"/>
                  </a:cubicBezTo>
                  <a:cubicBezTo>
                    <a:pt x="231" y="95"/>
                    <a:pt x="223" y="104"/>
                    <a:pt x="223" y="115"/>
                  </a:cubicBezTo>
                  <a:cubicBezTo>
                    <a:pt x="223" y="127"/>
                    <a:pt x="231" y="135"/>
                    <a:pt x="242" y="135"/>
                  </a:cubicBezTo>
                  <a:cubicBezTo>
                    <a:pt x="247" y="135"/>
                    <a:pt x="251" y="133"/>
                    <a:pt x="254" y="130"/>
                  </a:cubicBezTo>
                  <a:cubicBezTo>
                    <a:pt x="254" y="134"/>
                    <a:pt x="254" y="134"/>
                    <a:pt x="254" y="134"/>
                  </a:cubicBezTo>
                  <a:cubicBezTo>
                    <a:pt x="262" y="134"/>
                    <a:pt x="262" y="134"/>
                    <a:pt x="262" y="134"/>
                  </a:cubicBezTo>
                  <a:lnTo>
                    <a:pt x="262" y="96"/>
                  </a:lnTo>
                  <a:close/>
                  <a:moveTo>
                    <a:pt x="231" y="115"/>
                  </a:moveTo>
                  <a:cubicBezTo>
                    <a:pt x="231" y="109"/>
                    <a:pt x="236" y="103"/>
                    <a:pt x="243" y="103"/>
                  </a:cubicBezTo>
                  <a:cubicBezTo>
                    <a:pt x="250" y="103"/>
                    <a:pt x="254" y="108"/>
                    <a:pt x="254" y="115"/>
                  </a:cubicBezTo>
                  <a:cubicBezTo>
                    <a:pt x="254" y="122"/>
                    <a:pt x="250" y="127"/>
                    <a:pt x="243" y="127"/>
                  </a:cubicBezTo>
                  <a:cubicBezTo>
                    <a:pt x="236" y="127"/>
                    <a:pt x="231" y="122"/>
                    <a:pt x="231" y="115"/>
                  </a:cubicBezTo>
                  <a:moveTo>
                    <a:pt x="366" y="115"/>
                  </a:moveTo>
                  <a:cubicBezTo>
                    <a:pt x="366" y="104"/>
                    <a:pt x="357" y="95"/>
                    <a:pt x="346" y="95"/>
                  </a:cubicBezTo>
                  <a:cubicBezTo>
                    <a:pt x="334" y="95"/>
                    <a:pt x="325" y="104"/>
                    <a:pt x="325" y="115"/>
                  </a:cubicBezTo>
                  <a:cubicBezTo>
                    <a:pt x="325" y="127"/>
                    <a:pt x="334" y="135"/>
                    <a:pt x="346" y="135"/>
                  </a:cubicBezTo>
                  <a:cubicBezTo>
                    <a:pt x="357" y="135"/>
                    <a:pt x="366" y="127"/>
                    <a:pt x="366" y="115"/>
                  </a:cubicBezTo>
                  <a:moveTo>
                    <a:pt x="334" y="115"/>
                  </a:moveTo>
                  <a:cubicBezTo>
                    <a:pt x="334" y="108"/>
                    <a:pt x="339" y="103"/>
                    <a:pt x="346" y="103"/>
                  </a:cubicBezTo>
                  <a:cubicBezTo>
                    <a:pt x="352" y="103"/>
                    <a:pt x="358" y="108"/>
                    <a:pt x="358" y="115"/>
                  </a:cubicBezTo>
                  <a:cubicBezTo>
                    <a:pt x="358" y="122"/>
                    <a:pt x="352" y="128"/>
                    <a:pt x="346" y="128"/>
                  </a:cubicBezTo>
                  <a:cubicBezTo>
                    <a:pt x="339" y="128"/>
                    <a:pt x="334" y="122"/>
                    <a:pt x="334" y="115"/>
                  </a:cubicBezTo>
                  <a:moveTo>
                    <a:pt x="409" y="110"/>
                  </a:moveTo>
                  <a:cubicBezTo>
                    <a:pt x="409" y="101"/>
                    <a:pt x="403" y="95"/>
                    <a:pt x="394" y="95"/>
                  </a:cubicBezTo>
                  <a:cubicBezTo>
                    <a:pt x="390" y="95"/>
                    <a:pt x="385" y="96"/>
                    <a:pt x="382" y="101"/>
                  </a:cubicBezTo>
                  <a:cubicBezTo>
                    <a:pt x="382" y="96"/>
                    <a:pt x="382" y="96"/>
                    <a:pt x="382" y="96"/>
                  </a:cubicBezTo>
                  <a:cubicBezTo>
                    <a:pt x="374" y="96"/>
                    <a:pt x="374" y="96"/>
                    <a:pt x="374" y="96"/>
                  </a:cubicBezTo>
                  <a:cubicBezTo>
                    <a:pt x="374" y="134"/>
                    <a:pt x="374" y="134"/>
                    <a:pt x="374" y="134"/>
                  </a:cubicBezTo>
                  <a:cubicBezTo>
                    <a:pt x="382" y="134"/>
                    <a:pt x="382" y="134"/>
                    <a:pt x="382" y="134"/>
                  </a:cubicBezTo>
                  <a:cubicBezTo>
                    <a:pt x="382" y="113"/>
                    <a:pt x="382" y="113"/>
                    <a:pt x="382" y="113"/>
                  </a:cubicBezTo>
                  <a:cubicBezTo>
                    <a:pt x="382" y="107"/>
                    <a:pt x="387" y="103"/>
                    <a:pt x="392" y="103"/>
                  </a:cubicBezTo>
                  <a:cubicBezTo>
                    <a:pt x="398" y="103"/>
                    <a:pt x="401" y="107"/>
                    <a:pt x="401" y="113"/>
                  </a:cubicBezTo>
                  <a:cubicBezTo>
                    <a:pt x="401" y="134"/>
                    <a:pt x="401" y="134"/>
                    <a:pt x="401" y="134"/>
                  </a:cubicBezTo>
                  <a:cubicBezTo>
                    <a:pt x="409" y="134"/>
                    <a:pt x="409" y="134"/>
                    <a:pt x="409" y="134"/>
                  </a:cubicBezTo>
                  <a:cubicBezTo>
                    <a:pt x="409" y="110"/>
                    <a:pt x="409" y="110"/>
                    <a:pt x="409" y="110"/>
                  </a:cubicBezTo>
                  <a:moveTo>
                    <a:pt x="299" y="96"/>
                  </a:moveTo>
                  <a:cubicBezTo>
                    <a:pt x="285" y="96"/>
                    <a:pt x="285" y="96"/>
                    <a:pt x="285" y="96"/>
                  </a:cubicBezTo>
                  <a:cubicBezTo>
                    <a:pt x="285" y="85"/>
                    <a:pt x="285" y="85"/>
                    <a:pt x="285" y="85"/>
                  </a:cubicBezTo>
                  <a:cubicBezTo>
                    <a:pt x="277" y="85"/>
                    <a:pt x="277" y="85"/>
                    <a:pt x="277" y="85"/>
                  </a:cubicBezTo>
                  <a:cubicBezTo>
                    <a:pt x="277" y="96"/>
                    <a:pt x="277" y="96"/>
                    <a:pt x="277" y="96"/>
                  </a:cubicBezTo>
                  <a:cubicBezTo>
                    <a:pt x="269" y="96"/>
                    <a:pt x="269" y="96"/>
                    <a:pt x="269" y="96"/>
                  </a:cubicBezTo>
                  <a:cubicBezTo>
                    <a:pt x="269" y="104"/>
                    <a:pt x="269" y="104"/>
                    <a:pt x="269" y="104"/>
                  </a:cubicBezTo>
                  <a:cubicBezTo>
                    <a:pt x="277" y="104"/>
                    <a:pt x="277" y="104"/>
                    <a:pt x="277" y="104"/>
                  </a:cubicBezTo>
                  <a:cubicBezTo>
                    <a:pt x="277" y="121"/>
                    <a:pt x="277" y="121"/>
                    <a:pt x="277" y="121"/>
                  </a:cubicBezTo>
                  <a:cubicBezTo>
                    <a:pt x="277" y="130"/>
                    <a:pt x="280" y="135"/>
                    <a:pt x="290" y="135"/>
                  </a:cubicBezTo>
                  <a:cubicBezTo>
                    <a:pt x="293" y="135"/>
                    <a:pt x="298" y="134"/>
                    <a:pt x="300" y="132"/>
                  </a:cubicBezTo>
                  <a:cubicBezTo>
                    <a:pt x="298" y="125"/>
                    <a:pt x="298" y="125"/>
                    <a:pt x="298" y="125"/>
                  </a:cubicBezTo>
                  <a:cubicBezTo>
                    <a:pt x="295" y="126"/>
                    <a:pt x="293" y="127"/>
                    <a:pt x="291" y="127"/>
                  </a:cubicBezTo>
                  <a:cubicBezTo>
                    <a:pt x="286" y="127"/>
                    <a:pt x="285" y="125"/>
                    <a:pt x="285" y="121"/>
                  </a:cubicBezTo>
                  <a:cubicBezTo>
                    <a:pt x="285" y="104"/>
                    <a:pt x="285" y="104"/>
                    <a:pt x="285" y="104"/>
                  </a:cubicBezTo>
                  <a:cubicBezTo>
                    <a:pt x="299" y="104"/>
                    <a:pt x="299" y="104"/>
                    <a:pt x="299" y="104"/>
                  </a:cubicBezTo>
                  <a:lnTo>
                    <a:pt x="299" y="96"/>
                  </a:lnTo>
                  <a:close/>
                  <a:moveTo>
                    <a:pt x="215" y="81"/>
                  </a:moveTo>
                  <a:cubicBezTo>
                    <a:pt x="215" y="115"/>
                    <a:pt x="215" y="115"/>
                    <a:pt x="215" y="115"/>
                  </a:cubicBezTo>
                  <a:cubicBezTo>
                    <a:pt x="215" y="134"/>
                    <a:pt x="215" y="134"/>
                    <a:pt x="215" y="134"/>
                  </a:cubicBezTo>
                  <a:cubicBezTo>
                    <a:pt x="206" y="134"/>
                    <a:pt x="206" y="134"/>
                    <a:pt x="206" y="134"/>
                  </a:cubicBezTo>
                  <a:cubicBezTo>
                    <a:pt x="206" y="130"/>
                    <a:pt x="206" y="130"/>
                    <a:pt x="206" y="130"/>
                  </a:cubicBezTo>
                  <a:cubicBezTo>
                    <a:pt x="204" y="133"/>
                    <a:pt x="200" y="135"/>
                    <a:pt x="194" y="135"/>
                  </a:cubicBezTo>
                  <a:cubicBezTo>
                    <a:pt x="184" y="135"/>
                    <a:pt x="175" y="127"/>
                    <a:pt x="175" y="115"/>
                  </a:cubicBezTo>
                  <a:cubicBezTo>
                    <a:pt x="175" y="104"/>
                    <a:pt x="184" y="95"/>
                    <a:pt x="194" y="95"/>
                  </a:cubicBezTo>
                  <a:cubicBezTo>
                    <a:pt x="200" y="95"/>
                    <a:pt x="204" y="97"/>
                    <a:pt x="206" y="101"/>
                  </a:cubicBezTo>
                  <a:cubicBezTo>
                    <a:pt x="206" y="81"/>
                    <a:pt x="206" y="81"/>
                    <a:pt x="206" y="81"/>
                  </a:cubicBezTo>
                  <a:lnTo>
                    <a:pt x="215" y="81"/>
                  </a:lnTo>
                  <a:close/>
                  <a:moveTo>
                    <a:pt x="195" y="127"/>
                  </a:moveTo>
                  <a:cubicBezTo>
                    <a:pt x="202" y="127"/>
                    <a:pt x="207" y="122"/>
                    <a:pt x="207" y="115"/>
                  </a:cubicBezTo>
                  <a:cubicBezTo>
                    <a:pt x="207" y="108"/>
                    <a:pt x="202" y="103"/>
                    <a:pt x="195" y="103"/>
                  </a:cubicBezTo>
                  <a:cubicBezTo>
                    <a:pt x="188" y="103"/>
                    <a:pt x="184" y="108"/>
                    <a:pt x="184" y="115"/>
                  </a:cubicBezTo>
                  <a:cubicBezTo>
                    <a:pt x="184" y="122"/>
                    <a:pt x="188" y="127"/>
                    <a:pt x="195" y="127"/>
                  </a:cubicBezTo>
                  <a:moveTo>
                    <a:pt x="317" y="96"/>
                  </a:moveTo>
                  <a:cubicBezTo>
                    <a:pt x="309" y="96"/>
                    <a:pt x="309" y="96"/>
                    <a:pt x="309" y="96"/>
                  </a:cubicBezTo>
                  <a:cubicBezTo>
                    <a:pt x="309" y="134"/>
                    <a:pt x="309" y="134"/>
                    <a:pt x="309" y="134"/>
                  </a:cubicBezTo>
                  <a:cubicBezTo>
                    <a:pt x="317" y="134"/>
                    <a:pt x="317" y="134"/>
                    <a:pt x="317" y="134"/>
                  </a:cubicBezTo>
                  <a:lnTo>
                    <a:pt x="317" y="96"/>
                  </a:lnTo>
                  <a:close/>
                  <a:moveTo>
                    <a:pt x="313" y="78"/>
                  </a:moveTo>
                  <a:cubicBezTo>
                    <a:pt x="310" y="78"/>
                    <a:pt x="307" y="80"/>
                    <a:pt x="307" y="84"/>
                  </a:cubicBezTo>
                  <a:cubicBezTo>
                    <a:pt x="307" y="87"/>
                    <a:pt x="310" y="89"/>
                    <a:pt x="313" y="89"/>
                  </a:cubicBezTo>
                  <a:cubicBezTo>
                    <a:pt x="316" y="89"/>
                    <a:pt x="319" y="87"/>
                    <a:pt x="319" y="84"/>
                  </a:cubicBezTo>
                  <a:cubicBezTo>
                    <a:pt x="319" y="80"/>
                    <a:pt x="316" y="78"/>
                    <a:pt x="313" y="78"/>
                  </a:cubicBezTo>
                  <a:moveTo>
                    <a:pt x="185" y="16"/>
                  </a:moveTo>
                  <a:cubicBezTo>
                    <a:pt x="171" y="16"/>
                    <a:pt x="171" y="16"/>
                    <a:pt x="171" y="16"/>
                  </a:cubicBezTo>
                  <a:cubicBezTo>
                    <a:pt x="171" y="4"/>
                    <a:pt x="171" y="4"/>
                    <a:pt x="171" y="4"/>
                  </a:cubicBezTo>
                  <a:cubicBezTo>
                    <a:pt x="163" y="4"/>
                    <a:pt x="163" y="4"/>
                    <a:pt x="163" y="4"/>
                  </a:cubicBezTo>
                  <a:cubicBezTo>
                    <a:pt x="163" y="16"/>
                    <a:pt x="163" y="16"/>
                    <a:pt x="163" y="16"/>
                  </a:cubicBezTo>
                  <a:cubicBezTo>
                    <a:pt x="155" y="16"/>
                    <a:pt x="155" y="16"/>
                    <a:pt x="155" y="16"/>
                  </a:cubicBezTo>
                  <a:cubicBezTo>
                    <a:pt x="155" y="23"/>
                    <a:pt x="155" y="23"/>
                    <a:pt x="155" y="23"/>
                  </a:cubicBezTo>
                  <a:cubicBezTo>
                    <a:pt x="163" y="23"/>
                    <a:pt x="163" y="23"/>
                    <a:pt x="163" y="23"/>
                  </a:cubicBezTo>
                  <a:cubicBezTo>
                    <a:pt x="163" y="41"/>
                    <a:pt x="163" y="41"/>
                    <a:pt x="163" y="41"/>
                  </a:cubicBezTo>
                  <a:cubicBezTo>
                    <a:pt x="163" y="50"/>
                    <a:pt x="167" y="55"/>
                    <a:pt x="176" y="55"/>
                  </a:cubicBezTo>
                  <a:cubicBezTo>
                    <a:pt x="180" y="55"/>
                    <a:pt x="184" y="54"/>
                    <a:pt x="187" y="52"/>
                  </a:cubicBezTo>
                  <a:cubicBezTo>
                    <a:pt x="184" y="45"/>
                    <a:pt x="184" y="45"/>
                    <a:pt x="184" y="45"/>
                  </a:cubicBezTo>
                  <a:cubicBezTo>
                    <a:pt x="182" y="46"/>
                    <a:pt x="179" y="47"/>
                    <a:pt x="177" y="47"/>
                  </a:cubicBezTo>
                  <a:cubicBezTo>
                    <a:pt x="173" y="47"/>
                    <a:pt x="171" y="45"/>
                    <a:pt x="171" y="41"/>
                  </a:cubicBezTo>
                  <a:cubicBezTo>
                    <a:pt x="171" y="23"/>
                    <a:pt x="171" y="23"/>
                    <a:pt x="171" y="23"/>
                  </a:cubicBezTo>
                  <a:cubicBezTo>
                    <a:pt x="185" y="23"/>
                    <a:pt x="185" y="23"/>
                    <a:pt x="185" y="23"/>
                  </a:cubicBezTo>
                  <a:lnTo>
                    <a:pt x="185" y="16"/>
                  </a:lnTo>
                  <a:close/>
                  <a:moveTo>
                    <a:pt x="256" y="15"/>
                  </a:moveTo>
                  <a:cubicBezTo>
                    <a:pt x="251" y="15"/>
                    <a:pt x="248" y="17"/>
                    <a:pt x="246" y="20"/>
                  </a:cubicBezTo>
                  <a:cubicBezTo>
                    <a:pt x="246" y="16"/>
                    <a:pt x="246" y="16"/>
                    <a:pt x="246" y="16"/>
                  </a:cubicBezTo>
                  <a:cubicBezTo>
                    <a:pt x="238" y="16"/>
                    <a:pt x="238" y="16"/>
                    <a:pt x="238" y="16"/>
                  </a:cubicBezTo>
                  <a:cubicBezTo>
                    <a:pt x="238" y="54"/>
                    <a:pt x="238" y="54"/>
                    <a:pt x="238" y="54"/>
                  </a:cubicBezTo>
                  <a:cubicBezTo>
                    <a:pt x="246" y="54"/>
                    <a:pt x="246" y="54"/>
                    <a:pt x="246" y="54"/>
                  </a:cubicBezTo>
                  <a:cubicBezTo>
                    <a:pt x="246" y="33"/>
                    <a:pt x="246" y="33"/>
                    <a:pt x="246" y="33"/>
                  </a:cubicBezTo>
                  <a:cubicBezTo>
                    <a:pt x="246" y="26"/>
                    <a:pt x="249" y="23"/>
                    <a:pt x="254" y="23"/>
                  </a:cubicBezTo>
                  <a:cubicBezTo>
                    <a:pt x="256" y="23"/>
                    <a:pt x="258" y="23"/>
                    <a:pt x="259" y="24"/>
                  </a:cubicBezTo>
                  <a:cubicBezTo>
                    <a:pt x="262" y="16"/>
                    <a:pt x="262" y="16"/>
                    <a:pt x="262" y="16"/>
                  </a:cubicBezTo>
                  <a:cubicBezTo>
                    <a:pt x="260" y="15"/>
                    <a:pt x="258" y="15"/>
                    <a:pt x="256" y="15"/>
                  </a:cubicBezTo>
                  <a:close/>
                  <a:moveTo>
                    <a:pt x="149" y="19"/>
                  </a:moveTo>
                  <a:cubicBezTo>
                    <a:pt x="145" y="16"/>
                    <a:pt x="139" y="15"/>
                    <a:pt x="133" y="15"/>
                  </a:cubicBezTo>
                  <a:cubicBezTo>
                    <a:pt x="123" y="15"/>
                    <a:pt x="117" y="20"/>
                    <a:pt x="117" y="27"/>
                  </a:cubicBezTo>
                  <a:cubicBezTo>
                    <a:pt x="117" y="33"/>
                    <a:pt x="122" y="37"/>
                    <a:pt x="130" y="38"/>
                  </a:cubicBezTo>
                  <a:cubicBezTo>
                    <a:pt x="134" y="39"/>
                    <a:pt x="134" y="39"/>
                    <a:pt x="134" y="39"/>
                  </a:cubicBezTo>
                  <a:cubicBezTo>
                    <a:pt x="139" y="40"/>
                    <a:pt x="141" y="41"/>
                    <a:pt x="141" y="43"/>
                  </a:cubicBezTo>
                  <a:cubicBezTo>
                    <a:pt x="141" y="46"/>
                    <a:pt x="138" y="48"/>
                    <a:pt x="132" y="48"/>
                  </a:cubicBezTo>
                  <a:cubicBezTo>
                    <a:pt x="127" y="48"/>
                    <a:pt x="122" y="46"/>
                    <a:pt x="120" y="44"/>
                  </a:cubicBezTo>
                  <a:cubicBezTo>
                    <a:pt x="116" y="50"/>
                    <a:pt x="116" y="50"/>
                    <a:pt x="116" y="50"/>
                  </a:cubicBezTo>
                  <a:cubicBezTo>
                    <a:pt x="120" y="53"/>
                    <a:pt x="126" y="55"/>
                    <a:pt x="132" y="55"/>
                  </a:cubicBezTo>
                  <a:cubicBezTo>
                    <a:pt x="143" y="55"/>
                    <a:pt x="150" y="50"/>
                    <a:pt x="150" y="43"/>
                  </a:cubicBezTo>
                  <a:cubicBezTo>
                    <a:pt x="150" y="36"/>
                    <a:pt x="145" y="32"/>
                    <a:pt x="136" y="31"/>
                  </a:cubicBezTo>
                  <a:cubicBezTo>
                    <a:pt x="132" y="31"/>
                    <a:pt x="132" y="31"/>
                    <a:pt x="132" y="31"/>
                  </a:cubicBezTo>
                  <a:cubicBezTo>
                    <a:pt x="129" y="30"/>
                    <a:pt x="126" y="29"/>
                    <a:pt x="126" y="27"/>
                  </a:cubicBezTo>
                  <a:cubicBezTo>
                    <a:pt x="126" y="24"/>
                    <a:pt x="129" y="22"/>
                    <a:pt x="133" y="22"/>
                  </a:cubicBezTo>
                  <a:cubicBezTo>
                    <a:pt x="138" y="22"/>
                    <a:pt x="143" y="24"/>
                    <a:pt x="145" y="26"/>
                  </a:cubicBezTo>
                  <a:lnTo>
                    <a:pt x="149" y="19"/>
                  </a:lnTo>
                  <a:close/>
                  <a:moveTo>
                    <a:pt x="372" y="15"/>
                  </a:moveTo>
                  <a:cubicBezTo>
                    <a:pt x="367" y="15"/>
                    <a:pt x="364" y="17"/>
                    <a:pt x="362" y="20"/>
                  </a:cubicBezTo>
                  <a:cubicBezTo>
                    <a:pt x="362" y="16"/>
                    <a:pt x="362" y="16"/>
                    <a:pt x="362" y="16"/>
                  </a:cubicBezTo>
                  <a:cubicBezTo>
                    <a:pt x="353" y="16"/>
                    <a:pt x="353" y="16"/>
                    <a:pt x="353" y="16"/>
                  </a:cubicBezTo>
                  <a:cubicBezTo>
                    <a:pt x="353" y="54"/>
                    <a:pt x="353" y="54"/>
                    <a:pt x="353" y="54"/>
                  </a:cubicBezTo>
                  <a:cubicBezTo>
                    <a:pt x="362" y="54"/>
                    <a:pt x="362" y="54"/>
                    <a:pt x="362" y="54"/>
                  </a:cubicBezTo>
                  <a:cubicBezTo>
                    <a:pt x="362" y="33"/>
                    <a:pt x="362" y="33"/>
                    <a:pt x="362" y="33"/>
                  </a:cubicBezTo>
                  <a:cubicBezTo>
                    <a:pt x="362" y="26"/>
                    <a:pt x="364" y="23"/>
                    <a:pt x="370" y="23"/>
                  </a:cubicBezTo>
                  <a:cubicBezTo>
                    <a:pt x="371" y="23"/>
                    <a:pt x="373" y="23"/>
                    <a:pt x="375" y="24"/>
                  </a:cubicBezTo>
                  <a:cubicBezTo>
                    <a:pt x="378" y="16"/>
                    <a:pt x="378" y="16"/>
                    <a:pt x="378" y="16"/>
                  </a:cubicBezTo>
                  <a:cubicBezTo>
                    <a:pt x="376" y="15"/>
                    <a:pt x="373" y="15"/>
                    <a:pt x="372" y="15"/>
                  </a:cubicBezTo>
                  <a:close/>
                  <a:moveTo>
                    <a:pt x="264" y="35"/>
                  </a:moveTo>
                  <a:cubicBezTo>
                    <a:pt x="264" y="47"/>
                    <a:pt x="273" y="55"/>
                    <a:pt x="285" y="55"/>
                  </a:cubicBezTo>
                  <a:cubicBezTo>
                    <a:pt x="291" y="55"/>
                    <a:pt x="294" y="54"/>
                    <a:pt x="299" y="50"/>
                  </a:cubicBezTo>
                  <a:cubicBezTo>
                    <a:pt x="295" y="44"/>
                    <a:pt x="295" y="44"/>
                    <a:pt x="295" y="44"/>
                  </a:cubicBezTo>
                  <a:cubicBezTo>
                    <a:pt x="291" y="46"/>
                    <a:pt x="288" y="47"/>
                    <a:pt x="285" y="47"/>
                  </a:cubicBezTo>
                  <a:cubicBezTo>
                    <a:pt x="278" y="47"/>
                    <a:pt x="273" y="42"/>
                    <a:pt x="273" y="35"/>
                  </a:cubicBezTo>
                  <a:cubicBezTo>
                    <a:pt x="273" y="28"/>
                    <a:pt x="278" y="23"/>
                    <a:pt x="285" y="23"/>
                  </a:cubicBezTo>
                  <a:cubicBezTo>
                    <a:pt x="288" y="23"/>
                    <a:pt x="291" y="24"/>
                    <a:pt x="295" y="26"/>
                  </a:cubicBezTo>
                  <a:cubicBezTo>
                    <a:pt x="299" y="19"/>
                    <a:pt x="299" y="19"/>
                    <a:pt x="299" y="19"/>
                  </a:cubicBezTo>
                  <a:cubicBezTo>
                    <a:pt x="294" y="16"/>
                    <a:pt x="291" y="15"/>
                    <a:pt x="285" y="15"/>
                  </a:cubicBezTo>
                  <a:cubicBezTo>
                    <a:pt x="273" y="15"/>
                    <a:pt x="264" y="23"/>
                    <a:pt x="264" y="35"/>
                  </a:cubicBezTo>
                  <a:close/>
                  <a:moveTo>
                    <a:pt x="342" y="35"/>
                  </a:moveTo>
                  <a:cubicBezTo>
                    <a:pt x="342" y="16"/>
                    <a:pt x="342" y="16"/>
                    <a:pt x="342" y="16"/>
                  </a:cubicBezTo>
                  <a:cubicBezTo>
                    <a:pt x="334" y="16"/>
                    <a:pt x="334" y="16"/>
                    <a:pt x="334" y="16"/>
                  </a:cubicBezTo>
                  <a:cubicBezTo>
                    <a:pt x="334" y="20"/>
                    <a:pt x="334" y="20"/>
                    <a:pt x="334" y="20"/>
                  </a:cubicBezTo>
                  <a:cubicBezTo>
                    <a:pt x="331" y="17"/>
                    <a:pt x="327" y="15"/>
                    <a:pt x="322" y="15"/>
                  </a:cubicBezTo>
                  <a:cubicBezTo>
                    <a:pt x="311" y="15"/>
                    <a:pt x="303" y="23"/>
                    <a:pt x="303" y="35"/>
                  </a:cubicBezTo>
                  <a:cubicBezTo>
                    <a:pt x="303" y="47"/>
                    <a:pt x="311" y="55"/>
                    <a:pt x="322" y="55"/>
                  </a:cubicBezTo>
                  <a:cubicBezTo>
                    <a:pt x="327" y="55"/>
                    <a:pt x="331" y="53"/>
                    <a:pt x="334" y="49"/>
                  </a:cubicBezTo>
                  <a:cubicBezTo>
                    <a:pt x="334" y="54"/>
                    <a:pt x="334" y="54"/>
                    <a:pt x="334" y="54"/>
                  </a:cubicBezTo>
                  <a:cubicBezTo>
                    <a:pt x="342" y="54"/>
                    <a:pt x="342" y="54"/>
                    <a:pt x="342" y="54"/>
                  </a:cubicBezTo>
                  <a:lnTo>
                    <a:pt x="342" y="35"/>
                  </a:lnTo>
                  <a:close/>
                  <a:moveTo>
                    <a:pt x="311" y="35"/>
                  </a:moveTo>
                  <a:cubicBezTo>
                    <a:pt x="311" y="28"/>
                    <a:pt x="316" y="23"/>
                    <a:pt x="323" y="23"/>
                  </a:cubicBezTo>
                  <a:cubicBezTo>
                    <a:pt x="330" y="23"/>
                    <a:pt x="334" y="28"/>
                    <a:pt x="334" y="35"/>
                  </a:cubicBezTo>
                  <a:cubicBezTo>
                    <a:pt x="334" y="42"/>
                    <a:pt x="330" y="47"/>
                    <a:pt x="323" y="47"/>
                  </a:cubicBezTo>
                  <a:cubicBezTo>
                    <a:pt x="316" y="47"/>
                    <a:pt x="311" y="42"/>
                    <a:pt x="311" y="35"/>
                  </a:cubicBezTo>
                  <a:close/>
                  <a:moveTo>
                    <a:pt x="211" y="15"/>
                  </a:moveTo>
                  <a:cubicBezTo>
                    <a:pt x="200" y="15"/>
                    <a:pt x="192" y="23"/>
                    <a:pt x="192" y="35"/>
                  </a:cubicBezTo>
                  <a:cubicBezTo>
                    <a:pt x="192" y="47"/>
                    <a:pt x="200" y="55"/>
                    <a:pt x="212" y="55"/>
                  </a:cubicBezTo>
                  <a:cubicBezTo>
                    <a:pt x="217" y="55"/>
                    <a:pt x="223" y="54"/>
                    <a:pt x="227" y="50"/>
                  </a:cubicBezTo>
                  <a:cubicBezTo>
                    <a:pt x="223" y="44"/>
                    <a:pt x="223" y="44"/>
                    <a:pt x="223" y="44"/>
                  </a:cubicBezTo>
                  <a:cubicBezTo>
                    <a:pt x="220" y="46"/>
                    <a:pt x="216" y="48"/>
                    <a:pt x="212" y="48"/>
                  </a:cubicBezTo>
                  <a:cubicBezTo>
                    <a:pt x="207" y="48"/>
                    <a:pt x="202" y="45"/>
                    <a:pt x="201" y="38"/>
                  </a:cubicBezTo>
                  <a:cubicBezTo>
                    <a:pt x="229" y="38"/>
                    <a:pt x="229" y="38"/>
                    <a:pt x="229" y="38"/>
                  </a:cubicBezTo>
                  <a:cubicBezTo>
                    <a:pt x="229" y="37"/>
                    <a:pt x="229" y="36"/>
                    <a:pt x="229" y="35"/>
                  </a:cubicBezTo>
                  <a:cubicBezTo>
                    <a:pt x="229" y="23"/>
                    <a:pt x="222" y="15"/>
                    <a:pt x="211" y="15"/>
                  </a:cubicBezTo>
                  <a:close/>
                  <a:moveTo>
                    <a:pt x="211" y="22"/>
                  </a:moveTo>
                  <a:cubicBezTo>
                    <a:pt x="216" y="22"/>
                    <a:pt x="220" y="26"/>
                    <a:pt x="221" y="32"/>
                  </a:cubicBezTo>
                  <a:cubicBezTo>
                    <a:pt x="201" y="32"/>
                    <a:pt x="201" y="32"/>
                    <a:pt x="201" y="32"/>
                  </a:cubicBezTo>
                  <a:cubicBezTo>
                    <a:pt x="202" y="26"/>
                    <a:pt x="205" y="22"/>
                    <a:pt x="211" y="22"/>
                  </a:cubicBezTo>
                  <a:close/>
                  <a:moveTo>
                    <a:pt x="420" y="35"/>
                  </a:moveTo>
                  <a:cubicBezTo>
                    <a:pt x="420" y="0"/>
                    <a:pt x="420" y="0"/>
                    <a:pt x="420" y="0"/>
                  </a:cubicBezTo>
                  <a:cubicBezTo>
                    <a:pt x="411" y="0"/>
                    <a:pt x="411" y="0"/>
                    <a:pt x="411" y="0"/>
                  </a:cubicBezTo>
                  <a:cubicBezTo>
                    <a:pt x="411" y="20"/>
                    <a:pt x="411" y="20"/>
                    <a:pt x="411" y="20"/>
                  </a:cubicBezTo>
                  <a:cubicBezTo>
                    <a:pt x="409" y="17"/>
                    <a:pt x="405" y="15"/>
                    <a:pt x="399" y="15"/>
                  </a:cubicBezTo>
                  <a:cubicBezTo>
                    <a:pt x="388" y="15"/>
                    <a:pt x="380" y="23"/>
                    <a:pt x="380" y="35"/>
                  </a:cubicBezTo>
                  <a:cubicBezTo>
                    <a:pt x="380" y="47"/>
                    <a:pt x="388" y="55"/>
                    <a:pt x="399" y="55"/>
                  </a:cubicBezTo>
                  <a:cubicBezTo>
                    <a:pt x="405" y="55"/>
                    <a:pt x="409" y="53"/>
                    <a:pt x="411" y="49"/>
                  </a:cubicBezTo>
                  <a:cubicBezTo>
                    <a:pt x="411" y="54"/>
                    <a:pt x="411" y="54"/>
                    <a:pt x="411" y="54"/>
                  </a:cubicBezTo>
                  <a:cubicBezTo>
                    <a:pt x="420" y="54"/>
                    <a:pt x="420" y="54"/>
                    <a:pt x="420" y="54"/>
                  </a:cubicBezTo>
                  <a:lnTo>
                    <a:pt x="420" y="35"/>
                  </a:lnTo>
                  <a:close/>
                  <a:moveTo>
                    <a:pt x="389" y="35"/>
                  </a:moveTo>
                  <a:cubicBezTo>
                    <a:pt x="389" y="28"/>
                    <a:pt x="393" y="23"/>
                    <a:pt x="400" y="23"/>
                  </a:cubicBezTo>
                  <a:cubicBezTo>
                    <a:pt x="407" y="23"/>
                    <a:pt x="412" y="28"/>
                    <a:pt x="412" y="35"/>
                  </a:cubicBezTo>
                  <a:cubicBezTo>
                    <a:pt x="412" y="42"/>
                    <a:pt x="407" y="47"/>
                    <a:pt x="400" y="47"/>
                  </a:cubicBezTo>
                  <a:cubicBezTo>
                    <a:pt x="393" y="47"/>
                    <a:pt x="389" y="42"/>
                    <a:pt x="389" y="35"/>
                  </a:cubicBezTo>
                  <a:close/>
                  <a:moveTo>
                    <a:pt x="108" y="35"/>
                  </a:moveTo>
                  <a:cubicBezTo>
                    <a:pt x="108" y="16"/>
                    <a:pt x="108" y="16"/>
                    <a:pt x="108" y="16"/>
                  </a:cubicBezTo>
                  <a:cubicBezTo>
                    <a:pt x="99" y="16"/>
                    <a:pt x="99" y="16"/>
                    <a:pt x="99" y="16"/>
                  </a:cubicBezTo>
                  <a:cubicBezTo>
                    <a:pt x="99" y="20"/>
                    <a:pt x="99" y="20"/>
                    <a:pt x="99" y="20"/>
                  </a:cubicBezTo>
                  <a:cubicBezTo>
                    <a:pt x="97" y="17"/>
                    <a:pt x="93" y="15"/>
                    <a:pt x="87" y="15"/>
                  </a:cubicBezTo>
                  <a:cubicBezTo>
                    <a:pt x="77" y="15"/>
                    <a:pt x="68" y="23"/>
                    <a:pt x="68" y="35"/>
                  </a:cubicBezTo>
                  <a:cubicBezTo>
                    <a:pt x="68" y="47"/>
                    <a:pt x="77" y="55"/>
                    <a:pt x="87" y="55"/>
                  </a:cubicBezTo>
                  <a:cubicBezTo>
                    <a:pt x="93" y="55"/>
                    <a:pt x="97" y="53"/>
                    <a:pt x="99" y="49"/>
                  </a:cubicBezTo>
                  <a:cubicBezTo>
                    <a:pt x="99" y="54"/>
                    <a:pt x="99" y="54"/>
                    <a:pt x="99" y="54"/>
                  </a:cubicBezTo>
                  <a:cubicBezTo>
                    <a:pt x="108" y="54"/>
                    <a:pt x="108" y="54"/>
                    <a:pt x="108" y="54"/>
                  </a:cubicBezTo>
                  <a:lnTo>
                    <a:pt x="108" y="35"/>
                  </a:lnTo>
                  <a:close/>
                  <a:moveTo>
                    <a:pt x="77" y="35"/>
                  </a:moveTo>
                  <a:cubicBezTo>
                    <a:pt x="77" y="28"/>
                    <a:pt x="81" y="23"/>
                    <a:pt x="88" y="23"/>
                  </a:cubicBezTo>
                  <a:cubicBezTo>
                    <a:pt x="95" y="23"/>
                    <a:pt x="100" y="28"/>
                    <a:pt x="100" y="35"/>
                  </a:cubicBezTo>
                  <a:cubicBezTo>
                    <a:pt x="100" y="42"/>
                    <a:pt x="95" y="47"/>
                    <a:pt x="88" y="47"/>
                  </a:cubicBezTo>
                  <a:cubicBezTo>
                    <a:pt x="81" y="47"/>
                    <a:pt x="77" y="42"/>
                    <a:pt x="77" y="3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9" name="Rectangle 6">
              <a:extLst>
                <a:ext uri="{FF2B5EF4-FFF2-40B4-BE49-F238E27FC236}">
                  <a16:creationId xmlns:a16="http://schemas.microsoft.com/office/drawing/2014/main" id="{2E99649E-ED45-41B8-B8E1-458278FF1CA9}"/>
                </a:ext>
              </a:extLst>
            </p:cNvPr>
            <p:cNvSpPr>
              <a:spLocks noChangeArrowheads="1"/>
            </p:cNvSpPr>
            <p:nvPr userDrawn="1"/>
          </p:nvSpPr>
          <p:spPr bwMode="ltGray">
            <a:xfrm>
              <a:off x="110" y="2819"/>
              <a:ext cx="260" cy="468"/>
            </a:xfrm>
            <a:prstGeom prst="rect">
              <a:avLst/>
            </a:prstGeom>
            <a:solidFill>
              <a:srgbClr val="F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10" name="Freeform 7">
              <a:extLst>
                <a:ext uri="{FF2B5EF4-FFF2-40B4-BE49-F238E27FC236}">
                  <a16:creationId xmlns:a16="http://schemas.microsoft.com/office/drawing/2014/main" id="{DAA7CF6A-50DA-471A-AFFC-50BF39DC1635}"/>
                </a:ext>
              </a:extLst>
            </p:cNvPr>
            <p:cNvSpPr>
              <a:spLocks/>
            </p:cNvSpPr>
            <p:nvPr userDrawn="1"/>
          </p:nvSpPr>
          <p:spPr bwMode="ltGray">
            <a:xfrm>
              <a:off x="-240" y="2757"/>
              <a:ext cx="480" cy="594"/>
            </a:xfrm>
            <a:custGeom>
              <a:avLst/>
              <a:gdLst>
                <a:gd name="T0" fmla="*/ 178 w 233"/>
                <a:gd name="T1" fmla="*/ 144 h 288"/>
                <a:gd name="T2" fmla="*/ 233 w 233"/>
                <a:gd name="T3" fmla="*/ 30 h 288"/>
                <a:gd name="T4" fmla="*/ 144 w 233"/>
                <a:gd name="T5" fmla="*/ 0 h 288"/>
                <a:gd name="T6" fmla="*/ 0 w 233"/>
                <a:gd name="T7" fmla="*/ 144 h 288"/>
                <a:gd name="T8" fmla="*/ 144 w 233"/>
                <a:gd name="T9" fmla="*/ 288 h 288"/>
                <a:gd name="T10" fmla="*/ 233 w 233"/>
                <a:gd name="T11" fmla="*/ 257 h 288"/>
                <a:gd name="T12" fmla="*/ 178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178" y="144"/>
                  </a:moveTo>
                  <a:cubicBezTo>
                    <a:pt x="178" y="98"/>
                    <a:pt x="200" y="57"/>
                    <a:pt x="233" y="30"/>
                  </a:cubicBezTo>
                  <a:cubicBezTo>
                    <a:pt x="209" y="11"/>
                    <a:pt x="178" y="0"/>
                    <a:pt x="144" y="0"/>
                  </a:cubicBezTo>
                  <a:cubicBezTo>
                    <a:pt x="64" y="0"/>
                    <a:pt x="0" y="64"/>
                    <a:pt x="0" y="144"/>
                  </a:cubicBezTo>
                  <a:cubicBezTo>
                    <a:pt x="0" y="223"/>
                    <a:pt x="64" y="288"/>
                    <a:pt x="144" y="288"/>
                  </a:cubicBezTo>
                  <a:cubicBezTo>
                    <a:pt x="178" y="288"/>
                    <a:pt x="209" y="276"/>
                    <a:pt x="233" y="257"/>
                  </a:cubicBezTo>
                  <a:cubicBezTo>
                    <a:pt x="200" y="231"/>
                    <a:pt x="178" y="190"/>
                    <a:pt x="178" y="144"/>
                  </a:cubicBezTo>
                  <a:close/>
                </a:path>
              </a:pathLst>
            </a:custGeom>
            <a:solidFill>
              <a:srgbClr val="EB00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11" name="Freeform 8">
              <a:extLst>
                <a:ext uri="{FF2B5EF4-FFF2-40B4-BE49-F238E27FC236}">
                  <a16:creationId xmlns:a16="http://schemas.microsoft.com/office/drawing/2014/main" id="{595732F4-4C49-4265-AD12-6169CA49C6B5}"/>
                </a:ext>
              </a:extLst>
            </p:cNvPr>
            <p:cNvSpPr>
              <a:spLocks/>
            </p:cNvSpPr>
            <p:nvPr userDrawn="1"/>
          </p:nvSpPr>
          <p:spPr bwMode="ltGray">
            <a:xfrm>
              <a:off x="240" y="2757"/>
              <a:ext cx="480" cy="594"/>
            </a:xfrm>
            <a:custGeom>
              <a:avLst/>
              <a:gdLst>
                <a:gd name="T0" fmla="*/ 233 w 233"/>
                <a:gd name="T1" fmla="*/ 144 h 288"/>
                <a:gd name="T2" fmla="*/ 89 w 233"/>
                <a:gd name="T3" fmla="*/ 288 h 288"/>
                <a:gd name="T4" fmla="*/ 0 w 233"/>
                <a:gd name="T5" fmla="*/ 257 h 288"/>
                <a:gd name="T6" fmla="*/ 55 w 233"/>
                <a:gd name="T7" fmla="*/ 144 h 288"/>
                <a:gd name="T8" fmla="*/ 0 w 233"/>
                <a:gd name="T9" fmla="*/ 30 h 288"/>
                <a:gd name="T10" fmla="*/ 89 w 233"/>
                <a:gd name="T11" fmla="*/ 0 h 288"/>
                <a:gd name="T12" fmla="*/ 233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233" y="144"/>
                  </a:moveTo>
                  <a:cubicBezTo>
                    <a:pt x="233" y="223"/>
                    <a:pt x="169" y="288"/>
                    <a:pt x="89" y="288"/>
                  </a:cubicBezTo>
                  <a:cubicBezTo>
                    <a:pt x="55" y="288"/>
                    <a:pt x="24" y="276"/>
                    <a:pt x="0" y="257"/>
                  </a:cubicBezTo>
                  <a:cubicBezTo>
                    <a:pt x="33" y="231"/>
                    <a:pt x="55" y="190"/>
                    <a:pt x="55" y="144"/>
                  </a:cubicBezTo>
                  <a:cubicBezTo>
                    <a:pt x="55" y="98"/>
                    <a:pt x="33" y="57"/>
                    <a:pt x="0" y="30"/>
                  </a:cubicBezTo>
                  <a:cubicBezTo>
                    <a:pt x="24" y="11"/>
                    <a:pt x="55" y="0"/>
                    <a:pt x="89" y="0"/>
                  </a:cubicBezTo>
                  <a:cubicBezTo>
                    <a:pt x="169" y="0"/>
                    <a:pt x="233" y="64"/>
                    <a:pt x="233" y="144"/>
                  </a:cubicBez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12" name="Freeform 9">
              <a:extLst>
                <a:ext uri="{FF2B5EF4-FFF2-40B4-BE49-F238E27FC236}">
                  <a16:creationId xmlns:a16="http://schemas.microsoft.com/office/drawing/2014/main" id="{985781BA-8D4B-49C7-A622-322D34EEBD02}"/>
                </a:ext>
              </a:extLst>
            </p:cNvPr>
            <p:cNvSpPr>
              <a:spLocks noEditPoints="1"/>
            </p:cNvSpPr>
            <p:nvPr userDrawn="1"/>
          </p:nvSpPr>
          <p:spPr bwMode="ltGray">
            <a:xfrm>
              <a:off x="685" y="3225"/>
              <a:ext cx="25" cy="12"/>
            </a:xfrm>
            <a:custGeom>
              <a:avLst/>
              <a:gdLst>
                <a:gd name="T0" fmla="*/ 6 w 25"/>
                <a:gd name="T1" fmla="*/ 12 h 12"/>
                <a:gd name="T2" fmla="*/ 6 w 25"/>
                <a:gd name="T3" fmla="*/ 2 h 12"/>
                <a:gd name="T4" fmla="*/ 10 w 25"/>
                <a:gd name="T5" fmla="*/ 2 h 12"/>
                <a:gd name="T6" fmla="*/ 10 w 25"/>
                <a:gd name="T7" fmla="*/ 0 h 12"/>
                <a:gd name="T8" fmla="*/ 0 w 25"/>
                <a:gd name="T9" fmla="*/ 0 h 12"/>
                <a:gd name="T10" fmla="*/ 0 w 25"/>
                <a:gd name="T11" fmla="*/ 2 h 12"/>
                <a:gd name="T12" fmla="*/ 4 w 25"/>
                <a:gd name="T13" fmla="*/ 2 h 12"/>
                <a:gd name="T14" fmla="*/ 4 w 25"/>
                <a:gd name="T15" fmla="*/ 12 h 12"/>
                <a:gd name="T16" fmla="*/ 6 w 25"/>
                <a:gd name="T17" fmla="*/ 12 h 12"/>
                <a:gd name="T18" fmla="*/ 25 w 25"/>
                <a:gd name="T19" fmla="*/ 12 h 12"/>
                <a:gd name="T20" fmla="*/ 25 w 25"/>
                <a:gd name="T21" fmla="*/ 0 h 12"/>
                <a:gd name="T22" fmla="*/ 23 w 25"/>
                <a:gd name="T23" fmla="*/ 0 h 12"/>
                <a:gd name="T24" fmla="*/ 19 w 25"/>
                <a:gd name="T25" fmla="*/ 8 h 12"/>
                <a:gd name="T26" fmla="*/ 17 w 25"/>
                <a:gd name="T27" fmla="*/ 0 h 12"/>
                <a:gd name="T28" fmla="*/ 13 w 25"/>
                <a:gd name="T29" fmla="*/ 0 h 12"/>
                <a:gd name="T30" fmla="*/ 13 w 25"/>
                <a:gd name="T31" fmla="*/ 12 h 12"/>
                <a:gd name="T32" fmla="*/ 15 w 25"/>
                <a:gd name="T33" fmla="*/ 12 h 12"/>
                <a:gd name="T34" fmla="*/ 15 w 25"/>
                <a:gd name="T35" fmla="*/ 4 h 12"/>
                <a:gd name="T36" fmla="*/ 19 w 25"/>
                <a:gd name="T37" fmla="*/ 10 h 12"/>
                <a:gd name="T38" fmla="*/ 21 w 25"/>
                <a:gd name="T39" fmla="*/ 10 h 12"/>
                <a:gd name="T40" fmla="*/ 23 w 25"/>
                <a:gd name="T41" fmla="*/ 4 h 12"/>
                <a:gd name="T42" fmla="*/ 23 w 25"/>
                <a:gd name="T43" fmla="*/ 12 h 12"/>
                <a:gd name="T44" fmla="*/ 25 w 25"/>
                <a:gd name="T4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2">
                  <a:moveTo>
                    <a:pt x="6" y="12"/>
                  </a:moveTo>
                  <a:lnTo>
                    <a:pt x="6" y="2"/>
                  </a:lnTo>
                  <a:lnTo>
                    <a:pt x="10" y="2"/>
                  </a:lnTo>
                  <a:lnTo>
                    <a:pt x="10" y="0"/>
                  </a:lnTo>
                  <a:lnTo>
                    <a:pt x="0" y="0"/>
                  </a:lnTo>
                  <a:lnTo>
                    <a:pt x="0" y="2"/>
                  </a:lnTo>
                  <a:lnTo>
                    <a:pt x="4" y="2"/>
                  </a:lnTo>
                  <a:lnTo>
                    <a:pt x="4" y="12"/>
                  </a:lnTo>
                  <a:lnTo>
                    <a:pt x="6" y="12"/>
                  </a:lnTo>
                  <a:close/>
                  <a:moveTo>
                    <a:pt x="25" y="12"/>
                  </a:moveTo>
                  <a:lnTo>
                    <a:pt x="25" y="0"/>
                  </a:lnTo>
                  <a:lnTo>
                    <a:pt x="23" y="0"/>
                  </a:lnTo>
                  <a:lnTo>
                    <a:pt x="19" y="8"/>
                  </a:lnTo>
                  <a:lnTo>
                    <a:pt x="17" y="0"/>
                  </a:lnTo>
                  <a:lnTo>
                    <a:pt x="13" y="0"/>
                  </a:lnTo>
                  <a:lnTo>
                    <a:pt x="13" y="12"/>
                  </a:lnTo>
                  <a:lnTo>
                    <a:pt x="15" y="12"/>
                  </a:lnTo>
                  <a:lnTo>
                    <a:pt x="15" y="4"/>
                  </a:lnTo>
                  <a:lnTo>
                    <a:pt x="19" y="10"/>
                  </a:lnTo>
                  <a:lnTo>
                    <a:pt x="21" y="10"/>
                  </a:lnTo>
                  <a:lnTo>
                    <a:pt x="23" y="4"/>
                  </a:lnTo>
                  <a:lnTo>
                    <a:pt x="23" y="12"/>
                  </a:lnTo>
                  <a:lnTo>
                    <a:pt x="25" y="12"/>
                  </a:ln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grpSp>
      <p:pic>
        <p:nvPicPr>
          <p:cNvPr id="13" name="Picture 12">
            <a:extLst>
              <a:ext uri="{FF2B5EF4-FFF2-40B4-BE49-F238E27FC236}">
                <a16:creationId xmlns:a16="http://schemas.microsoft.com/office/drawing/2014/main" id="{71BACEE5-48EF-44FE-AC16-61D0E70CCE5D}"/>
              </a:ext>
            </a:extLst>
          </p:cNvPr>
          <p:cNvPicPr>
            <a:picLocks noChangeAspect="1"/>
          </p:cNvPicPr>
          <p:nvPr userDrawn="1"/>
        </p:nvPicPr>
        <p:blipFill>
          <a:blip r:embed="rId7"/>
          <a:stretch>
            <a:fillRect/>
          </a:stretch>
        </p:blipFill>
        <p:spPr bwMode="ltGray">
          <a:xfrm>
            <a:off x="799595" y="2877126"/>
            <a:ext cx="2467979" cy="872430"/>
          </a:xfrm>
          <a:prstGeom prst="rect">
            <a:avLst/>
          </a:prstGeom>
        </p:spPr>
      </p:pic>
    </p:spTree>
    <p:extLst>
      <p:ext uri="{BB962C8B-B14F-4D97-AF65-F5344CB8AC3E}">
        <p14:creationId xmlns:p14="http://schemas.microsoft.com/office/powerpoint/2010/main" val="4276941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Arial MT"/>
                <a:cs typeface="Arial MT"/>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7/11/22</a:t>
            </a:fld>
            <a:endParaRPr lang="en-US"/>
          </a:p>
        </p:txBody>
      </p:sp>
      <p:sp>
        <p:nvSpPr>
          <p:cNvPr id="6" name="Holder 6"/>
          <p:cNvSpPr>
            <a:spLocks noGrp="1"/>
          </p:cNvSpPr>
          <p:nvPr>
            <p:ph type="sldNum" sz="quarter" idx="7"/>
          </p:nvPr>
        </p:nvSpPr>
        <p:spPr/>
        <p:txBody>
          <a:bodyPr lIns="0" tIns="0" rIns="0" bIns="0"/>
          <a:lstStyle>
            <a:lvl1pPr>
              <a:defRPr sz="700" b="0" i="0">
                <a:solidFill>
                  <a:schemeClr val="tx1"/>
                </a:solidFill>
                <a:latin typeface="Arial MT"/>
                <a:cs typeface="Arial MT"/>
              </a:defRPr>
            </a:lvl1pPr>
          </a:lstStyle>
          <a:p>
            <a:pPr marL="38100">
              <a:lnSpc>
                <a:spcPct val="100000"/>
              </a:lnSpc>
              <a:spcBef>
                <a:spcPts val="30"/>
              </a:spcBef>
            </a:pPr>
            <a:fld id="{81D60167-4931-47E6-BA6A-407CBD079E47}" type="slidenum">
              <a:rPr spc="-5" dirty="0"/>
              <a:t>‹#›</a:t>
            </a:fld>
            <a:endParaRPr spc="-5" dirty="0"/>
          </a:p>
        </p:txBody>
      </p:sp>
    </p:spTree>
    <p:extLst>
      <p:ext uri="{BB962C8B-B14F-4D97-AF65-F5344CB8AC3E}">
        <p14:creationId xmlns:p14="http://schemas.microsoft.com/office/powerpoint/2010/main" val="252493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id="{00C8AFEA-6BD6-B448-BB9C-AA936D59BEF4}"/>
              </a:ext>
            </a:extLst>
          </p:cNvPr>
          <p:cNvSpPr>
            <a:spLocks noGrp="1" noChangeArrowheads="1"/>
          </p:cNvSpPr>
          <p:nvPr>
            <p:ph type="dt" sz="half" idx="10"/>
          </p:nvPr>
        </p:nvSpPr>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5500FFC9-A259-B445-AF2A-59F2BE8DD179}"/>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ltLang="en-US"/>
          </a:p>
        </p:txBody>
      </p:sp>
      <p:sp>
        <p:nvSpPr>
          <p:cNvPr id="6" name="Rectangle 7">
            <a:extLst>
              <a:ext uri="{FF2B5EF4-FFF2-40B4-BE49-F238E27FC236}">
                <a16:creationId xmlns:a16="http://schemas.microsoft.com/office/drawing/2014/main" id="{8ED96B43-52AA-0140-8198-2EBBC63AE11C}"/>
              </a:ext>
            </a:extLst>
          </p:cNvPr>
          <p:cNvSpPr>
            <a:spLocks noGrp="1" noChangeArrowheads="1"/>
          </p:cNvSpPr>
          <p:nvPr>
            <p:ph type="sldNum" sz="quarter" idx="12"/>
          </p:nvPr>
        </p:nvSpPr>
        <p:spPr/>
        <p:txBody>
          <a:bodyPr/>
          <a:lstStyle>
            <a:lvl1pPr>
              <a:defRPr/>
            </a:lvl1pPr>
          </a:lstStyle>
          <a:p>
            <a:pPr>
              <a:defRPr/>
            </a:pPr>
            <a:fld id="{5723BA1F-E11B-8A48-8B6F-45115B838105}" type="slidenum">
              <a:rPr lang="en-GB" altLang="en-US"/>
              <a:pPr>
                <a:defRPr/>
              </a:pPr>
              <a:t>‹#›</a:t>
            </a:fld>
            <a:endParaRPr lang="en-GB" altLang="en-US"/>
          </a:p>
        </p:txBody>
      </p:sp>
    </p:spTree>
    <p:extLst>
      <p:ext uri="{BB962C8B-B14F-4D97-AF65-F5344CB8AC3E}">
        <p14:creationId xmlns:p14="http://schemas.microsoft.com/office/powerpoint/2010/main" val="127682282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Arial MT"/>
                <a:cs typeface="Arial MT"/>
              </a:defRPr>
            </a:lvl1pPr>
          </a:lstStyle>
          <a:p>
            <a:endParaRPr/>
          </a:p>
        </p:txBody>
      </p:sp>
      <p:sp>
        <p:nvSpPr>
          <p:cNvPr id="3" name="Holder 3"/>
          <p:cNvSpPr>
            <a:spLocks noGrp="1"/>
          </p:cNvSpPr>
          <p:nvPr>
            <p:ph sz="half" idx="2"/>
          </p:nvPr>
        </p:nvSpPr>
        <p:spPr>
          <a:xfrm>
            <a:off x="542036" y="1688083"/>
            <a:ext cx="4304030" cy="4374515"/>
          </a:xfrm>
          <a:prstGeom prst="rect">
            <a:avLst/>
          </a:prstGeom>
        </p:spPr>
        <p:txBody>
          <a:bodyPr wrap="square" lIns="0" tIns="0" rIns="0" bIns="0">
            <a:spAutoFit/>
          </a:bodyPr>
          <a:lstStyle>
            <a:lvl1pPr>
              <a:defRPr sz="1600" b="1" i="0">
                <a:solidFill>
                  <a:schemeClr val="tx1"/>
                </a:solidFill>
                <a:latin typeface="Arial"/>
                <a:cs typeface="Aria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7/11/22</a:t>
            </a:fld>
            <a:endParaRPr lang="en-US"/>
          </a:p>
        </p:txBody>
      </p:sp>
      <p:sp>
        <p:nvSpPr>
          <p:cNvPr id="7" name="Holder 7"/>
          <p:cNvSpPr>
            <a:spLocks noGrp="1"/>
          </p:cNvSpPr>
          <p:nvPr>
            <p:ph type="sldNum" sz="quarter" idx="7"/>
          </p:nvPr>
        </p:nvSpPr>
        <p:spPr/>
        <p:txBody>
          <a:bodyPr lIns="0" tIns="0" rIns="0" bIns="0"/>
          <a:lstStyle>
            <a:lvl1pPr>
              <a:defRPr sz="700" b="0" i="0">
                <a:solidFill>
                  <a:schemeClr val="tx1"/>
                </a:solidFill>
                <a:latin typeface="Arial MT"/>
                <a:cs typeface="Arial MT"/>
              </a:defRPr>
            </a:lvl1pPr>
          </a:lstStyle>
          <a:p>
            <a:pPr marL="38100">
              <a:lnSpc>
                <a:spcPct val="100000"/>
              </a:lnSpc>
              <a:spcBef>
                <a:spcPts val="30"/>
              </a:spcBef>
            </a:pPr>
            <a:fld id="{81D60167-4931-47E6-BA6A-407CBD079E47}" type="slidenum">
              <a:rPr spc="-5" dirty="0"/>
              <a:t>‹#›</a:t>
            </a:fld>
            <a:endParaRPr spc="-5" dirty="0"/>
          </a:p>
        </p:txBody>
      </p:sp>
    </p:spTree>
    <p:extLst>
      <p:ext uri="{BB962C8B-B14F-4D97-AF65-F5344CB8AC3E}">
        <p14:creationId xmlns:p14="http://schemas.microsoft.com/office/powerpoint/2010/main" val="402009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7582F50F-EB36-EA47-93DC-86D99511C163}"/>
              </a:ext>
            </a:extLst>
          </p:cNvPr>
          <p:cNvSpPr>
            <a:spLocks noGrp="1" noChangeArrowheads="1"/>
          </p:cNvSpPr>
          <p:nvPr>
            <p:ph type="dt" sz="half" idx="10"/>
          </p:nvPr>
        </p:nvSpPr>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F9F92592-51EA-7740-B53A-656A737E048F}"/>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ltLang="en-US"/>
          </a:p>
        </p:txBody>
      </p:sp>
      <p:sp>
        <p:nvSpPr>
          <p:cNvPr id="7" name="Rectangle 7">
            <a:extLst>
              <a:ext uri="{FF2B5EF4-FFF2-40B4-BE49-F238E27FC236}">
                <a16:creationId xmlns:a16="http://schemas.microsoft.com/office/drawing/2014/main" id="{F522375C-0F70-2946-9BB0-EAD81DA11DD7}"/>
              </a:ext>
            </a:extLst>
          </p:cNvPr>
          <p:cNvSpPr>
            <a:spLocks noGrp="1" noChangeArrowheads="1"/>
          </p:cNvSpPr>
          <p:nvPr>
            <p:ph type="sldNum" sz="quarter" idx="12"/>
          </p:nvPr>
        </p:nvSpPr>
        <p:spPr/>
        <p:txBody>
          <a:bodyPr/>
          <a:lstStyle>
            <a:lvl1pPr>
              <a:defRPr/>
            </a:lvl1pPr>
          </a:lstStyle>
          <a:p>
            <a:pPr>
              <a:defRPr/>
            </a:pPr>
            <a:fld id="{28C31FCE-A332-A245-94E6-460F70850474}" type="slidenum">
              <a:rPr lang="en-GB" altLang="en-US"/>
              <a:pPr>
                <a:defRPr/>
              </a:pPr>
              <a:t>‹#›</a:t>
            </a:fld>
            <a:endParaRPr lang="en-GB" altLang="en-US"/>
          </a:p>
        </p:txBody>
      </p:sp>
    </p:spTree>
    <p:extLst>
      <p:ext uri="{BB962C8B-B14F-4D97-AF65-F5344CB8AC3E}">
        <p14:creationId xmlns:p14="http://schemas.microsoft.com/office/powerpoint/2010/main" val="181374422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B569E29E-4A9A-624A-BCDE-A87B0640302F}"/>
              </a:ext>
            </a:extLst>
          </p:cNvPr>
          <p:cNvSpPr>
            <a:spLocks noGrp="1" noChangeArrowheads="1"/>
          </p:cNvSpPr>
          <p:nvPr>
            <p:ph type="dt" sz="half" idx="10"/>
          </p:nvPr>
        </p:nvSpPr>
        <p:spPr/>
        <p:txBody>
          <a:bodyPr/>
          <a:lstStyle>
            <a:lvl1pPr>
              <a:defRPr/>
            </a:lvl1pPr>
          </a:lstStyle>
          <a:p>
            <a:pPr>
              <a:defRPr/>
            </a:pPr>
            <a:endParaRPr lang="en-GB" altLang="en-US"/>
          </a:p>
        </p:txBody>
      </p:sp>
      <p:sp>
        <p:nvSpPr>
          <p:cNvPr id="8" name="Rectangle 6">
            <a:extLst>
              <a:ext uri="{FF2B5EF4-FFF2-40B4-BE49-F238E27FC236}">
                <a16:creationId xmlns:a16="http://schemas.microsoft.com/office/drawing/2014/main" id="{4DBD1810-8524-614C-B9B8-05786C84364F}"/>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ltLang="en-US"/>
          </a:p>
        </p:txBody>
      </p:sp>
      <p:sp>
        <p:nvSpPr>
          <p:cNvPr id="9" name="Rectangle 7">
            <a:extLst>
              <a:ext uri="{FF2B5EF4-FFF2-40B4-BE49-F238E27FC236}">
                <a16:creationId xmlns:a16="http://schemas.microsoft.com/office/drawing/2014/main" id="{4746BC08-E9A6-CC48-9B4B-4028AAC2AAAD}"/>
              </a:ext>
            </a:extLst>
          </p:cNvPr>
          <p:cNvSpPr>
            <a:spLocks noGrp="1" noChangeArrowheads="1"/>
          </p:cNvSpPr>
          <p:nvPr>
            <p:ph type="sldNum" sz="quarter" idx="12"/>
          </p:nvPr>
        </p:nvSpPr>
        <p:spPr/>
        <p:txBody>
          <a:bodyPr/>
          <a:lstStyle>
            <a:lvl1pPr>
              <a:defRPr/>
            </a:lvl1pPr>
          </a:lstStyle>
          <a:p>
            <a:pPr>
              <a:defRPr/>
            </a:pPr>
            <a:fld id="{E227F254-CDB8-F044-8A94-B8B361EBA0D9}" type="slidenum">
              <a:rPr lang="en-GB" altLang="en-US"/>
              <a:pPr>
                <a:defRPr/>
              </a:pPr>
              <a:t>‹#›</a:t>
            </a:fld>
            <a:endParaRPr lang="en-GB" altLang="en-US"/>
          </a:p>
        </p:txBody>
      </p:sp>
    </p:spTree>
    <p:extLst>
      <p:ext uri="{BB962C8B-B14F-4D97-AF65-F5344CB8AC3E}">
        <p14:creationId xmlns:p14="http://schemas.microsoft.com/office/powerpoint/2010/main" val="301906356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94F4F827-039F-AF46-955F-DE16962E7850}"/>
              </a:ext>
            </a:extLst>
          </p:cNvPr>
          <p:cNvSpPr>
            <a:spLocks noGrp="1" noChangeArrowheads="1"/>
          </p:cNvSpPr>
          <p:nvPr>
            <p:ph type="dt" sz="half" idx="10"/>
          </p:nvPr>
        </p:nvSpPr>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751509FE-226E-094E-BE98-617A5AB5DAA6}"/>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ltLang="en-US"/>
          </a:p>
        </p:txBody>
      </p:sp>
      <p:sp>
        <p:nvSpPr>
          <p:cNvPr id="5" name="Rectangle 7">
            <a:extLst>
              <a:ext uri="{FF2B5EF4-FFF2-40B4-BE49-F238E27FC236}">
                <a16:creationId xmlns:a16="http://schemas.microsoft.com/office/drawing/2014/main" id="{7769896A-1FA2-4A44-865B-CD463F5B2978}"/>
              </a:ext>
            </a:extLst>
          </p:cNvPr>
          <p:cNvSpPr>
            <a:spLocks noGrp="1" noChangeArrowheads="1"/>
          </p:cNvSpPr>
          <p:nvPr>
            <p:ph type="sldNum" sz="quarter" idx="12"/>
          </p:nvPr>
        </p:nvSpPr>
        <p:spPr/>
        <p:txBody>
          <a:bodyPr/>
          <a:lstStyle>
            <a:lvl1pPr>
              <a:defRPr/>
            </a:lvl1pPr>
          </a:lstStyle>
          <a:p>
            <a:pPr>
              <a:defRPr/>
            </a:pPr>
            <a:fld id="{32B4F6AD-32C5-6844-84FD-BE7DDDCBA75D}" type="slidenum">
              <a:rPr lang="en-GB" altLang="en-US"/>
              <a:pPr>
                <a:defRPr/>
              </a:pPr>
              <a:t>‹#›</a:t>
            </a:fld>
            <a:endParaRPr lang="en-GB" altLang="en-US"/>
          </a:p>
        </p:txBody>
      </p:sp>
    </p:spTree>
    <p:extLst>
      <p:ext uri="{BB962C8B-B14F-4D97-AF65-F5344CB8AC3E}">
        <p14:creationId xmlns:p14="http://schemas.microsoft.com/office/powerpoint/2010/main" val="34747652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558C4CC0-1D87-2045-A6DC-E984AF8943AA}"/>
              </a:ext>
            </a:extLst>
          </p:cNvPr>
          <p:cNvSpPr>
            <a:spLocks noGrp="1" noChangeArrowheads="1"/>
          </p:cNvSpPr>
          <p:nvPr>
            <p:ph type="dt" sz="half" idx="10"/>
          </p:nvPr>
        </p:nvSpPr>
        <p:spPr/>
        <p:txBody>
          <a:bodyPr/>
          <a:lstStyle>
            <a:lvl1pPr>
              <a:defRPr/>
            </a:lvl1pPr>
          </a:lstStyle>
          <a:p>
            <a:pPr>
              <a:defRPr/>
            </a:pPr>
            <a:endParaRPr lang="en-GB" altLang="en-US"/>
          </a:p>
        </p:txBody>
      </p:sp>
      <p:sp>
        <p:nvSpPr>
          <p:cNvPr id="3" name="Rectangle 6">
            <a:extLst>
              <a:ext uri="{FF2B5EF4-FFF2-40B4-BE49-F238E27FC236}">
                <a16:creationId xmlns:a16="http://schemas.microsoft.com/office/drawing/2014/main" id="{B4FF5481-6DD1-3A46-89F4-B78B27112BC7}"/>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ltLang="en-US"/>
          </a:p>
        </p:txBody>
      </p:sp>
      <p:sp>
        <p:nvSpPr>
          <p:cNvPr id="4" name="Rectangle 7">
            <a:extLst>
              <a:ext uri="{FF2B5EF4-FFF2-40B4-BE49-F238E27FC236}">
                <a16:creationId xmlns:a16="http://schemas.microsoft.com/office/drawing/2014/main" id="{00EB51D8-A6C4-494C-959C-18F1E3DA2676}"/>
              </a:ext>
            </a:extLst>
          </p:cNvPr>
          <p:cNvSpPr>
            <a:spLocks noGrp="1" noChangeArrowheads="1"/>
          </p:cNvSpPr>
          <p:nvPr>
            <p:ph type="sldNum" sz="quarter" idx="12"/>
          </p:nvPr>
        </p:nvSpPr>
        <p:spPr/>
        <p:txBody>
          <a:bodyPr/>
          <a:lstStyle>
            <a:lvl1pPr>
              <a:defRPr/>
            </a:lvl1pPr>
          </a:lstStyle>
          <a:p>
            <a:pPr>
              <a:defRPr/>
            </a:pPr>
            <a:fld id="{A69913DA-5E7F-D84A-8915-8D6B44BFE5FF}" type="slidenum">
              <a:rPr lang="en-GB" altLang="en-US"/>
              <a:pPr>
                <a:defRPr/>
              </a:pPr>
              <a:t>‹#›</a:t>
            </a:fld>
            <a:endParaRPr lang="en-GB" altLang="en-US"/>
          </a:p>
        </p:txBody>
      </p:sp>
    </p:spTree>
    <p:extLst>
      <p:ext uri="{BB962C8B-B14F-4D97-AF65-F5344CB8AC3E}">
        <p14:creationId xmlns:p14="http://schemas.microsoft.com/office/powerpoint/2010/main" val="213771995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81592918-D07B-E146-9D7E-DAD1C860A763}"/>
              </a:ext>
            </a:extLst>
          </p:cNvPr>
          <p:cNvSpPr>
            <a:spLocks noGrp="1" noChangeArrowheads="1"/>
          </p:cNvSpPr>
          <p:nvPr>
            <p:ph type="dt" sz="half" idx="10"/>
          </p:nvPr>
        </p:nvSpPr>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AECF2411-2579-4743-B422-13CE1D80C079}"/>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ltLang="en-US"/>
          </a:p>
        </p:txBody>
      </p:sp>
      <p:sp>
        <p:nvSpPr>
          <p:cNvPr id="7" name="Rectangle 7">
            <a:extLst>
              <a:ext uri="{FF2B5EF4-FFF2-40B4-BE49-F238E27FC236}">
                <a16:creationId xmlns:a16="http://schemas.microsoft.com/office/drawing/2014/main" id="{46DAC76A-78F5-7E42-ACFC-E92D6258E461}"/>
              </a:ext>
            </a:extLst>
          </p:cNvPr>
          <p:cNvSpPr>
            <a:spLocks noGrp="1" noChangeArrowheads="1"/>
          </p:cNvSpPr>
          <p:nvPr>
            <p:ph type="sldNum" sz="quarter" idx="12"/>
          </p:nvPr>
        </p:nvSpPr>
        <p:spPr/>
        <p:txBody>
          <a:bodyPr/>
          <a:lstStyle>
            <a:lvl1pPr>
              <a:defRPr/>
            </a:lvl1pPr>
          </a:lstStyle>
          <a:p>
            <a:pPr>
              <a:defRPr/>
            </a:pPr>
            <a:fld id="{8AE7D464-3CE2-4649-AB98-7B24F96F0006}" type="slidenum">
              <a:rPr lang="en-GB" altLang="en-US"/>
              <a:pPr>
                <a:defRPr/>
              </a:pPr>
              <a:t>‹#›</a:t>
            </a:fld>
            <a:endParaRPr lang="en-GB" altLang="en-US"/>
          </a:p>
        </p:txBody>
      </p:sp>
    </p:spTree>
    <p:extLst>
      <p:ext uri="{BB962C8B-B14F-4D97-AF65-F5344CB8AC3E}">
        <p14:creationId xmlns:p14="http://schemas.microsoft.com/office/powerpoint/2010/main" val="74928432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835BD5F4-5111-A74A-B102-C44A205630D3}"/>
              </a:ext>
            </a:extLst>
          </p:cNvPr>
          <p:cNvSpPr>
            <a:spLocks noGrp="1" noChangeArrowheads="1"/>
          </p:cNvSpPr>
          <p:nvPr>
            <p:ph type="dt" sz="half" idx="10"/>
          </p:nvPr>
        </p:nvSpPr>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1ED9C073-30FB-8244-9163-54C176103E7D}"/>
              </a:ext>
            </a:extLst>
          </p:cNvPr>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GB" altLang="en-US"/>
          </a:p>
        </p:txBody>
      </p:sp>
      <p:sp>
        <p:nvSpPr>
          <p:cNvPr id="7" name="Rectangle 7">
            <a:extLst>
              <a:ext uri="{FF2B5EF4-FFF2-40B4-BE49-F238E27FC236}">
                <a16:creationId xmlns:a16="http://schemas.microsoft.com/office/drawing/2014/main" id="{4CCB324F-6040-AD4D-8DEB-57A4A967E08C}"/>
              </a:ext>
            </a:extLst>
          </p:cNvPr>
          <p:cNvSpPr>
            <a:spLocks noGrp="1" noChangeArrowheads="1"/>
          </p:cNvSpPr>
          <p:nvPr>
            <p:ph type="sldNum" sz="quarter" idx="12"/>
          </p:nvPr>
        </p:nvSpPr>
        <p:spPr/>
        <p:txBody>
          <a:bodyPr/>
          <a:lstStyle>
            <a:lvl1pPr>
              <a:defRPr/>
            </a:lvl1pPr>
          </a:lstStyle>
          <a:p>
            <a:pPr>
              <a:defRPr/>
            </a:pPr>
            <a:fld id="{1BDF903F-C46D-4C4D-BD91-A387E9172250}" type="slidenum">
              <a:rPr lang="en-GB" altLang="en-US"/>
              <a:pPr>
                <a:defRPr/>
              </a:pPr>
              <a:t>‹#›</a:t>
            </a:fld>
            <a:endParaRPr lang="en-GB" altLang="en-US"/>
          </a:p>
        </p:txBody>
      </p:sp>
    </p:spTree>
    <p:extLst>
      <p:ext uri="{BB962C8B-B14F-4D97-AF65-F5344CB8AC3E}">
        <p14:creationId xmlns:p14="http://schemas.microsoft.com/office/powerpoint/2010/main" val="401461964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oleObject" Target="../embeddings/oleObject1.bin"/><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image" Target="../media/image6.png"/><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ags" Target="../tags/tag2.xml"/><Relationship Id="rId29" Type="http://schemas.openxmlformats.org/officeDocument/2006/relationships/tags" Target="../tags/tag11.xml"/><Relationship Id="rId41"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image" Target="../media/image4.em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10" Type="http://schemas.openxmlformats.org/officeDocument/2006/relationships/slideLayout" Target="../slideLayouts/slideLayout24.xml"/><Relationship Id="rId19" Type="http://schemas.openxmlformats.org/officeDocument/2006/relationships/tags" Target="../tags/tag1.xml"/><Relationship Id="rId31" Type="http://schemas.openxmlformats.org/officeDocument/2006/relationships/tags" Target="../tags/tag1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theme" Target="../theme/theme2.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a:extLst>
              <a:ext uri="{FF2B5EF4-FFF2-40B4-BE49-F238E27FC236}">
                <a16:creationId xmlns:a16="http://schemas.microsoft.com/office/drawing/2014/main" id="{E374CB2C-6F24-EF49-8D88-114D34DA3880}"/>
              </a:ext>
            </a:extLst>
          </p:cNvPr>
          <p:cNvSpPr>
            <a:spLocks noChangeShapeType="1"/>
          </p:cNvSpPr>
          <p:nvPr/>
        </p:nvSpPr>
        <p:spPr bwMode="auto">
          <a:xfrm>
            <a:off x="106172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27" name="Rectangle 3">
            <a:extLst>
              <a:ext uri="{FF2B5EF4-FFF2-40B4-BE49-F238E27FC236}">
                <a16:creationId xmlns:a16="http://schemas.microsoft.com/office/drawing/2014/main" id="{0F75D6CC-B333-DD4C-BA47-0608DCC62731}"/>
              </a:ext>
            </a:extLst>
          </p:cNvPr>
          <p:cNvSpPr>
            <a:spLocks noGrp="1" noChangeArrowheads="1"/>
          </p:cNvSpPr>
          <p:nvPr>
            <p:ph type="title"/>
          </p:nvPr>
        </p:nvSpPr>
        <p:spPr bwMode="auto">
          <a:xfrm>
            <a:off x="609600" y="122238"/>
            <a:ext cx="10058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1028" name="Rectangle 4">
            <a:extLst>
              <a:ext uri="{FF2B5EF4-FFF2-40B4-BE49-F238E27FC236}">
                <a16:creationId xmlns:a16="http://schemas.microsoft.com/office/drawing/2014/main" id="{20A221DF-E47E-3C4A-A339-68EC22C885BB}"/>
              </a:ext>
            </a:extLst>
          </p:cNvPr>
          <p:cNvSpPr>
            <a:spLocks noGrp="1" noChangeArrowheads="1"/>
          </p:cNvSpPr>
          <p:nvPr>
            <p:ph type="body" idx="1"/>
          </p:nvPr>
        </p:nvSpPr>
        <p:spPr bwMode="auto">
          <a:xfrm>
            <a:off x="609600" y="1719263"/>
            <a:ext cx="109728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149" name="Rectangle 5">
            <a:extLst>
              <a:ext uri="{FF2B5EF4-FFF2-40B4-BE49-F238E27FC236}">
                <a16:creationId xmlns:a16="http://schemas.microsoft.com/office/drawing/2014/main" id="{890FC921-DCE3-6546-8DBC-F12A1CBF7C0A}"/>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GB" altLang="en-US"/>
          </a:p>
        </p:txBody>
      </p:sp>
      <p:sp>
        <p:nvSpPr>
          <p:cNvPr id="6151" name="Rectangle 7">
            <a:extLst>
              <a:ext uri="{FF2B5EF4-FFF2-40B4-BE49-F238E27FC236}">
                <a16:creationId xmlns:a16="http://schemas.microsoft.com/office/drawing/2014/main" id="{21091DD4-766F-3242-A677-03A50B668E88}"/>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A07377AD-AF30-3B46-9467-CE9CCB0F005F}" type="slidenum">
              <a:rPr lang="en-GB" altLang="en-US"/>
              <a:pPr>
                <a:defRPr/>
              </a:pPr>
              <a:t>‹#›</a:t>
            </a:fld>
            <a:endParaRPr lang="en-GB" altLang="en-US"/>
          </a:p>
        </p:txBody>
      </p:sp>
      <p:grpSp>
        <p:nvGrpSpPr>
          <p:cNvPr id="1031" name="Group 8">
            <a:extLst>
              <a:ext uri="{FF2B5EF4-FFF2-40B4-BE49-F238E27FC236}">
                <a16:creationId xmlns:a16="http://schemas.microsoft.com/office/drawing/2014/main" id="{F48217FF-CAB2-364F-BDBF-4170F5F507B7}"/>
              </a:ext>
            </a:extLst>
          </p:cNvPr>
          <p:cNvGrpSpPr>
            <a:grpSpLocks/>
          </p:cNvGrpSpPr>
          <p:nvPr/>
        </p:nvGrpSpPr>
        <p:grpSpPr bwMode="auto">
          <a:xfrm>
            <a:off x="10871201" y="152400"/>
            <a:ext cx="1056217" cy="1295400"/>
            <a:chOff x="5136" y="960"/>
            <a:chExt cx="528" cy="864"/>
          </a:xfrm>
        </p:grpSpPr>
        <p:sp>
          <p:nvSpPr>
            <p:cNvPr id="1036" name="Oval 9">
              <a:extLst>
                <a:ext uri="{FF2B5EF4-FFF2-40B4-BE49-F238E27FC236}">
                  <a16:creationId xmlns:a16="http://schemas.microsoft.com/office/drawing/2014/main" id="{6EBA1225-A981-DE44-B172-4FD6C2121A41}"/>
                </a:ext>
              </a:extLst>
            </p:cNvPr>
            <p:cNvSpPr>
              <a:spLocks noChangeArrowheads="1"/>
            </p:cNvSpPr>
            <p:nvPr/>
          </p:nvSpPr>
          <p:spPr bwMode="auto">
            <a:xfrm>
              <a:off x="5136" y="960"/>
              <a:ext cx="80" cy="80"/>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37" name="Oval 10">
              <a:extLst>
                <a:ext uri="{FF2B5EF4-FFF2-40B4-BE49-F238E27FC236}">
                  <a16:creationId xmlns:a16="http://schemas.microsoft.com/office/drawing/2014/main" id="{431C58A5-4848-6044-BA79-547DE70B97F8}"/>
                </a:ext>
              </a:extLst>
            </p:cNvPr>
            <p:cNvSpPr>
              <a:spLocks noChangeArrowheads="1"/>
            </p:cNvSpPr>
            <p:nvPr/>
          </p:nvSpPr>
          <p:spPr bwMode="auto">
            <a:xfrm>
              <a:off x="5248" y="960"/>
              <a:ext cx="79" cy="80"/>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38" name="Oval 11">
              <a:extLst>
                <a:ext uri="{FF2B5EF4-FFF2-40B4-BE49-F238E27FC236}">
                  <a16:creationId xmlns:a16="http://schemas.microsoft.com/office/drawing/2014/main" id="{13E0FEB3-E158-6C4E-91BE-3C5503F4BE35}"/>
                </a:ext>
              </a:extLst>
            </p:cNvPr>
            <p:cNvSpPr>
              <a:spLocks noChangeArrowheads="1"/>
            </p:cNvSpPr>
            <p:nvPr/>
          </p:nvSpPr>
          <p:spPr bwMode="auto">
            <a:xfrm>
              <a:off x="5360" y="960"/>
              <a:ext cx="76" cy="80"/>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39" name="Oval 12">
              <a:extLst>
                <a:ext uri="{FF2B5EF4-FFF2-40B4-BE49-F238E27FC236}">
                  <a16:creationId xmlns:a16="http://schemas.microsoft.com/office/drawing/2014/main" id="{1F5A5370-4FFE-6047-A638-E6FAA7E32F86}"/>
                </a:ext>
              </a:extLst>
            </p:cNvPr>
            <p:cNvSpPr>
              <a:spLocks noChangeArrowheads="1"/>
            </p:cNvSpPr>
            <p:nvPr/>
          </p:nvSpPr>
          <p:spPr bwMode="auto">
            <a:xfrm>
              <a:off x="5136" y="1072"/>
              <a:ext cx="80" cy="77"/>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40" name="Oval 13">
              <a:extLst>
                <a:ext uri="{FF2B5EF4-FFF2-40B4-BE49-F238E27FC236}">
                  <a16:creationId xmlns:a16="http://schemas.microsoft.com/office/drawing/2014/main" id="{068734CA-6576-D54C-9B7B-81564EA7334D}"/>
                </a:ext>
              </a:extLst>
            </p:cNvPr>
            <p:cNvSpPr>
              <a:spLocks noChangeArrowheads="1"/>
            </p:cNvSpPr>
            <p:nvPr/>
          </p:nvSpPr>
          <p:spPr bwMode="auto">
            <a:xfrm>
              <a:off x="5248" y="1072"/>
              <a:ext cx="79" cy="77"/>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41" name="Oval 14">
              <a:extLst>
                <a:ext uri="{FF2B5EF4-FFF2-40B4-BE49-F238E27FC236}">
                  <a16:creationId xmlns:a16="http://schemas.microsoft.com/office/drawing/2014/main" id="{F4120E98-559E-9845-BF58-09DE60C1CE78}"/>
                </a:ext>
              </a:extLst>
            </p:cNvPr>
            <p:cNvSpPr>
              <a:spLocks noChangeArrowheads="1"/>
            </p:cNvSpPr>
            <p:nvPr/>
          </p:nvSpPr>
          <p:spPr bwMode="auto">
            <a:xfrm>
              <a:off x="5360" y="1072"/>
              <a:ext cx="76" cy="77"/>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42" name="Oval 15">
              <a:extLst>
                <a:ext uri="{FF2B5EF4-FFF2-40B4-BE49-F238E27FC236}">
                  <a16:creationId xmlns:a16="http://schemas.microsoft.com/office/drawing/2014/main" id="{4CCBDD96-5963-5C4A-BD6F-8B2FE4F3100F}"/>
                </a:ext>
              </a:extLst>
            </p:cNvPr>
            <p:cNvSpPr>
              <a:spLocks noChangeArrowheads="1"/>
            </p:cNvSpPr>
            <p:nvPr/>
          </p:nvSpPr>
          <p:spPr bwMode="auto">
            <a:xfrm>
              <a:off x="5472" y="1072"/>
              <a:ext cx="73" cy="77"/>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43" name="Oval 16">
              <a:extLst>
                <a:ext uri="{FF2B5EF4-FFF2-40B4-BE49-F238E27FC236}">
                  <a16:creationId xmlns:a16="http://schemas.microsoft.com/office/drawing/2014/main" id="{BA161F69-BAC4-C844-B511-F91316AFAAFB}"/>
                </a:ext>
              </a:extLst>
            </p:cNvPr>
            <p:cNvSpPr>
              <a:spLocks noChangeArrowheads="1"/>
            </p:cNvSpPr>
            <p:nvPr/>
          </p:nvSpPr>
          <p:spPr bwMode="auto">
            <a:xfrm>
              <a:off x="5136" y="1184"/>
              <a:ext cx="80" cy="73"/>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44" name="Oval 17">
              <a:extLst>
                <a:ext uri="{FF2B5EF4-FFF2-40B4-BE49-F238E27FC236}">
                  <a16:creationId xmlns:a16="http://schemas.microsoft.com/office/drawing/2014/main" id="{1F810B0F-C60F-1B49-ABEA-2A4F270C1121}"/>
                </a:ext>
              </a:extLst>
            </p:cNvPr>
            <p:cNvSpPr>
              <a:spLocks noChangeArrowheads="1"/>
            </p:cNvSpPr>
            <p:nvPr/>
          </p:nvSpPr>
          <p:spPr bwMode="auto">
            <a:xfrm>
              <a:off x="5248" y="1184"/>
              <a:ext cx="79" cy="73"/>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45" name="Oval 18">
              <a:extLst>
                <a:ext uri="{FF2B5EF4-FFF2-40B4-BE49-F238E27FC236}">
                  <a16:creationId xmlns:a16="http://schemas.microsoft.com/office/drawing/2014/main" id="{EB5B57A9-C414-A64C-900D-359561D8E8F7}"/>
                </a:ext>
              </a:extLst>
            </p:cNvPr>
            <p:cNvSpPr>
              <a:spLocks noChangeArrowheads="1"/>
            </p:cNvSpPr>
            <p:nvPr/>
          </p:nvSpPr>
          <p:spPr bwMode="auto">
            <a:xfrm>
              <a:off x="5360" y="1184"/>
              <a:ext cx="76" cy="73"/>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46" name="Oval 19">
              <a:extLst>
                <a:ext uri="{FF2B5EF4-FFF2-40B4-BE49-F238E27FC236}">
                  <a16:creationId xmlns:a16="http://schemas.microsoft.com/office/drawing/2014/main" id="{1D7CFFA5-74A6-5541-B909-3456E195F63A}"/>
                </a:ext>
              </a:extLst>
            </p:cNvPr>
            <p:cNvSpPr>
              <a:spLocks noChangeArrowheads="1"/>
            </p:cNvSpPr>
            <p:nvPr/>
          </p:nvSpPr>
          <p:spPr bwMode="auto">
            <a:xfrm>
              <a:off x="5472" y="1184"/>
              <a:ext cx="73" cy="73"/>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47" name="Oval 20">
              <a:extLst>
                <a:ext uri="{FF2B5EF4-FFF2-40B4-BE49-F238E27FC236}">
                  <a16:creationId xmlns:a16="http://schemas.microsoft.com/office/drawing/2014/main" id="{1BD2247D-C265-D94B-991D-192E3313EF20}"/>
                </a:ext>
              </a:extLst>
            </p:cNvPr>
            <p:cNvSpPr>
              <a:spLocks noChangeArrowheads="1"/>
            </p:cNvSpPr>
            <p:nvPr/>
          </p:nvSpPr>
          <p:spPr bwMode="auto">
            <a:xfrm>
              <a:off x="5584" y="1184"/>
              <a:ext cx="80" cy="73"/>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48" name="Oval 21">
              <a:extLst>
                <a:ext uri="{FF2B5EF4-FFF2-40B4-BE49-F238E27FC236}">
                  <a16:creationId xmlns:a16="http://schemas.microsoft.com/office/drawing/2014/main" id="{4EE13A78-C4F5-CF42-A8FE-30B70C04FB63}"/>
                </a:ext>
              </a:extLst>
            </p:cNvPr>
            <p:cNvSpPr>
              <a:spLocks noChangeArrowheads="1"/>
            </p:cNvSpPr>
            <p:nvPr/>
          </p:nvSpPr>
          <p:spPr bwMode="auto">
            <a:xfrm>
              <a:off x="5136" y="1296"/>
              <a:ext cx="80" cy="80"/>
            </a:xfrm>
            <a:prstGeom prst="ellipse">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49" name="Oval 22">
              <a:extLst>
                <a:ext uri="{FF2B5EF4-FFF2-40B4-BE49-F238E27FC236}">
                  <a16:creationId xmlns:a16="http://schemas.microsoft.com/office/drawing/2014/main" id="{9D6CBD7B-6764-7F42-B48A-DCE6CDCA6D6E}"/>
                </a:ext>
              </a:extLst>
            </p:cNvPr>
            <p:cNvSpPr>
              <a:spLocks noChangeArrowheads="1"/>
            </p:cNvSpPr>
            <p:nvPr/>
          </p:nvSpPr>
          <p:spPr bwMode="auto">
            <a:xfrm>
              <a:off x="5248" y="1296"/>
              <a:ext cx="79" cy="80"/>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50" name="Oval 23">
              <a:extLst>
                <a:ext uri="{FF2B5EF4-FFF2-40B4-BE49-F238E27FC236}">
                  <a16:creationId xmlns:a16="http://schemas.microsoft.com/office/drawing/2014/main" id="{65EA2080-1953-E540-AF9B-013E4FE66EDD}"/>
                </a:ext>
              </a:extLst>
            </p:cNvPr>
            <p:cNvSpPr>
              <a:spLocks noChangeArrowheads="1"/>
            </p:cNvSpPr>
            <p:nvPr/>
          </p:nvSpPr>
          <p:spPr bwMode="auto">
            <a:xfrm>
              <a:off x="5360" y="1296"/>
              <a:ext cx="76" cy="80"/>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51" name="Oval 24">
              <a:extLst>
                <a:ext uri="{FF2B5EF4-FFF2-40B4-BE49-F238E27FC236}">
                  <a16:creationId xmlns:a16="http://schemas.microsoft.com/office/drawing/2014/main" id="{BE74DC5A-6BBC-DE4C-90C4-61EEDE94E432}"/>
                </a:ext>
              </a:extLst>
            </p:cNvPr>
            <p:cNvSpPr>
              <a:spLocks noChangeArrowheads="1"/>
            </p:cNvSpPr>
            <p:nvPr/>
          </p:nvSpPr>
          <p:spPr bwMode="auto">
            <a:xfrm>
              <a:off x="5472" y="1296"/>
              <a:ext cx="73" cy="80"/>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52" name="Oval 25">
              <a:extLst>
                <a:ext uri="{FF2B5EF4-FFF2-40B4-BE49-F238E27FC236}">
                  <a16:creationId xmlns:a16="http://schemas.microsoft.com/office/drawing/2014/main" id="{111105D2-6F08-EA44-B075-3056A5587402}"/>
                </a:ext>
              </a:extLst>
            </p:cNvPr>
            <p:cNvSpPr>
              <a:spLocks noChangeArrowheads="1"/>
            </p:cNvSpPr>
            <p:nvPr/>
          </p:nvSpPr>
          <p:spPr bwMode="auto">
            <a:xfrm>
              <a:off x="5136" y="1408"/>
              <a:ext cx="80" cy="80"/>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53" name="Oval 26">
              <a:extLst>
                <a:ext uri="{FF2B5EF4-FFF2-40B4-BE49-F238E27FC236}">
                  <a16:creationId xmlns:a16="http://schemas.microsoft.com/office/drawing/2014/main" id="{1800E8AC-EA01-BB46-BAF6-817AC4F0A561}"/>
                </a:ext>
              </a:extLst>
            </p:cNvPr>
            <p:cNvSpPr>
              <a:spLocks noChangeArrowheads="1"/>
            </p:cNvSpPr>
            <p:nvPr/>
          </p:nvSpPr>
          <p:spPr bwMode="auto">
            <a:xfrm>
              <a:off x="5248" y="1408"/>
              <a:ext cx="79" cy="80"/>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54" name="Oval 27">
              <a:extLst>
                <a:ext uri="{FF2B5EF4-FFF2-40B4-BE49-F238E27FC236}">
                  <a16:creationId xmlns:a16="http://schemas.microsoft.com/office/drawing/2014/main" id="{4BF520D4-FC15-CE4B-AC92-66F64C7344D1}"/>
                </a:ext>
              </a:extLst>
            </p:cNvPr>
            <p:cNvSpPr>
              <a:spLocks noChangeArrowheads="1"/>
            </p:cNvSpPr>
            <p:nvPr/>
          </p:nvSpPr>
          <p:spPr bwMode="auto">
            <a:xfrm>
              <a:off x="5360" y="1408"/>
              <a:ext cx="76" cy="80"/>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55" name="Oval 28">
              <a:extLst>
                <a:ext uri="{FF2B5EF4-FFF2-40B4-BE49-F238E27FC236}">
                  <a16:creationId xmlns:a16="http://schemas.microsoft.com/office/drawing/2014/main" id="{E7CB176B-9F24-F74A-ACCB-8353E2F56E14}"/>
                </a:ext>
              </a:extLst>
            </p:cNvPr>
            <p:cNvSpPr>
              <a:spLocks noChangeArrowheads="1"/>
            </p:cNvSpPr>
            <p:nvPr/>
          </p:nvSpPr>
          <p:spPr bwMode="auto">
            <a:xfrm>
              <a:off x="5472" y="1408"/>
              <a:ext cx="73" cy="80"/>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56" name="Oval 29">
              <a:extLst>
                <a:ext uri="{FF2B5EF4-FFF2-40B4-BE49-F238E27FC236}">
                  <a16:creationId xmlns:a16="http://schemas.microsoft.com/office/drawing/2014/main" id="{282F39DB-AB21-A74D-A98A-3B68F4F96700}"/>
                </a:ext>
              </a:extLst>
            </p:cNvPr>
            <p:cNvSpPr>
              <a:spLocks noChangeArrowheads="1"/>
            </p:cNvSpPr>
            <p:nvPr/>
          </p:nvSpPr>
          <p:spPr bwMode="auto">
            <a:xfrm>
              <a:off x="5584" y="1408"/>
              <a:ext cx="80" cy="80"/>
            </a:xfrm>
            <a:prstGeom prst="ellipse">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57" name="Oval 30">
              <a:extLst>
                <a:ext uri="{FF2B5EF4-FFF2-40B4-BE49-F238E27FC236}">
                  <a16:creationId xmlns:a16="http://schemas.microsoft.com/office/drawing/2014/main" id="{735634EA-3059-514B-A355-D6D108410776}"/>
                </a:ext>
              </a:extLst>
            </p:cNvPr>
            <p:cNvSpPr>
              <a:spLocks noChangeArrowheads="1"/>
            </p:cNvSpPr>
            <p:nvPr/>
          </p:nvSpPr>
          <p:spPr bwMode="auto">
            <a:xfrm>
              <a:off x="5136" y="1520"/>
              <a:ext cx="80" cy="79"/>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58" name="Oval 31">
              <a:extLst>
                <a:ext uri="{FF2B5EF4-FFF2-40B4-BE49-F238E27FC236}">
                  <a16:creationId xmlns:a16="http://schemas.microsoft.com/office/drawing/2014/main" id="{7A1FA999-3897-4547-B918-BEF7CBC37D9E}"/>
                </a:ext>
              </a:extLst>
            </p:cNvPr>
            <p:cNvSpPr>
              <a:spLocks noChangeArrowheads="1"/>
            </p:cNvSpPr>
            <p:nvPr/>
          </p:nvSpPr>
          <p:spPr bwMode="auto">
            <a:xfrm>
              <a:off x="5248" y="1520"/>
              <a:ext cx="79" cy="79"/>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59" name="Oval 32">
              <a:extLst>
                <a:ext uri="{FF2B5EF4-FFF2-40B4-BE49-F238E27FC236}">
                  <a16:creationId xmlns:a16="http://schemas.microsoft.com/office/drawing/2014/main" id="{4B04082D-4C08-3541-95CF-E167C2BC743E}"/>
                </a:ext>
              </a:extLst>
            </p:cNvPr>
            <p:cNvSpPr>
              <a:spLocks noChangeArrowheads="1"/>
            </p:cNvSpPr>
            <p:nvPr/>
          </p:nvSpPr>
          <p:spPr bwMode="auto">
            <a:xfrm>
              <a:off x="5360" y="1520"/>
              <a:ext cx="76" cy="79"/>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60" name="Oval 33">
              <a:extLst>
                <a:ext uri="{FF2B5EF4-FFF2-40B4-BE49-F238E27FC236}">
                  <a16:creationId xmlns:a16="http://schemas.microsoft.com/office/drawing/2014/main" id="{CACC00B0-F0E7-F242-BFDB-B717122FAC0F}"/>
                </a:ext>
              </a:extLst>
            </p:cNvPr>
            <p:cNvSpPr>
              <a:spLocks noChangeArrowheads="1"/>
            </p:cNvSpPr>
            <p:nvPr/>
          </p:nvSpPr>
          <p:spPr bwMode="auto">
            <a:xfrm>
              <a:off x="5472" y="1520"/>
              <a:ext cx="73" cy="79"/>
            </a:xfrm>
            <a:prstGeom prst="ellipse">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61" name="Oval 34">
              <a:extLst>
                <a:ext uri="{FF2B5EF4-FFF2-40B4-BE49-F238E27FC236}">
                  <a16:creationId xmlns:a16="http://schemas.microsoft.com/office/drawing/2014/main" id="{188381F3-D2E9-0E4E-A071-E8231E115BBA}"/>
                </a:ext>
              </a:extLst>
            </p:cNvPr>
            <p:cNvSpPr>
              <a:spLocks noChangeArrowheads="1"/>
            </p:cNvSpPr>
            <p:nvPr/>
          </p:nvSpPr>
          <p:spPr bwMode="auto">
            <a:xfrm>
              <a:off x="5136" y="1632"/>
              <a:ext cx="80" cy="75"/>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62" name="Oval 35">
              <a:extLst>
                <a:ext uri="{FF2B5EF4-FFF2-40B4-BE49-F238E27FC236}">
                  <a16:creationId xmlns:a16="http://schemas.microsoft.com/office/drawing/2014/main" id="{B8654405-C880-B84E-9874-119A334FC191}"/>
                </a:ext>
              </a:extLst>
            </p:cNvPr>
            <p:cNvSpPr>
              <a:spLocks noChangeArrowheads="1"/>
            </p:cNvSpPr>
            <p:nvPr/>
          </p:nvSpPr>
          <p:spPr bwMode="auto">
            <a:xfrm>
              <a:off x="5248" y="1632"/>
              <a:ext cx="79" cy="75"/>
            </a:xfrm>
            <a:prstGeom prst="ellipse">
              <a:avLst/>
            </a:prstGeom>
            <a:solidFill>
              <a:schemeClr val="accent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63" name="Oval 36">
              <a:extLst>
                <a:ext uri="{FF2B5EF4-FFF2-40B4-BE49-F238E27FC236}">
                  <a16:creationId xmlns:a16="http://schemas.microsoft.com/office/drawing/2014/main" id="{FA5FCCE2-E24E-1A4E-B7A2-530B0EF3E7DC}"/>
                </a:ext>
              </a:extLst>
            </p:cNvPr>
            <p:cNvSpPr>
              <a:spLocks noChangeArrowheads="1"/>
            </p:cNvSpPr>
            <p:nvPr/>
          </p:nvSpPr>
          <p:spPr bwMode="auto">
            <a:xfrm>
              <a:off x="5360" y="1632"/>
              <a:ext cx="76" cy="75"/>
            </a:xfrm>
            <a:prstGeom prst="ellipse">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64" name="Oval 37">
              <a:extLst>
                <a:ext uri="{FF2B5EF4-FFF2-40B4-BE49-F238E27FC236}">
                  <a16:creationId xmlns:a16="http://schemas.microsoft.com/office/drawing/2014/main" id="{58151C45-02F8-6A47-BC69-942BE2BC3DCD}"/>
                </a:ext>
              </a:extLst>
            </p:cNvPr>
            <p:cNvSpPr>
              <a:spLocks noChangeArrowheads="1"/>
            </p:cNvSpPr>
            <p:nvPr/>
          </p:nvSpPr>
          <p:spPr bwMode="auto">
            <a:xfrm>
              <a:off x="5472" y="1632"/>
              <a:ext cx="73" cy="75"/>
            </a:xfrm>
            <a:prstGeom prst="ellipse">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65" name="Oval 38">
              <a:extLst>
                <a:ext uri="{FF2B5EF4-FFF2-40B4-BE49-F238E27FC236}">
                  <a16:creationId xmlns:a16="http://schemas.microsoft.com/office/drawing/2014/main" id="{1E6E5D8E-EFCB-814C-A1EC-031EAE05AAB0}"/>
                </a:ext>
              </a:extLst>
            </p:cNvPr>
            <p:cNvSpPr>
              <a:spLocks noChangeArrowheads="1"/>
            </p:cNvSpPr>
            <p:nvPr/>
          </p:nvSpPr>
          <p:spPr bwMode="auto">
            <a:xfrm>
              <a:off x="5248" y="1744"/>
              <a:ext cx="79" cy="80"/>
            </a:xfrm>
            <a:prstGeom prst="ellipse">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sp>
          <p:nvSpPr>
            <p:cNvPr id="1066" name="Oval 39">
              <a:extLst>
                <a:ext uri="{FF2B5EF4-FFF2-40B4-BE49-F238E27FC236}">
                  <a16:creationId xmlns:a16="http://schemas.microsoft.com/office/drawing/2014/main" id="{255F90F9-5173-B943-BDBB-D39956DACE4A}"/>
                </a:ext>
              </a:extLst>
            </p:cNvPr>
            <p:cNvSpPr>
              <a:spLocks noChangeArrowheads="1"/>
            </p:cNvSpPr>
            <p:nvPr/>
          </p:nvSpPr>
          <p:spPr bwMode="auto">
            <a:xfrm>
              <a:off x="5472" y="1744"/>
              <a:ext cx="73" cy="80"/>
            </a:xfrm>
            <a:prstGeom prst="ellipse">
              <a:avLst/>
            </a:prstGeom>
            <a:solidFill>
              <a:schemeClr val="folHlink"/>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a:p>
          </p:txBody>
        </p:sp>
      </p:grpSp>
      <p:pic>
        <p:nvPicPr>
          <p:cNvPr id="1032" name="Picture 41" descr="uchlogo1">
            <a:extLst>
              <a:ext uri="{FF2B5EF4-FFF2-40B4-BE49-F238E27FC236}">
                <a16:creationId xmlns:a16="http://schemas.microsoft.com/office/drawing/2014/main" id="{ABB2760F-226F-4545-9CE9-598F9CF3EBC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88618" y="6238875"/>
            <a:ext cx="67098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42" descr="collegelogo">
            <a:extLst>
              <a:ext uri="{FF2B5EF4-FFF2-40B4-BE49-F238E27FC236}">
                <a16:creationId xmlns:a16="http://schemas.microsoft.com/office/drawing/2014/main" id="{3CA89D12-CC9C-7E4B-84A8-C9571F62376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44533" y="6243639"/>
            <a:ext cx="670984"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2" descr="Anthems and UI Logo | UNIVERSITY OF IBADAN">
            <a:extLst>
              <a:ext uri="{FF2B5EF4-FFF2-40B4-BE49-F238E27FC236}">
                <a16:creationId xmlns:a16="http://schemas.microsoft.com/office/drawing/2014/main" id="{95A290D7-3A3C-D646-A9BD-4AD479B7E363}"/>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5615518" y="6173788"/>
            <a:ext cx="730249"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192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random/>
  </p:transition>
  <p:txStyles>
    <p:titleStyle>
      <a:lvl1pPr algn="l" rtl="0" eaLnBrk="0" fontAlgn="base" hangingPunct="0">
        <a:spcBef>
          <a:spcPct val="0"/>
        </a:spcBef>
        <a:spcAft>
          <a:spcPct val="0"/>
        </a:spcAft>
        <a:defRPr sz="3900" b="1" kern="1200">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panose="020B0604020202020204" pitchFamily="34" charset="0"/>
        </a:defRPr>
      </a:lvl2pPr>
      <a:lvl3pPr algn="l" rtl="0" eaLnBrk="0" fontAlgn="base" hangingPunct="0">
        <a:spcBef>
          <a:spcPct val="0"/>
        </a:spcBef>
        <a:spcAft>
          <a:spcPct val="0"/>
        </a:spcAft>
        <a:defRPr sz="3900" b="1">
          <a:solidFill>
            <a:schemeClr val="tx2"/>
          </a:solidFill>
          <a:latin typeface="Arial" panose="020B0604020202020204" pitchFamily="34" charset="0"/>
        </a:defRPr>
      </a:lvl3pPr>
      <a:lvl4pPr algn="l" rtl="0" eaLnBrk="0" fontAlgn="base" hangingPunct="0">
        <a:spcBef>
          <a:spcPct val="0"/>
        </a:spcBef>
        <a:spcAft>
          <a:spcPct val="0"/>
        </a:spcAft>
        <a:defRPr sz="3900" b="1">
          <a:solidFill>
            <a:schemeClr val="tx2"/>
          </a:solidFill>
          <a:latin typeface="Arial" panose="020B0604020202020204" pitchFamily="34" charset="0"/>
        </a:defRPr>
      </a:lvl4pPr>
      <a:lvl5pPr algn="l" rtl="0" eaLnBrk="0" fontAlgn="base" hangingPunct="0">
        <a:spcBef>
          <a:spcPct val="0"/>
        </a:spcBef>
        <a:spcAft>
          <a:spcPct val="0"/>
        </a:spcAft>
        <a:defRPr sz="3900" b="1">
          <a:solidFill>
            <a:schemeClr val="tx2"/>
          </a:solidFill>
          <a:latin typeface="Arial" panose="020B0604020202020204" pitchFamily="34" charset="0"/>
        </a:defRPr>
      </a:lvl5pPr>
      <a:lvl6pPr marL="457200" algn="l" rtl="0" fontAlgn="base">
        <a:spcBef>
          <a:spcPct val="0"/>
        </a:spcBef>
        <a:spcAft>
          <a:spcPct val="0"/>
        </a:spcAft>
        <a:defRPr sz="3900" b="1">
          <a:solidFill>
            <a:schemeClr val="tx2"/>
          </a:solidFill>
          <a:latin typeface="Arial" panose="020B0604020202020204" pitchFamily="34" charset="0"/>
        </a:defRPr>
      </a:lvl6pPr>
      <a:lvl7pPr marL="914400" algn="l" rtl="0" fontAlgn="base">
        <a:spcBef>
          <a:spcPct val="0"/>
        </a:spcBef>
        <a:spcAft>
          <a:spcPct val="0"/>
        </a:spcAft>
        <a:defRPr sz="3900" b="1">
          <a:solidFill>
            <a:schemeClr val="tx2"/>
          </a:solidFill>
          <a:latin typeface="Arial" panose="020B0604020202020204" pitchFamily="34" charset="0"/>
        </a:defRPr>
      </a:lvl7pPr>
      <a:lvl8pPr marL="1371600" algn="l" rtl="0" fontAlgn="base">
        <a:spcBef>
          <a:spcPct val="0"/>
        </a:spcBef>
        <a:spcAft>
          <a:spcPct val="0"/>
        </a:spcAft>
        <a:defRPr sz="3900" b="1">
          <a:solidFill>
            <a:schemeClr val="tx2"/>
          </a:solidFill>
          <a:latin typeface="Arial" panose="020B0604020202020204" pitchFamily="34" charset="0"/>
        </a:defRPr>
      </a:lvl8pPr>
      <a:lvl9pPr marL="1828800" algn="l" rtl="0" fontAlgn="base">
        <a:spcBef>
          <a:spcPct val="0"/>
        </a:spcBef>
        <a:spcAft>
          <a:spcPct val="0"/>
        </a:spcAft>
        <a:defRPr sz="3900" b="1">
          <a:solidFill>
            <a:schemeClr val="tx2"/>
          </a:solidFill>
          <a:latin typeface="Arial" panose="020B0604020202020204" pitchFamily="34" charset="0"/>
        </a:defRPr>
      </a:lvl9pPr>
    </p:titleStyle>
    <p:bodyStyle>
      <a:lvl1pPr marL="342900" indent="-342900" algn="l" rtl="0" eaLnBrk="0" fontAlgn="base" hangingPunct="0">
        <a:spcBef>
          <a:spcPct val="0"/>
        </a:spcBef>
        <a:spcAft>
          <a:spcPct val="40000"/>
        </a:spcAft>
        <a:buClr>
          <a:schemeClr val="tx2"/>
        </a:buClr>
        <a:buSzPct val="70000"/>
        <a:buFont typeface="Wingdings" pitchFamily="2" charset="2"/>
        <a:buChar char="l"/>
        <a:defRPr sz="3000" kern="1200">
          <a:solidFill>
            <a:schemeClr val="tx1"/>
          </a:solidFill>
          <a:latin typeface="+mn-lt"/>
          <a:ea typeface="+mn-ea"/>
          <a:cs typeface="+mn-cs"/>
        </a:defRPr>
      </a:lvl1pPr>
      <a:lvl2pPr marL="692150" indent="-347663" algn="l" rtl="0" eaLnBrk="0" fontAlgn="base" hangingPunct="0">
        <a:spcBef>
          <a:spcPct val="0"/>
        </a:spcBef>
        <a:spcAft>
          <a:spcPct val="30000"/>
        </a:spcAft>
        <a:buClr>
          <a:schemeClr val="accent2"/>
        </a:buClr>
        <a:buSzPct val="70000"/>
        <a:buFont typeface="Wingdings" pitchFamily="2" charset="2"/>
        <a:buChar char="l"/>
        <a:defRPr sz="2600" kern="1200">
          <a:solidFill>
            <a:schemeClr val="tx1"/>
          </a:solidFill>
          <a:latin typeface="+mn-lt"/>
          <a:ea typeface="+mn-ea"/>
          <a:cs typeface="+mn-cs"/>
        </a:defRPr>
      </a:lvl2pPr>
      <a:lvl3pPr marL="987425" indent="-293688" algn="l" rtl="0" eaLnBrk="0" fontAlgn="base" hangingPunct="0">
        <a:spcBef>
          <a:spcPct val="0"/>
        </a:spcBef>
        <a:spcAft>
          <a:spcPct val="20000"/>
        </a:spcAft>
        <a:buClr>
          <a:schemeClr val="accent1"/>
        </a:buClr>
        <a:buSzPct val="70000"/>
        <a:buFont typeface="Wingdings" pitchFamily="2" charset="2"/>
        <a:buChar char="l"/>
        <a:defRPr sz="2300" kern="1200">
          <a:solidFill>
            <a:schemeClr val="tx1"/>
          </a:solidFill>
          <a:latin typeface="+mn-lt"/>
          <a:ea typeface="+mn-ea"/>
          <a:cs typeface="+mn-cs"/>
        </a:defRPr>
      </a:lvl3pPr>
      <a:lvl4pPr marL="1281113" indent="-292100" algn="l" rtl="0" eaLnBrk="0" fontAlgn="base" hangingPunct="0">
        <a:spcBef>
          <a:spcPct val="0"/>
        </a:spcBef>
        <a:spcAft>
          <a:spcPct val="20000"/>
        </a:spcAft>
        <a:buClr>
          <a:schemeClr val="tx2"/>
        </a:buClr>
        <a:buSzPct val="75000"/>
        <a:buFont typeface="Wingdings" pitchFamily="2" charset="2"/>
        <a:buChar char="§"/>
        <a:defRPr sz="2000" kern="1200">
          <a:solidFill>
            <a:schemeClr val="tx1"/>
          </a:solidFill>
          <a:latin typeface="+mn-lt"/>
          <a:ea typeface="+mn-ea"/>
          <a:cs typeface="+mn-cs"/>
        </a:defRPr>
      </a:lvl4pPr>
      <a:lvl5pPr marL="1598613" indent="-315913" algn="l" rtl="0" eaLnBrk="0" fontAlgn="base" hangingPunct="0">
        <a:spcBef>
          <a:spcPct val="0"/>
        </a:spcBef>
        <a:spcAft>
          <a:spcPct val="20000"/>
        </a:spcAft>
        <a:buClr>
          <a:schemeClr val="folHlink"/>
        </a:buClr>
        <a:buSzPct val="80000"/>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9"/>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17"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GB"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a:spLocks/>
          </p:cNvSpPr>
          <p:nvPr userDrawn="1">
            <p:custDataLst>
              <p:tags r:id="rId21"/>
            </p:custDataLst>
          </p:nvPr>
        </p:nvSpPr>
        <p:spPr>
          <a:xfrm>
            <a:off x="553972" y="6031604"/>
            <a:ext cx="11082528"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rtl="0"/>
            <a:r>
              <a:rPr lang="en-GB"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2"/>
            </p:custDataLst>
          </p:nvPr>
        </p:nvSpPr>
        <p:spPr>
          <a:xfrm>
            <a:off x="554736" y="519011"/>
            <a:ext cx="11082528" cy="384721"/>
          </a:xfrm>
          <a:prstGeom prst="rect">
            <a:avLst/>
          </a:prstGeom>
        </p:spPr>
        <p:txBody>
          <a:bodyPr vert="horz" wrap="square" lIns="0" tIns="0" rIns="0" bIns="0" rtlCol="0" anchor="b" anchorCtr="0">
            <a:noAutofit/>
          </a:bodyPr>
          <a:lstStyle/>
          <a:p>
            <a:pPr lvl="0"/>
            <a:r>
              <a:rPr lang="en-GB"/>
              <a:t>Click to edit Master title style</a:t>
            </a:r>
            <a:endParaRPr lang="en-GB" dirty="0"/>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GB" dirty="0">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GB" sz="1323" dirty="0">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GB" sz="1323" dirty="0">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249574"/>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rtl="0"/>
            <a:r>
              <a:rPr lang="en-GB"/>
              <a:t>STICKER</a:t>
            </a:r>
            <a:endParaRPr lang="en-GB" dirty="0"/>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3"/>
            </p:custDataLst>
          </p:nvPr>
        </p:nvSpPr>
        <p:spPr>
          <a:xfrm>
            <a:off x="5987738" y="2170800"/>
            <a:ext cx="3049253" cy="46166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en-GB" dirty="0"/>
              <a:t>Above Chart Exhibit Title</a:t>
            </a:r>
            <a:br>
              <a:rPr lang="en-GB" dirty="0"/>
            </a:br>
            <a:r>
              <a:rPr lang="en-GB" sz="1400"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grpSp>
        <p:nvGrpSpPr>
          <p:cNvPr id="170" name="LegendLines" hidden="1">
            <a:extLst>
              <a:ext uri="{FF2B5EF4-FFF2-40B4-BE49-F238E27FC236}">
                <a16:creationId xmlns:a16="http://schemas.microsoft.com/office/drawing/2014/main" id="{1364B865-8072-4F03-8422-E440AD78324E}"/>
              </a:ext>
            </a:extLst>
          </p:cNvPr>
          <p:cNvGrpSpPr/>
          <p:nvPr userDrawn="1"/>
        </p:nvGrpSpPr>
        <p:grpSpPr>
          <a:xfrm>
            <a:off x="10317304" y="3150223"/>
            <a:ext cx="1319960" cy="958286"/>
            <a:chOff x="10162879" y="3243772"/>
            <a:chExt cx="1319960" cy="958286"/>
          </a:xfrm>
        </p:grpSpPr>
        <p:sp>
          <p:nvSpPr>
            <p:cNvPr id="171" name="Legend1" hidden="1">
              <a:extLst>
                <a:ext uri="{FF2B5EF4-FFF2-40B4-BE49-F238E27FC236}">
                  <a16:creationId xmlns:a16="http://schemas.microsoft.com/office/drawing/2014/main" id="{8432E73F-8518-432C-9F45-9FE0BB884580}"/>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172" name="Legend2" hidden="1">
              <a:extLst>
                <a:ext uri="{FF2B5EF4-FFF2-40B4-BE49-F238E27FC236}">
                  <a16:creationId xmlns:a16="http://schemas.microsoft.com/office/drawing/2014/main" id="{E1A54DB5-2A81-4519-8F23-7A5F2C3E563B}"/>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173" name="Legend3" hidden="1">
              <a:extLst>
                <a:ext uri="{FF2B5EF4-FFF2-40B4-BE49-F238E27FC236}">
                  <a16:creationId xmlns:a16="http://schemas.microsoft.com/office/drawing/2014/main" id="{2BC954A4-AC4F-4411-B5CD-D601D567BEB0}"/>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174" name="LineLegend3" hidden="1">
              <a:extLst>
                <a:ext uri="{FF2B5EF4-FFF2-40B4-BE49-F238E27FC236}">
                  <a16:creationId xmlns:a16="http://schemas.microsoft.com/office/drawing/2014/main" id="{A4886C75-764E-410F-BA50-D2ECB0F7D7E4}"/>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GB" sz="1400" baseline="0" dirty="0">
                <a:ea typeface="+mn-ea"/>
              </a:endParaRPr>
            </a:p>
          </p:txBody>
        </p:sp>
        <p:sp>
          <p:nvSpPr>
            <p:cNvPr id="175" name="LineLegend2" hidden="1">
              <a:extLst>
                <a:ext uri="{FF2B5EF4-FFF2-40B4-BE49-F238E27FC236}">
                  <a16:creationId xmlns:a16="http://schemas.microsoft.com/office/drawing/2014/main" id="{E71F7E9E-078E-4C4A-A7ED-BAC4E4AF973D}"/>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GB" sz="1400" baseline="0" dirty="0">
                <a:ea typeface="+mn-ea"/>
              </a:endParaRPr>
            </a:p>
          </p:txBody>
        </p:sp>
        <p:sp>
          <p:nvSpPr>
            <p:cNvPr id="176" name="LineLegend1" hidden="1">
              <a:extLst>
                <a:ext uri="{FF2B5EF4-FFF2-40B4-BE49-F238E27FC236}">
                  <a16:creationId xmlns:a16="http://schemas.microsoft.com/office/drawing/2014/main" id="{4744E330-0770-4123-B576-6FC96F13742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rtl="0"/>
              <a:endParaRPr lang="en-GB" sz="1400" baseline="0" dirty="0">
                <a:ea typeface="+mn-ea"/>
              </a:endParaRPr>
            </a:p>
          </p:txBody>
        </p:sp>
      </p:grpSp>
      <p:grpSp>
        <p:nvGrpSpPr>
          <p:cNvPr id="177" name="LegendMoons" hidden="1">
            <a:extLst>
              <a:ext uri="{FF2B5EF4-FFF2-40B4-BE49-F238E27FC236}">
                <a16:creationId xmlns:a16="http://schemas.microsoft.com/office/drawing/2014/main" id="{815020A4-D434-4383-9910-7502CB5FDF68}"/>
              </a:ext>
            </a:extLst>
          </p:cNvPr>
          <p:cNvGrpSpPr/>
          <p:nvPr userDrawn="1"/>
        </p:nvGrpSpPr>
        <p:grpSpPr>
          <a:xfrm>
            <a:off x="10688315" y="1145373"/>
            <a:ext cx="948949" cy="1731859"/>
            <a:chOff x="7723680" y="1702457"/>
            <a:chExt cx="948949" cy="1731859"/>
          </a:xfrm>
        </p:grpSpPr>
        <p:sp>
          <p:nvSpPr>
            <p:cNvPr id="178" name="Legend1" hidden="1">
              <a:extLst>
                <a:ext uri="{FF2B5EF4-FFF2-40B4-BE49-F238E27FC236}">
                  <a16:creationId xmlns:a16="http://schemas.microsoft.com/office/drawing/2014/main" id="{C7FABD61-D65F-42F7-A11B-B325A1BD633C}"/>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186" name="Legend2" hidden="1">
              <a:extLst>
                <a:ext uri="{FF2B5EF4-FFF2-40B4-BE49-F238E27FC236}">
                  <a16:creationId xmlns:a16="http://schemas.microsoft.com/office/drawing/2014/main" id="{3CD64247-937E-47B3-A41C-BC0468190AA2}"/>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198" name="Legend3" hidden="1">
              <a:extLst>
                <a:ext uri="{FF2B5EF4-FFF2-40B4-BE49-F238E27FC236}">
                  <a16:creationId xmlns:a16="http://schemas.microsoft.com/office/drawing/2014/main" id="{69D11EC3-9E74-4EA2-B142-6934993ACD4A}"/>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199" name="Legend4" hidden="1">
              <a:extLst>
                <a:ext uri="{FF2B5EF4-FFF2-40B4-BE49-F238E27FC236}">
                  <a16:creationId xmlns:a16="http://schemas.microsoft.com/office/drawing/2014/main" id="{25460176-8297-4221-8A72-B884E131AC6D}"/>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200" name="Legend5" hidden="1">
              <a:extLst>
                <a:ext uri="{FF2B5EF4-FFF2-40B4-BE49-F238E27FC236}">
                  <a16:creationId xmlns:a16="http://schemas.microsoft.com/office/drawing/2014/main" id="{98E4B142-A0A9-466C-958C-BBC9D3A773EC}"/>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grpSp>
          <p:nvGrpSpPr>
            <p:cNvPr id="201" name="MoonLegend1" hidden="1">
              <a:extLst>
                <a:ext uri="{FF2B5EF4-FFF2-40B4-BE49-F238E27FC236}">
                  <a16:creationId xmlns:a16="http://schemas.microsoft.com/office/drawing/2014/main" id="{5A0018DF-A5BF-4F8E-B33B-C131AA5B82E6}"/>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A103E35C-ED69-41D7-AA72-094198147E14}"/>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dirty="0">
                  <a:solidFill>
                    <a:schemeClr val="tx1"/>
                  </a:solidFill>
                </a:endParaRPr>
              </a:p>
            </p:txBody>
          </p:sp>
          <p:sp>
            <p:nvSpPr>
              <p:cNvPr id="215" name="Arc 214" hidden="1">
                <a:extLst>
                  <a:ext uri="{FF2B5EF4-FFF2-40B4-BE49-F238E27FC236}">
                    <a16:creationId xmlns:a16="http://schemas.microsoft.com/office/drawing/2014/main" id="{B11B165D-518D-4187-A3F8-C09EB23F0C06}"/>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sz="1400" dirty="0"/>
              </a:p>
            </p:txBody>
          </p:sp>
        </p:grpSp>
        <p:grpSp>
          <p:nvGrpSpPr>
            <p:cNvPr id="202" name="MoonLegend2" hidden="1">
              <a:extLst>
                <a:ext uri="{FF2B5EF4-FFF2-40B4-BE49-F238E27FC236}">
                  <a16:creationId xmlns:a16="http://schemas.microsoft.com/office/drawing/2014/main" id="{D7F4D128-F65E-46ED-99F0-B25E203C631C}"/>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90A166D5-4572-4BEA-B8C5-0C71EFDB044E}"/>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dirty="0">
                  <a:solidFill>
                    <a:schemeClr val="tx1"/>
                  </a:solidFill>
                </a:endParaRPr>
              </a:p>
            </p:txBody>
          </p:sp>
          <p:sp>
            <p:nvSpPr>
              <p:cNvPr id="213" name="Arc 212" hidden="1">
                <a:extLst>
                  <a:ext uri="{FF2B5EF4-FFF2-40B4-BE49-F238E27FC236}">
                    <a16:creationId xmlns:a16="http://schemas.microsoft.com/office/drawing/2014/main" id="{12698842-6C8C-49D8-B72B-233491E7BBCB}"/>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sz="1400" dirty="0"/>
              </a:p>
            </p:txBody>
          </p:sp>
        </p:grpSp>
        <p:grpSp>
          <p:nvGrpSpPr>
            <p:cNvPr id="203" name="MoonLegend3" hidden="1">
              <a:extLst>
                <a:ext uri="{FF2B5EF4-FFF2-40B4-BE49-F238E27FC236}">
                  <a16:creationId xmlns:a16="http://schemas.microsoft.com/office/drawing/2014/main" id="{7F912689-F62E-42A0-84EF-19CA325570A5}"/>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BD444534-572F-4911-B123-5BA686480FB9}"/>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dirty="0">
                  <a:solidFill>
                    <a:schemeClr val="tx1"/>
                  </a:solidFill>
                </a:endParaRPr>
              </a:p>
            </p:txBody>
          </p:sp>
          <p:sp>
            <p:nvSpPr>
              <p:cNvPr id="211" name="Arc 210" hidden="1">
                <a:extLst>
                  <a:ext uri="{FF2B5EF4-FFF2-40B4-BE49-F238E27FC236}">
                    <a16:creationId xmlns:a16="http://schemas.microsoft.com/office/drawing/2014/main" id="{4A821882-6ED8-4DA8-BE2C-0B45D5CBE4F1}"/>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sz="1400" dirty="0"/>
              </a:p>
            </p:txBody>
          </p:sp>
        </p:grpSp>
        <p:grpSp>
          <p:nvGrpSpPr>
            <p:cNvPr id="204" name="MoonLegend4" hidden="1">
              <a:extLst>
                <a:ext uri="{FF2B5EF4-FFF2-40B4-BE49-F238E27FC236}">
                  <a16:creationId xmlns:a16="http://schemas.microsoft.com/office/drawing/2014/main" id="{B491F90A-708A-4C0E-B746-05B435419379}"/>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274C6738-75AC-4341-A2B3-5A476BC30C98}"/>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dirty="0">
                  <a:solidFill>
                    <a:schemeClr val="tx1"/>
                  </a:solidFill>
                </a:endParaRPr>
              </a:p>
            </p:txBody>
          </p:sp>
          <p:sp>
            <p:nvSpPr>
              <p:cNvPr id="209" name="Arc 208" hidden="1">
                <a:extLst>
                  <a:ext uri="{FF2B5EF4-FFF2-40B4-BE49-F238E27FC236}">
                    <a16:creationId xmlns:a16="http://schemas.microsoft.com/office/drawing/2014/main" id="{01856841-3462-4838-92D3-8B99CB336B31}"/>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sz="1400" dirty="0"/>
              </a:p>
            </p:txBody>
          </p:sp>
        </p:grpSp>
        <p:grpSp>
          <p:nvGrpSpPr>
            <p:cNvPr id="205" name="MoonLegend5" hidden="1">
              <a:extLst>
                <a:ext uri="{FF2B5EF4-FFF2-40B4-BE49-F238E27FC236}">
                  <a16:creationId xmlns:a16="http://schemas.microsoft.com/office/drawing/2014/main" id="{BE1C2933-999D-4E7A-89CA-0D245217D9CE}"/>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F78C276F-C183-467B-A856-09EBE44972BB}"/>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dirty="0">
                  <a:solidFill>
                    <a:schemeClr val="tx1"/>
                  </a:solidFill>
                </a:endParaRPr>
              </a:p>
            </p:txBody>
          </p:sp>
          <p:sp>
            <p:nvSpPr>
              <p:cNvPr id="207" name="Arc 206" hidden="1">
                <a:extLst>
                  <a:ext uri="{FF2B5EF4-FFF2-40B4-BE49-F238E27FC236}">
                    <a16:creationId xmlns:a16="http://schemas.microsoft.com/office/drawing/2014/main" id="{9F76163E-F627-4CF9-8653-B1389E4ED3AA}"/>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sz="1400" dirty="0"/>
              </a:p>
            </p:txBody>
          </p:sp>
        </p:grpSp>
      </p:grpSp>
      <p:grpSp>
        <p:nvGrpSpPr>
          <p:cNvPr id="216" name="LegendBoxes" hidden="1">
            <a:extLst>
              <a:ext uri="{FF2B5EF4-FFF2-40B4-BE49-F238E27FC236}">
                <a16:creationId xmlns:a16="http://schemas.microsoft.com/office/drawing/2014/main" id="{FE67967F-F474-4864-9482-CB7DF73A819E}"/>
              </a:ext>
            </a:extLst>
          </p:cNvPr>
          <p:cNvGrpSpPr/>
          <p:nvPr userDrawn="1"/>
        </p:nvGrpSpPr>
        <p:grpSpPr>
          <a:xfrm>
            <a:off x="10714801" y="4381500"/>
            <a:ext cx="922463" cy="1717282"/>
            <a:chOff x="10652400" y="4322824"/>
            <a:chExt cx="922463" cy="1717282"/>
          </a:xfrm>
        </p:grpSpPr>
        <p:sp>
          <p:nvSpPr>
            <p:cNvPr id="217" name="RectangleLegend1" hidden="1">
              <a:extLst>
                <a:ext uri="{FF2B5EF4-FFF2-40B4-BE49-F238E27FC236}">
                  <a16:creationId xmlns:a16="http://schemas.microsoft.com/office/drawing/2014/main" id="{F17CC32A-5DCF-48B3-9FD1-2557BA2B1C5E}"/>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400" dirty="0">
                <a:solidFill>
                  <a:schemeClr val="tx1"/>
                </a:solidFill>
              </a:endParaRPr>
            </a:p>
          </p:txBody>
        </p:sp>
        <p:sp>
          <p:nvSpPr>
            <p:cNvPr id="218" name="RectangleLegend2" hidden="1">
              <a:extLst>
                <a:ext uri="{FF2B5EF4-FFF2-40B4-BE49-F238E27FC236}">
                  <a16:creationId xmlns:a16="http://schemas.microsoft.com/office/drawing/2014/main" id="{13CCE224-F358-4F25-ABBC-AB48605B0C68}"/>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400" dirty="0">
                <a:solidFill>
                  <a:schemeClr val="tx1"/>
                </a:solidFill>
              </a:endParaRPr>
            </a:p>
          </p:txBody>
        </p:sp>
        <p:sp>
          <p:nvSpPr>
            <p:cNvPr id="219" name="RectangleLegend3" hidden="1">
              <a:extLst>
                <a:ext uri="{FF2B5EF4-FFF2-40B4-BE49-F238E27FC236}">
                  <a16:creationId xmlns:a16="http://schemas.microsoft.com/office/drawing/2014/main" id="{90348EE0-93FC-4E2D-8B8C-843646B844C3}"/>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400" dirty="0">
                <a:solidFill>
                  <a:schemeClr val="tx1"/>
                </a:solidFill>
              </a:endParaRPr>
            </a:p>
          </p:txBody>
        </p:sp>
        <p:sp>
          <p:nvSpPr>
            <p:cNvPr id="220" name="RectangleLegend4" hidden="1">
              <a:extLst>
                <a:ext uri="{FF2B5EF4-FFF2-40B4-BE49-F238E27FC236}">
                  <a16:creationId xmlns:a16="http://schemas.microsoft.com/office/drawing/2014/main" id="{105A3BFF-FF85-4297-BA1F-B4FCCCDCA3AD}"/>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400" dirty="0">
                <a:solidFill>
                  <a:schemeClr val="tx1"/>
                </a:solidFill>
              </a:endParaRPr>
            </a:p>
          </p:txBody>
        </p:sp>
        <p:sp>
          <p:nvSpPr>
            <p:cNvPr id="221" name="RectangleLegend5" hidden="1">
              <a:extLst>
                <a:ext uri="{FF2B5EF4-FFF2-40B4-BE49-F238E27FC236}">
                  <a16:creationId xmlns:a16="http://schemas.microsoft.com/office/drawing/2014/main" id="{43643E7E-77CF-4388-83F7-2BAE8C364488}"/>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1400" dirty="0">
                <a:solidFill>
                  <a:schemeClr val="tx1"/>
                </a:solidFill>
              </a:endParaRPr>
            </a:p>
          </p:txBody>
        </p:sp>
        <p:sp>
          <p:nvSpPr>
            <p:cNvPr id="222" name="Legend1" hidden="1">
              <a:extLst>
                <a:ext uri="{FF2B5EF4-FFF2-40B4-BE49-F238E27FC236}">
                  <a16:creationId xmlns:a16="http://schemas.microsoft.com/office/drawing/2014/main" id="{E283854C-3C1E-4F96-9CC5-ABA0573BA752}"/>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223" name="Legend2" hidden="1">
              <a:extLst>
                <a:ext uri="{FF2B5EF4-FFF2-40B4-BE49-F238E27FC236}">
                  <a16:creationId xmlns:a16="http://schemas.microsoft.com/office/drawing/2014/main" id="{45B0D6C1-DF53-42B8-B48C-EA2C22A81646}"/>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224" name="Legend3" hidden="1">
              <a:extLst>
                <a:ext uri="{FF2B5EF4-FFF2-40B4-BE49-F238E27FC236}">
                  <a16:creationId xmlns:a16="http://schemas.microsoft.com/office/drawing/2014/main" id="{2EF2C8D0-7D79-40E6-826F-7CAF3B98E494}"/>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225" name="Legend4" hidden="1">
              <a:extLst>
                <a:ext uri="{FF2B5EF4-FFF2-40B4-BE49-F238E27FC236}">
                  <a16:creationId xmlns:a16="http://schemas.microsoft.com/office/drawing/2014/main" id="{494BFBA9-663B-458D-8C75-4C550AC86FB5}"/>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sp>
          <p:nvSpPr>
            <p:cNvPr id="226" name="Legend5" hidden="1">
              <a:extLst>
                <a:ext uri="{FF2B5EF4-FFF2-40B4-BE49-F238E27FC236}">
                  <a16:creationId xmlns:a16="http://schemas.microsoft.com/office/drawing/2014/main" id="{1543DE47-6844-480B-8A74-9EE25C0F98AB}"/>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rtl="0">
                <a:spcAft>
                  <a:spcPts val="600"/>
                </a:spcAft>
              </a:pPr>
              <a:r>
                <a:rPr lang="en-GB" sz="1400"/>
                <a:t>Legend</a:t>
              </a:r>
              <a:endParaRPr lang="en-GB" sz="1400" dirty="0"/>
            </a:p>
          </p:txBody>
        </p:sp>
      </p:grpSp>
      <p:cxnSp>
        <p:nvCxnSpPr>
          <p:cNvPr id="148" name="Straight Connector 147">
            <a:extLst>
              <a:ext uri="{FF2B5EF4-FFF2-40B4-BE49-F238E27FC236}">
                <a16:creationId xmlns:a16="http://schemas.microsoft.com/office/drawing/2014/main" id="{2B774D77-1894-4C50-8543-E4448C6EECCD}"/>
              </a:ext>
            </a:extLst>
          </p:cNvPr>
          <p:cNvCxnSpPr>
            <a:cxnSpLocks/>
          </p:cNvCxnSpPr>
          <p:nvPr userDrawn="1"/>
        </p:nvCxnSpPr>
        <p:spPr bwMode="ltGray">
          <a:xfrm>
            <a:off x="554736" y="1200760"/>
            <a:ext cx="11082528" cy="0"/>
          </a:xfrm>
          <a:prstGeom prst="line">
            <a:avLst/>
          </a:prstGeom>
          <a:ln w="19050" cap="flat">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58" name="Group 4">
            <a:extLst>
              <a:ext uri="{FF2B5EF4-FFF2-40B4-BE49-F238E27FC236}">
                <a16:creationId xmlns:a16="http://schemas.microsoft.com/office/drawing/2014/main" id="{F60C5AA7-8CEA-4030-8AB2-77BBB3754FF4}"/>
              </a:ext>
            </a:extLst>
          </p:cNvPr>
          <p:cNvGrpSpPr>
            <a:grpSpLocks noChangeAspect="1"/>
          </p:cNvGrpSpPr>
          <p:nvPr userDrawn="1"/>
        </p:nvGrpSpPr>
        <p:grpSpPr bwMode="ltGray">
          <a:xfrm>
            <a:off x="11256172" y="6417372"/>
            <a:ext cx="394856" cy="373880"/>
            <a:chOff x="-240" y="2757"/>
            <a:chExt cx="960" cy="909"/>
          </a:xfrm>
        </p:grpSpPr>
        <p:sp>
          <p:nvSpPr>
            <p:cNvPr id="159" name="Freeform 5">
              <a:extLst>
                <a:ext uri="{FF2B5EF4-FFF2-40B4-BE49-F238E27FC236}">
                  <a16:creationId xmlns:a16="http://schemas.microsoft.com/office/drawing/2014/main" id="{7763B3BE-F262-4B10-B8E4-6F146BCD0C88}"/>
                </a:ext>
              </a:extLst>
            </p:cNvPr>
            <p:cNvSpPr>
              <a:spLocks noEditPoints="1"/>
            </p:cNvSpPr>
            <p:nvPr userDrawn="1"/>
          </p:nvSpPr>
          <p:spPr bwMode="ltGray">
            <a:xfrm>
              <a:off x="-191" y="3388"/>
              <a:ext cx="866" cy="278"/>
            </a:xfrm>
            <a:custGeom>
              <a:avLst/>
              <a:gdLst>
                <a:gd name="T0" fmla="*/ 20 w 420"/>
                <a:gd name="T1" fmla="*/ 15 h 135"/>
                <a:gd name="T2" fmla="*/ 9 w 420"/>
                <a:gd name="T3" fmla="*/ 54 h 135"/>
                <a:gd name="T4" fmla="*/ 35 w 420"/>
                <a:gd name="T5" fmla="*/ 54 h 135"/>
                <a:gd name="T6" fmla="*/ 61 w 420"/>
                <a:gd name="T7" fmla="*/ 54 h 135"/>
                <a:gd name="T8" fmla="*/ 14 w 420"/>
                <a:gd name="T9" fmla="*/ 104 h 135"/>
                <a:gd name="T10" fmla="*/ 27 w 420"/>
                <a:gd name="T11" fmla="*/ 76 h 135"/>
                <a:gd name="T12" fmla="*/ 23 w 420"/>
                <a:gd name="T13" fmla="*/ 96 h 135"/>
                <a:gd name="T14" fmla="*/ 39 w 420"/>
                <a:gd name="T15" fmla="*/ 115 h 135"/>
                <a:gd name="T16" fmla="*/ 71 w 420"/>
                <a:gd name="T17" fmla="*/ 115 h 135"/>
                <a:gd name="T18" fmla="*/ 114 w 420"/>
                <a:gd name="T19" fmla="*/ 117 h 135"/>
                <a:gd name="T20" fmla="*/ 87 w 420"/>
                <a:gd name="T21" fmla="*/ 118 h 135"/>
                <a:gd name="T22" fmla="*/ 152 w 420"/>
                <a:gd name="T23" fmla="*/ 95 h 135"/>
                <a:gd name="T24" fmla="*/ 141 w 420"/>
                <a:gd name="T25" fmla="*/ 134 h 135"/>
                <a:gd name="T26" fmla="*/ 168 w 420"/>
                <a:gd name="T27" fmla="*/ 134 h 135"/>
                <a:gd name="T28" fmla="*/ 242 w 420"/>
                <a:gd name="T29" fmla="*/ 95 h 135"/>
                <a:gd name="T30" fmla="*/ 262 w 420"/>
                <a:gd name="T31" fmla="*/ 134 h 135"/>
                <a:gd name="T32" fmla="*/ 243 w 420"/>
                <a:gd name="T33" fmla="*/ 127 h 135"/>
                <a:gd name="T34" fmla="*/ 346 w 420"/>
                <a:gd name="T35" fmla="*/ 135 h 135"/>
                <a:gd name="T36" fmla="*/ 346 w 420"/>
                <a:gd name="T37" fmla="*/ 128 h 135"/>
                <a:gd name="T38" fmla="*/ 382 w 420"/>
                <a:gd name="T39" fmla="*/ 96 h 135"/>
                <a:gd name="T40" fmla="*/ 392 w 420"/>
                <a:gd name="T41" fmla="*/ 103 h 135"/>
                <a:gd name="T42" fmla="*/ 299 w 420"/>
                <a:gd name="T43" fmla="*/ 96 h 135"/>
                <a:gd name="T44" fmla="*/ 269 w 420"/>
                <a:gd name="T45" fmla="*/ 96 h 135"/>
                <a:gd name="T46" fmla="*/ 300 w 420"/>
                <a:gd name="T47" fmla="*/ 132 h 135"/>
                <a:gd name="T48" fmla="*/ 299 w 420"/>
                <a:gd name="T49" fmla="*/ 104 h 135"/>
                <a:gd name="T50" fmla="*/ 206 w 420"/>
                <a:gd name="T51" fmla="*/ 134 h 135"/>
                <a:gd name="T52" fmla="*/ 206 w 420"/>
                <a:gd name="T53" fmla="*/ 101 h 135"/>
                <a:gd name="T54" fmla="*/ 195 w 420"/>
                <a:gd name="T55" fmla="*/ 103 h 135"/>
                <a:gd name="T56" fmla="*/ 309 w 420"/>
                <a:gd name="T57" fmla="*/ 134 h 135"/>
                <a:gd name="T58" fmla="*/ 313 w 420"/>
                <a:gd name="T59" fmla="*/ 89 h 135"/>
                <a:gd name="T60" fmla="*/ 171 w 420"/>
                <a:gd name="T61" fmla="*/ 4 h 135"/>
                <a:gd name="T62" fmla="*/ 163 w 420"/>
                <a:gd name="T63" fmla="*/ 23 h 135"/>
                <a:gd name="T64" fmla="*/ 177 w 420"/>
                <a:gd name="T65" fmla="*/ 47 h 135"/>
                <a:gd name="T66" fmla="*/ 256 w 420"/>
                <a:gd name="T67" fmla="*/ 15 h 135"/>
                <a:gd name="T68" fmla="*/ 246 w 420"/>
                <a:gd name="T69" fmla="*/ 54 h 135"/>
                <a:gd name="T70" fmla="*/ 256 w 420"/>
                <a:gd name="T71" fmla="*/ 15 h 135"/>
                <a:gd name="T72" fmla="*/ 134 w 420"/>
                <a:gd name="T73" fmla="*/ 39 h 135"/>
                <a:gd name="T74" fmla="*/ 132 w 420"/>
                <a:gd name="T75" fmla="*/ 55 h 135"/>
                <a:gd name="T76" fmla="*/ 133 w 420"/>
                <a:gd name="T77" fmla="*/ 22 h 135"/>
                <a:gd name="T78" fmla="*/ 362 w 420"/>
                <a:gd name="T79" fmla="*/ 16 h 135"/>
                <a:gd name="T80" fmla="*/ 370 w 420"/>
                <a:gd name="T81" fmla="*/ 23 h 135"/>
                <a:gd name="T82" fmla="*/ 285 w 420"/>
                <a:gd name="T83" fmla="*/ 55 h 135"/>
                <a:gd name="T84" fmla="*/ 285 w 420"/>
                <a:gd name="T85" fmla="*/ 23 h 135"/>
                <a:gd name="T86" fmla="*/ 342 w 420"/>
                <a:gd name="T87" fmla="*/ 35 h 135"/>
                <a:gd name="T88" fmla="*/ 303 w 420"/>
                <a:gd name="T89" fmla="*/ 35 h 135"/>
                <a:gd name="T90" fmla="*/ 342 w 420"/>
                <a:gd name="T91" fmla="*/ 35 h 135"/>
                <a:gd name="T92" fmla="*/ 311 w 420"/>
                <a:gd name="T93" fmla="*/ 35 h 135"/>
                <a:gd name="T94" fmla="*/ 223 w 420"/>
                <a:gd name="T95" fmla="*/ 44 h 135"/>
                <a:gd name="T96" fmla="*/ 211 w 420"/>
                <a:gd name="T97" fmla="*/ 15 h 135"/>
                <a:gd name="T98" fmla="*/ 420 w 420"/>
                <a:gd name="T99" fmla="*/ 35 h 135"/>
                <a:gd name="T100" fmla="*/ 380 w 420"/>
                <a:gd name="T101" fmla="*/ 35 h 135"/>
                <a:gd name="T102" fmla="*/ 420 w 420"/>
                <a:gd name="T103" fmla="*/ 35 h 135"/>
                <a:gd name="T104" fmla="*/ 389 w 420"/>
                <a:gd name="T105" fmla="*/ 35 h 135"/>
                <a:gd name="T106" fmla="*/ 87 w 420"/>
                <a:gd name="T107" fmla="*/ 15 h 135"/>
                <a:gd name="T108" fmla="*/ 108 w 420"/>
                <a:gd name="T109" fmla="*/ 54 h 135"/>
                <a:gd name="T110" fmla="*/ 88 w 420"/>
                <a:gd name="T111" fmla="*/ 4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 h="135">
                  <a:moveTo>
                    <a:pt x="61" y="54"/>
                  </a:moveTo>
                  <a:cubicBezTo>
                    <a:pt x="61" y="30"/>
                    <a:pt x="61" y="30"/>
                    <a:pt x="61" y="30"/>
                  </a:cubicBezTo>
                  <a:cubicBezTo>
                    <a:pt x="61" y="21"/>
                    <a:pt x="55" y="15"/>
                    <a:pt x="46" y="15"/>
                  </a:cubicBezTo>
                  <a:cubicBezTo>
                    <a:pt x="41" y="15"/>
                    <a:pt x="36" y="16"/>
                    <a:pt x="32" y="22"/>
                  </a:cubicBezTo>
                  <a:cubicBezTo>
                    <a:pt x="30" y="17"/>
                    <a:pt x="25" y="15"/>
                    <a:pt x="20" y="15"/>
                  </a:cubicBezTo>
                  <a:cubicBezTo>
                    <a:pt x="16" y="15"/>
                    <a:pt x="12" y="16"/>
                    <a:pt x="8" y="21"/>
                  </a:cubicBezTo>
                  <a:cubicBezTo>
                    <a:pt x="8" y="16"/>
                    <a:pt x="8" y="16"/>
                    <a:pt x="8" y="16"/>
                  </a:cubicBezTo>
                  <a:cubicBezTo>
                    <a:pt x="0" y="16"/>
                    <a:pt x="0" y="16"/>
                    <a:pt x="0" y="16"/>
                  </a:cubicBezTo>
                  <a:cubicBezTo>
                    <a:pt x="0" y="54"/>
                    <a:pt x="0" y="54"/>
                    <a:pt x="0" y="54"/>
                  </a:cubicBezTo>
                  <a:cubicBezTo>
                    <a:pt x="9" y="54"/>
                    <a:pt x="9" y="54"/>
                    <a:pt x="9" y="54"/>
                  </a:cubicBezTo>
                  <a:cubicBezTo>
                    <a:pt x="9" y="33"/>
                    <a:pt x="9" y="33"/>
                    <a:pt x="9" y="33"/>
                  </a:cubicBezTo>
                  <a:cubicBezTo>
                    <a:pt x="9" y="26"/>
                    <a:pt x="12" y="23"/>
                    <a:pt x="18" y="23"/>
                  </a:cubicBezTo>
                  <a:cubicBezTo>
                    <a:pt x="23" y="23"/>
                    <a:pt x="26" y="26"/>
                    <a:pt x="26" y="33"/>
                  </a:cubicBezTo>
                  <a:cubicBezTo>
                    <a:pt x="26" y="54"/>
                    <a:pt x="26" y="54"/>
                    <a:pt x="26" y="54"/>
                  </a:cubicBezTo>
                  <a:cubicBezTo>
                    <a:pt x="35" y="54"/>
                    <a:pt x="35" y="54"/>
                    <a:pt x="35" y="54"/>
                  </a:cubicBezTo>
                  <a:cubicBezTo>
                    <a:pt x="35" y="33"/>
                    <a:pt x="35" y="33"/>
                    <a:pt x="35" y="33"/>
                  </a:cubicBezTo>
                  <a:cubicBezTo>
                    <a:pt x="35" y="26"/>
                    <a:pt x="38" y="23"/>
                    <a:pt x="44" y="23"/>
                  </a:cubicBezTo>
                  <a:cubicBezTo>
                    <a:pt x="50" y="23"/>
                    <a:pt x="52" y="26"/>
                    <a:pt x="52" y="33"/>
                  </a:cubicBezTo>
                  <a:cubicBezTo>
                    <a:pt x="52" y="54"/>
                    <a:pt x="52" y="54"/>
                    <a:pt x="52" y="54"/>
                  </a:cubicBezTo>
                  <a:lnTo>
                    <a:pt x="61" y="54"/>
                  </a:lnTo>
                  <a:close/>
                  <a:moveTo>
                    <a:pt x="36" y="104"/>
                  </a:moveTo>
                  <a:cubicBezTo>
                    <a:pt x="23" y="104"/>
                    <a:pt x="23" y="104"/>
                    <a:pt x="23" y="104"/>
                  </a:cubicBezTo>
                  <a:cubicBezTo>
                    <a:pt x="23" y="134"/>
                    <a:pt x="23" y="134"/>
                    <a:pt x="23" y="134"/>
                  </a:cubicBezTo>
                  <a:cubicBezTo>
                    <a:pt x="14" y="134"/>
                    <a:pt x="14" y="134"/>
                    <a:pt x="14" y="134"/>
                  </a:cubicBezTo>
                  <a:cubicBezTo>
                    <a:pt x="14" y="104"/>
                    <a:pt x="14" y="104"/>
                    <a:pt x="14" y="104"/>
                  </a:cubicBezTo>
                  <a:cubicBezTo>
                    <a:pt x="7" y="104"/>
                    <a:pt x="7" y="104"/>
                    <a:pt x="7" y="104"/>
                  </a:cubicBezTo>
                  <a:cubicBezTo>
                    <a:pt x="7" y="96"/>
                    <a:pt x="7" y="96"/>
                    <a:pt x="7" y="96"/>
                  </a:cubicBezTo>
                  <a:cubicBezTo>
                    <a:pt x="14" y="96"/>
                    <a:pt x="14" y="96"/>
                    <a:pt x="14" y="96"/>
                  </a:cubicBezTo>
                  <a:cubicBezTo>
                    <a:pt x="14" y="90"/>
                    <a:pt x="14" y="90"/>
                    <a:pt x="14" y="90"/>
                  </a:cubicBezTo>
                  <a:cubicBezTo>
                    <a:pt x="14" y="82"/>
                    <a:pt x="18" y="76"/>
                    <a:pt x="27" y="76"/>
                  </a:cubicBezTo>
                  <a:cubicBezTo>
                    <a:pt x="32" y="76"/>
                    <a:pt x="35" y="77"/>
                    <a:pt x="38" y="79"/>
                  </a:cubicBezTo>
                  <a:cubicBezTo>
                    <a:pt x="35" y="86"/>
                    <a:pt x="35" y="86"/>
                    <a:pt x="35" y="86"/>
                  </a:cubicBezTo>
                  <a:cubicBezTo>
                    <a:pt x="33" y="85"/>
                    <a:pt x="30" y="84"/>
                    <a:pt x="28" y="84"/>
                  </a:cubicBezTo>
                  <a:cubicBezTo>
                    <a:pt x="24" y="84"/>
                    <a:pt x="23" y="86"/>
                    <a:pt x="23" y="90"/>
                  </a:cubicBezTo>
                  <a:cubicBezTo>
                    <a:pt x="23" y="96"/>
                    <a:pt x="23" y="96"/>
                    <a:pt x="23" y="96"/>
                  </a:cubicBezTo>
                  <a:cubicBezTo>
                    <a:pt x="36" y="96"/>
                    <a:pt x="36" y="96"/>
                    <a:pt x="36" y="96"/>
                  </a:cubicBezTo>
                  <a:lnTo>
                    <a:pt x="36" y="104"/>
                  </a:lnTo>
                  <a:close/>
                  <a:moveTo>
                    <a:pt x="80" y="115"/>
                  </a:moveTo>
                  <a:cubicBezTo>
                    <a:pt x="80" y="104"/>
                    <a:pt x="71" y="95"/>
                    <a:pt x="59" y="95"/>
                  </a:cubicBezTo>
                  <a:cubicBezTo>
                    <a:pt x="47" y="95"/>
                    <a:pt x="39" y="104"/>
                    <a:pt x="39" y="115"/>
                  </a:cubicBezTo>
                  <a:cubicBezTo>
                    <a:pt x="39" y="127"/>
                    <a:pt x="47" y="135"/>
                    <a:pt x="59" y="135"/>
                  </a:cubicBezTo>
                  <a:cubicBezTo>
                    <a:pt x="71" y="135"/>
                    <a:pt x="80" y="127"/>
                    <a:pt x="80" y="115"/>
                  </a:cubicBezTo>
                  <a:moveTo>
                    <a:pt x="47" y="115"/>
                  </a:moveTo>
                  <a:cubicBezTo>
                    <a:pt x="47" y="108"/>
                    <a:pt x="52" y="103"/>
                    <a:pt x="59" y="103"/>
                  </a:cubicBezTo>
                  <a:cubicBezTo>
                    <a:pt x="66" y="103"/>
                    <a:pt x="71" y="108"/>
                    <a:pt x="71" y="115"/>
                  </a:cubicBezTo>
                  <a:cubicBezTo>
                    <a:pt x="71" y="122"/>
                    <a:pt x="66" y="128"/>
                    <a:pt x="59" y="128"/>
                  </a:cubicBezTo>
                  <a:cubicBezTo>
                    <a:pt x="52" y="128"/>
                    <a:pt x="47" y="122"/>
                    <a:pt x="47" y="115"/>
                  </a:cubicBezTo>
                  <a:moveTo>
                    <a:pt x="122" y="96"/>
                  </a:moveTo>
                  <a:cubicBezTo>
                    <a:pt x="114" y="96"/>
                    <a:pt x="114" y="96"/>
                    <a:pt x="114" y="96"/>
                  </a:cubicBezTo>
                  <a:cubicBezTo>
                    <a:pt x="114" y="117"/>
                    <a:pt x="114" y="117"/>
                    <a:pt x="114" y="117"/>
                  </a:cubicBezTo>
                  <a:cubicBezTo>
                    <a:pt x="114" y="125"/>
                    <a:pt x="110" y="127"/>
                    <a:pt x="104" y="127"/>
                  </a:cubicBezTo>
                  <a:cubicBezTo>
                    <a:pt x="99" y="127"/>
                    <a:pt x="95" y="125"/>
                    <a:pt x="95" y="117"/>
                  </a:cubicBezTo>
                  <a:cubicBezTo>
                    <a:pt x="95" y="96"/>
                    <a:pt x="95" y="96"/>
                    <a:pt x="95" y="96"/>
                  </a:cubicBezTo>
                  <a:cubicBezTo>
                    <a:pt x="87" y="96"/>
                    <a:pt x="87" y="96"/>
                    <a:pt x="87" y="96"/>
                  </a:cubicBezTo>
                  <a:cubicBezTo>
                    <a:pt x="87" y="118"/>
                    <a:pt x="87" y="118"/>
                    <a:pt x="87" y="118"/>
                  </a:cubicBezTo>
                  <a:cubicBezTo>
                    <a:pt x="87" y="130"/>
                    <a:pt x="95" y="135"/>
                    <a:pt x="104" y="135"/>
                  </a:cubicBezTo>
                  <a:cubicBezTo>
                    <a:pt x="113" y="135"/>
                    <a:pt x="122" y="130"/>
                    <a:pt x="122" y="118"/>
                  </a:cubicBezTo>
                  <a:lnTo>
                    <a:pt x="122" y="96"/>
                  </a:lnTo>
                  <a:close/>
                  <a:moveTo>
                    <a:pt x="168" y="110"/>
                  </a:moveTo>
                  <a:cubicBezTo>
                    <a:pt x="168" y="101"/>
                    <a:pt x="161" y="95"/>
                    <a:pt x="152" y="95"/>
                  </a:cubicBezTo>
                  <a:cubicBezTo>
                    <a:pt x="148" y="95"/>
                    <a:pt x="144" y="96"/>
                    <a:pt x="141" y="101"/>
                  </a:cubicBezTo>
                  <a:cubicBezTo>
                    <a:pt x="141" y="96"/>
                    <a:pt x="141" y="96"/>
                    <a:pt x="141" y="96"/>
                  </a:cubicBezTo>
                  <a:cubicBezTo>
                    <a:pt x="132" y="96"/>
                    <a:pt x="132" y="96"/>
                    <a:pt x="132" y="96"/>
                  </a:cubicBezTo>
                  <a:cubicBezTo>
                    <a:pt x="132" y="134"/>
                    <a:pt x="132" y="134"/>
                    <a:pt x="132" y="134"/>
                  </a:cubicBezTo>
                  <a:cubicBezTo>
                    <a:pt x="141" y="134"/>
                    <a:pt x="141" y="134"/>
                    <a:pt x="141" y="134"/>
                  </a:cubicBezTo>
                  <a:cubicBezTo>
                    <a:pt x="141" y="113"/>
                    <a:pt x="141" y="113"/>
                    <a:pt x="141" y="113"/>
                  </a:cubicBezTo>
                  <a:cubicBezTo>
                    <a:pt x="141" y="107"/>
                    <a:pt x="145" y="103"/>
                    <a:pt x="151" y="103"/>
                  </a:cubicBezTo>
                  <a:cubicBezTo>
                    <a:pt x="156" y="103"/>
                    <a:pt x="160" y="107"/>
                    <a:pt x="160" y="113"/>
                  </a:cubicBezTo>
                  <a:cubicBezTo>
                    <a:pt x="160" y="134"/>
                    <a:pt x="160" y="134"/>
                    <a:pt x="160" y="134"/>
                  </a:cubicBezTo>
                  <a:cubicBezTo>
                    <a:pt x="168" y="134"/>
                    <a:pt x="168" y="134"/>
                    <a:pt x="168" y="134"/>
                  </a:cubicBezTo>
                  <a:cubicBezTo>
                    <a:pt x="168" y="110"/>
                    <a:pt x="168" y="110"/>
                    <a:pt x="168" y="110"/>
                  </a:cubicBezTo>
                  <a:moveTo>
                    <a:pt x="262" y="96"/>
                  </a:moveTo>
                  <a:cubicBezTo>
                    <a:pt x="254" y="96"/>
                    <a:pt x="254" y="96"/>
                    <a:pt x="254" y="96"/>
                  </a:cubicBezTo>
                  <a:cubicBezTo>
                    <a:pt x="254" y="101"/>
                    <a:pt x="254" y="101"/>
                    <a:pt x="254" y="101"/>
                  </a:cubicBezTo>
                  <a:cubicBezTo>
                    <a:pt x="251" y="97"/>
                    <a:pt x="247" y="95"/>
                    <a:pt x="242" y="95"/>
                  </a:cubicBezTo>
                  <a:cubicBezTo>
                    <a:pt x="231" y="95"/>
                    <a:pt x="223" y="104"/>
                    <a:pt x="223" y="115"/>
                  </a:cubicBezTo>
                  <a:cubicBezTo>
                    <a:pt x="223" y="127"/>
                    <a:pt x="231" y="135"/>
                    <a:pt x="242" y="135"/>
                  </a:cubicBezTo>
                  <a:cubicBezTo>
                    <a:pt x="247" y="135"/>
                    <a:pt x="251" y="133"/>
                    <a:pt x="254" y="130"/>
                  </a:cubicBezTo>
                  <a:cubicBezTo>
                    <a:pt x="254" y="134"/>
                    <a:pt x="254" y="134"/>
                    <a:pt x="254" y="134"/>
                  </a:cubicBezTo>
                  <a:cubicBezTo>
                    <a:pt x="262" y="134"/>
                    <a:pt x="262" y="134"/>
                    <a:pt x="262" y="134"/>
                  </a:cubicBezTo>
                  <a:lnTo>
                    <a:pt x="262" y="96"/>
                  </a:lnTo>
                  <a:close/>
                  <a:moveTo>
                    <a:pt x="231" y="115"/>
                  </a:moveTo>
                  <a:cubicBezTo>
                    <a:pt x="231" y="109"/>
                    <a:pt x="236" y="103"/>
                    <a:pt x="243" y="103"/>
                  </a:cubicBezTo>
                  <a:cubicBezTo>
                    <a:pt x="250" y="103"/>
                    <a:pt x="254" y="108"/>
                    <a:pt x="254" y="115"/>
                  </a:cubicBezTo>
                  <a:cubicBezTo>
                    <a:pt x="254" y="122"/>
                    <a:pt x="250" y="127"/>
                    <a:pt x="243" y="127"/>
                  </a:cubicBezTo>
                  <a:cubicBezTo>
                    <a:pt x="236" y="127"/>
                    <a:pt x="231" y="122"/>
                    <a:pt x="231" y="115"/>
                  </a:cubicBezTo>
                  <a:moveTo>
                    <a:pt x="366" y="115"/>
                  </a:moveTo>
                  <a:cubicBezTo>
                    <a:pt x="366" y="104"/>
                    <a:pt x="357" y="95"/>
                    <a:pt x="346" y="95"/>
                  </a:cubicBezTo>
                  <a:cubicBezTo>
                    <a:pt x="334" y="95"/>
                    <a:pt x="325" y="104"/>
                    <a:pt x="325" y="115"/>
                  </a:cubicBezTo>
                  <a:cubicBezTo>
                    <a:pt x="325" y="127"/>
                    <a:pt x="334" y="135"/>
                    <a:pt x="346" y="135"/>
                  </a:cubicBezTo>
                  <a:cubicBezTo>
                    <a:pt x="357" y="135"/>
                    <a:pt x="366" y="127"/>
                    <a:pt x="366" y="115"/>
                  </a:cubicBezTo>
                  <a:moveTo>
                    <a:pt x="334" y="115"/>
                  </a:moveTo>
                  <a:cubicBezTo>
                    <a:pt x="334" y="108"/>
                    <a:pt x="339" y="103"/>
                    <a:pt x="346" y="103"/>
                  </a:cubicBezTo>
                  <a:cubicBezTo>
                    <a:pt x="352" y="103"/>
                    <a:pt x="358" y="108"/>
                    <a:pt x="358" y="115"/>
                  </a:cubicBezTo>
                  <a:cubicBezTo>
                    <a:pt x="358" y="122"/>
                    <a:pt x="352" y="128"/>
                    <a:pt x="346" y="128"/>
                  </a:cubicBezTo>
                  <a:cubicBezTo>
                    <a:pt x="339" y="128"/>
                    <a:pt x="334" y="122"/>
                    <a:pt x="334" y="115"/>
                  </a:cubicBezTo>
                  <a:moveTo>
                    <a:pt x="409" y="110"/>
                  </a:moveTo>
                  <a:cubicBezTo>
                    <a:pt x="409" y="101"/>
                    <a:pt x="403" y="95"/>
                    <a:pt x="394" y="95"/>
                  </a:cubicBezTo>
                  <a:cubicBezTo>
                    <a:pt x="390" y="95"/>
                    <a:pt x="385" y="96"/>
                    <a:pt x="382" y="101"/>
                  </a:cubicBezTo>
                  <a:cubicBezTo>
                    <a:pt x="382" y="96"/>
                    <a:pt x="382" y="96"/>
                    <a:pt x="382" y="96"/>
                  </a:cubicBezTo>
                  <a:cubicBezTo>
                    <a:pt x="374" y="96"/>
                    <a:pt x="374" y="96"/>
                    <a:pt x="374" y="96"/>
                  </a:cubicBezTo>
                  <a:cubicBezTo>
                    <a:pt x="374" y="134"/>
                    <a:pt x="374" y="134"/>
                    <a:pt x="374" y="134"/>
                  </a:cubicBezTo>
                  <a:cubicBezTo>
                    <a:pt x="382" y="134"/>
                    <a:pt x="382" y="134"/>
                    <a:pt x="382" y="134"/>
                  </a:cubicBezTo>
                  <a:cubicBezTo>
                    <a:pt x="382" y="113"/>
                    <a:pt x="382" y="113"/>
                    <a:pt x="382" y="113"/>
                  </a:cubicBezTo>
                  <a:cubicBezTo>
                    <a:pt x="382" y="107"/>
                    <a:pt x="387" y="103"/>
                    <a:pt x="392" y="103"/>
                  </a:cubicBezTo>
                  <a:cubicBezTo>
                    <a:pt x="398" y="103"/>
                    <a:pt x="401" y="107"/>
                    <a:pt x="401" y="113"/>
                  </a:cubicBezTo>
                  <a:cubicBezTo>
                    <a:pt x="401" y="134"/>
                    <a:pt x="401" y="134"/>
                    <a:pt x="401" y="134"/>
                  </a:cubicBezTo>
                  <a:cubicBezTo>
                    <a:pt x="409" y="134"/>
                    <a:pt x="409" y="134"/>
                    <a:pt x="409" y="134"/>
                  </a:cubicBezTo>
                  <a:cubicBezTo>
                    <a:pt x="409" y="110"/>
                    <a:pt x="409" y="110"/>
                    <a:pt x="409" y="110"/>
                  </a:cubicBezTo>
                  <a:moveTo>
                    <a:pt x="299" y="96"/>
                  </a:moveTo>
                  <a:cubicBezTo>
                    <a:pt x="285" y="96"/>
                    <a:pt x="285" y="96"/>
                    <a:pt x="285" y="96"/>
                  </a:cubicBezTo>
                  <a:cubicBezTo>
                    <a:pt x="285" y="85"/>
                    <a:pt x="285" y="85"/>
                    <a:pt x="285" y="85"/>
                  </a:cubicBezTo>
                  <a:cubicBezTo>
                    <a:pt x="277" y="85"/>
                    <a:pt x="277" y="85"/>
                    <a:pt x="277" y="85"/>
                  </a:cubicBezTo>
                  <a:cubicBezTo>
                    <a:pt x="277" y="96"/>
                    <a:pt x="277" y="96"/>
                    <a:pt x="277" y="96"/>
                  </a:cubicBezTo>
                  <a:cubicBezTo>
                    <a:pt x="269" y="96"/>
                    <a:pt x="269" y="96"/>
                    <a:pt x="269" y="96"/>
                  </a:cubicBezTo>
                  <a:cubicBezTo>
                    <a:pt x="269" y="104"/>
                    <a:pt x="269" y="104"/>
                    <a:pt x="269" y="104"/>
                  </a:cubicBezTo>
                  <a:cubicBezTo>
                    <a:pt x="277" y="104"/>
                    <a:pt x="277" y="104"/>
                    <a:pt x="277" y="104"/>
                  </a:cubicBezTo>
                  <a:cubicBezTo>
                    <a:pt x="277" y="121"/>
                    <a:pt x="277" y="121"/>
                    <a:pt x="277" y="121"/>
                  </a:cubicBezTo>
                  <a:cubicBezTo>
                    <a:pt x="277" y="130"/>
                    <a:pt x="280" y="135"/>
                    <a:pt x="290" y="135"/>
                  </a:cubicBezTo>
                  <a:cubicBezTo>
                    <a:pt x="293" y="135"/>
                    <a:pt x="298" y="134"/>
                    <a:pt x="300" y="132"/>
                  </a:cubicBezTo>
                  <a:cubicBezTo>
                    <a:pt x="298" y="125"/>
                    <a:pt x="298" y="125"/>
                    <a:pt x="298" y="125"/>
                  </a:cubicBezTo>
                  <a:cubicBezTo>
                    <a:pt x="295" y="126"/>
                    <a:pt x="293" y="127"/>
                    <a:pt x="291" y="127"/>
                  </a:cubicBezTo>
                  <a:cubicBezTo>
                    <a:pt x="286" y="127"/>
                    <a:pt x="285" y="125"/>
                    <a:pt x="285" y="121"/>
                  </a:cubicBezTo>
                  <a:cubicBezTo>
                    <a:pt x="285" y="104"/>
                    <a:pt x="285" y="104"/>
                    <a:pt x="285" y="104"/>
                  </a:cubicBezTo>
                  <a:cubicBezTo>
                    <a:pt x="299" y="104"/>
                    <a:pt x="299" y="104"/>
                    <a:pt x="299" y="104"/>
                  </a:cubicBezTo>
                  <a:lnTo>
                    <a:pt x="299" y="96"/>
                  </a:lnTo>
                  <a:close/>
                  <a:moveTo>
                    <a:pt x="215" y="81"/>
                  </a:moveTo>
                  <a:cubicBezTo>
                    <a:pt x="215" y="115"/>
                    <a:pt x="215" y="115"/>
                    <a:pt x="215" y="115"/>
                  </a:cubicBezTo>
                  <a:cubicBezTo>
                    <a:pt x="215" y="134"/>
                    <a:pt x="215" y="134"/>
                    <a:pt x="215" y="134"/>
                  </a:cubicBezTo>
                  <a:cubicBezTo>
                    <a:pt x="206" y="134"/>
                    <a:pt x="206" y="134"/>
                    <a:pt x="206" y="134"/>
                  </a:cubicBezTo>
                  <a:cubicBezTo>
                    <a:pt x="206" y="130"/>
                    <a:pt x="206" y="130"/>
                    <a:pt x="206" y="130"/>
                  </a:cubicBezTo>
                  <a:cubicBezTo>
                    <a:pt x="204" y="133"/>
                    <a:pt x="200" y="135"/>
                    <a:pt x="194" y="135"/>
                  </a:cubicBezTo>
                  <a:cubicBezTo>
                    <a:pt x="184" y="135"/>
                    <a:pt x="175" y="127"/>
                    <a:pt x="175" y="115"/>
                  </a:cubicBezTo>
                  <a:cubicBezTo>
                    <a:pt x="175" y="104"/>
                    <a:pt x="184" y="95"/>
                    <a:pt x="194" y="95"/>
                  </a:cubicBezTo>
                  <a:cubicBezTo>
                    <a:pt x="200" y="95"/>
                    <a:pt x="204" y="97"/>
                    <a:pt x="206" y="101"/>
                  </a:cubicBezTo>
                  <a:cubicBezTo>
                    <a:pt x="206" y="81"/>
                    <a:pt x="206" y="81"/>
                    <a:pt x="206" y="81"/>
                  </a:cubicBezTo>
                  <a:lnTo>
                    <a:pt x="215" y="81"/>
                  </a:lnTo>
                  <a:close/>
                  <a:moveTo>
                    <a:pt x="195" y="127"/>
                  </a:moveTo>
                  <a:cubicBezTo>
                    <a:pt x="202" y="127"/>
                    <a:pt x="207" y="122"/>
                    <a:pt x="207" y="115"/>
                  </a:cubicBezTo>
                  <a:cubicBezTo>
                    <a:pt x="207" y="108"/>
                    <a:pt x="202" y="103"/>
                    <a:pt x="195" y="103"/>
                  </a:cubicBezTo>
                  <a:cubicBezTo>
                    <a:pt x="188" y="103"/>
                    <a:pt x="184" y="108"/>
                    <a:pt x="184" y="115"/>
                  </a:cubicBezTo>
                  <a:cubicBezTo>
                    <a:pt x="184" y="122"/>
                    <a:pt x="188" y="127"/>
                    <a:pt x="195" y="127"/>
                  </a:cubicBezTo>
                  <a:moveTo>
                    <a:pt x="317" y="96"/>
                  </a:moveTo>
                  <a:cubicBezTo>
                    <a:pt x="309" y="96"/>
                    <a:pt x="309" y="96"/>
                    <a:pt x="309" y="96"/>
                  </a:cubicBezTo>
                  <a:cubicBezTo>
                    <a:pt x="309" y="134"/>
                    <a:pt x="309" y="134"/>
                    <a:pt x="309" y="134"/>
                  </a:cubicBezTo>
                  <a:cubicBezTo>
                    <a:pt x="317" y="134"/>
                    <a:pt x="317" y="134"/>
                    <a:pt x="317" y="134"/>
                  </a:cubicBezTo>
                  <a:lnTo>
                    <a:pt x="317" y="96"/>
                  </a:lnTo>
                  <a:close/>
                  <a:moveTo>
                    <a:pt x="313" y="78"/>
                  </a:moveTo>
                  <a:cubicBezTo>
                    <a:pt x="310" y="78"/>
                    <a:pt x="307" y="80"/>
                    <a:pt x="307" y="84"/>
                  </a:cubicBezTo>
                  <a:cubicBezTo>
                    <a:pt x="307" y="87"/>
                    <a:pt x="310" y="89"/>
                    <a:pt x="313" y="89"/>
                  </a:cubicBezTo>
                  <a:cubicBezTo>
                    <a:pt x="316" y="89"/>
                    <a:pt x="319" y="87"/>
                    <a:pt x="319" y="84"/>
                  </a:cubicBezTo>
                  <a:cubicBezTo>
                    <a:pt x="319" y="80"/>
                    <a:pt x="316" y="78"/>
                    <a:pt x="313" y="78"/>
                  </a:cubicBezTo>
                  <a:moveTo>
                    <a:pt x="185" y="16"/>
                  </a:moveTo>
                  <a:cubicBezTo>
                    <a:pt x="171" y="16"/>
                    <a:pt x="171" y="16"/>
                    <a:pt x="171" y="16"/>
                  </a:cubicBezTo>
                  <a:cubicBezTo>
                    <a:pt x="171" y="4"/>
                    <a:pt x="171" y="4"/>
                    <a:pt x="171" y="4"/>
                  </a:cubicBezTo>
                  <a:cubicBezTo>
                    <a:pt x="163" y="4"/>
                    <a:pt x="163" y="4"/>
                    <a:pt x="163" y="4"/>
                  </a:cubicBezTo>
                  <a:cubicBezTo>
                    <a:pt x="163" y="16"/>
                    <a:pt x="163" y="16"/>
                    <a:pt x="163" y="16"/>
                  </a:cubicBezTo>
                  <a:cubicBezTo>
                    <a:pt x="155" y="16"/>
                    <a:pt x="155" y="16"/>
                    <a:pt x="155" y="16"/>
                  </a:cubicBezTo>
                  <a:cubicBezTo>
                    <a:pt x="155" y="23"/>
                    <a:pt x="155" y="23"/>
                    <a:pt x="155" y="23"/>
                  </a:cubicBezTo>
                  <a:cubicBezTo>
                    <a:pt x="163" y="23"/>
                    <a:pt x="163" y="23"/>
                    <a:pt x="163" y="23"/>
                  </a:cubicBezTo>
                  <a:cubicBezTo>
                    <a:pt x="163" y="41"/>
                    <a:pt x="163" y="41"/>
                    <a:pt x="163" y="41"/>
                  </a:cubicBezTo>
                  <a:cubicBezTo>
                    <a:pt x="163" y="50"/>
                    <a:pt x="167" y="55"/>
                    <a:pt x="176" y="55"/>
                  </a:cubicBezTo>
                  <a:cubicBezTo>
                    <a:pt x="180" y="55"/>
                    <a:pt x="184" y="54"/>
                    <a:pt x="187" y="52"/>
                  </a:cubicBezTo>
                  <a:cubicBezTo>
                    <a:pt x="184" y="45"/>
                    <a:pt x="184" y="45"/>
                    <a:pt x="184" y="45"/>
                  </a:cubicBezTo>
                  <a:cubicBezTo>
                    <a:pt x="182" y="46"/>
                    <a:pt x="179" y="47"/>
                    <a:pt x="177" y="47"/>
                  </a:cubicBezTo>
                  <a:cubicBezTo>
                    <a:pt x="173" y="47"/>
                    <a:pt x="171" y="45"/>
                    <a:pt x="171" y="41"/>
                  </a:cubicBezTo>
                  <a:cubicBezTo>
                    <a:pt x="171" y="23"/>
                    <a:pt x="171" y="23"/>
                    <a:pt x="171" y="23"/>
                  </a:cubicBezTo>
                  <a:cubicBezTo>
                    <a:pt x="185" y="23"/>
                    <a:pt x="185" y="23"/>
                    <a:pt x="185" y="23"/>
                  </a:cubicBezTo>
                  <a:lnTo>
                    <a:pt x="185" y="16"/>
                  </a:lnTo>
                  <a:close/>
                  <a:moveTo>
                    <a:pt x="256" y="15"/>
                  </a:moveTo>
                  <a:cubicBezTo>
                    <a:pt x="251" y="15"/>
                    <a:pt x="248" y="17"/>
                    <a:pt x="246" y="20"/>
                  </a:cubicBezTo>
                  <a:cubicBezTo>
                    <a:pt x="246" y="16"/>
                    <a:pt x="246" y="16"/>
                    <a:pt x="246" y="16"/>
                  </a:cubicBezTo>
                  <a:cubicBezTo>
                    <a:pt x="238" y="16"/>
                    <a:pt x="238" y="16"/>
                    <a:pt x="238" y="16"/>
                  </a:cubicBezTo>
                  <a:cubicBezTo>
                    <a:pt x="238" y="54"/>
                    <a:pt x="238" y="54"/>
                    <a:pt x="238" y="54"/>
                  </a:cubicBezTo>
                  <a:cubicBezTo>
                    <a:pt x="246" y="54"/>
                    <a:pt x="246" y="54"/>
                    <a:pt x="246" y="54"/>
                  </a:cubicBezTo>
                  <a:cubicBezTo>
                    <a:pt x="246" y="33"/>
                    <a:pt x="246" y="33"/>
                    <a:pt x="246" y="33"/>
                  </a:cubicBezTo>
                  <a:cubicBezTo>
                    <a:pt x="246" y="26"/>
                    <a:pt x="249" y="23"/>
                    <a:pt x="254" y="23"/>
                  </a:cubicBezTo>
                  <a:cubicBezTo>
                    <a:pt x="256" y="23"/>
                    <a:pt x="258" y="23"/>
                    <a:pt x="259" y="24"/>
                  </a:cubicBezTo>
                  <a:cubicBezTo>
                    <a:pt x="262" y="16"/>
                    <a:pt x="262" y="16"/>
                    <a:pt x="262" y="16"/>
                  </a:cubicBezTo>
                  <a:cubicBezTo>
                    <a:pt x="260" y="15"/>
                    <a:pt x="258" y="15"/>
                    <a:pt x="256" y="15"/>
                  </a:cubicBezTo>
                  <a:close/>
                  <a:moveTo>
                    <a:pt x="149" y="19"/>
                  </a:moveTo>
                  <a:cubicBezTo>
                    <a:pt x="145" y="16"/>
                    <a:pt x="139" y="15"/>
                    <a:pt x="133" y="15"/>
                  </a:cubicBezTo>
                  <a:cubicBezTo>
                    <a:pt x="123" y="15"/>
                    <a:pt x="117" y="20"/>
                    <a:pt x="117" y="27"/>
                  </a:cubicBezTo>
                  <a:cubicBezTo>
                    <a:pt x="117" y="33"/>
                    <a:pt x="122" y="37"/>
                    <a:pt x="130" y="38"/>
                  </a:cubicBezTo>
                  <a:cubicBezTo>
                    <a:pt x="134" y="39"/>
                    <a:pt x="134" y="39"/>
                    <a:pt x="134" y="39"/>
                  </a:cubicBezTo>
                  <a:cubicBezTo>
                    <a:pt x="139" y="40"/>
                    <a:pt x="141" y="41"/>
                    <a:pt x="141" y="43"/>
                  </a:cubicBezTo>
                  <a:cubicBezTo>
                    <a:pt x="141" y="46"/>
                    <a:pt x="138" y="48"/>
                    <a:pt x="132" y="48"/>
                  </a:cubicBezTo>
                  <a:cubicBezTo>
                    <a:pt x="127" y="48"/>
                    <a:pt x="122" y="46"/>
                    <a:pt x="120" y="44"/>
                  </a:cubicBezTo>
                  <a:cubicBezTo>
                    <a:pt x="116" y="50"/>
                    <a:pt x="116" y="50"/>
                    <a:pt x="116" y="50"/>
                  </a:cubicBezTo>
                  <a:cubicBezTo>
                    <a:pt x="120" y="53"/>
                    <a:pt x="126" y="55"/>
                    <a:pt x="132" y="55"/>
                  </a:cubicBezTo>
                  <a:cubicBezTo>
                    <a:pt x="143" y="55"/>
                    <a:pt x="150" y="50"/>
                    <a:pt x="150" y="43"/>
                  </a:cubicBezTo>
                  <a:cubicBezTo>
                    <a:pt x="150" y="36"/>
                    <a:pt x="145" y="32"/>
                    <a:pt x="136" y="31"/>
                  </a:cubicBezTo>
                  <a:cubicBezTo>
                    <a:pt x="132" y="31"/>
                    <a:pt x="132" y="31"/>
                    <a:pt x="132" y="31"/>
                  </a:cubicBezTo>
                  <a:cubicBezTo>
                    <a:pt x="129" y="30"/>
                    <a:pt x="126" y="29"/>
                    <a:pt x="126" y="27"/>
                  </a:cubicBezTo>
                  <a:cubicBezTo>
                    <a:pt x="126" y="24"/>
                    <a:pt x="129" y="22"/>
                    <a:pt x="133" y="22"/>
                  </a:cubicBezTo>
                  <a:cubicBezTo>
                    <a:pt x="138" y="22"/>
                    <a:pt x="143" y="24"/>
                    <a:pt x="145" y="26"/>
                  </a:cubicBezTo>
                  <a:lnTo>
                    <a:pt x="149" y="19"/>
                  </a:lnTo>
                  <a:close/>
                  <a:moveTo>
                    <a:pt x="372" y="15"/>
                  </a:moveTo>
                  <a:cubicBezTo>
                    <a:pt x="367" y="15"/>
                    <a:pt x="364" y="17"/>
                    <a:pt x="362" y="20"/>
                  </a:cubicBezTo>
                  <a:cubicBezTo>
                    <a:pt x="362" y="16"/>
                    <a:pt x="362" y="16"/>
                    <a:pt x="362" y="16"/>
                  </a:cubicBezTo>
                  <a:cubicBezTo>
                    <a:pt x="353" y="16"/>
                    <a:pt x="353" y="16"/>
                    <a:pt x="353" y="16"/>
                  </a:cubicBezTo>
                  <a:cubicBezTo>
                    <a:pt x="353" y="54"/>
                    <a:pt x="353" y="54"/>
                    <a:pt x="353" y="54"/>
                  </a:cubicBezTo>
                  <a:cubicBezTo>
                    <a:pt x="362" y="54"/>
                    <a:pt x="362" y="54"/>
                    <a:pt x="362" y="54"/>
                  </a:cubicBezTo>
                  <a:cubicBezTo>
                    <a:pt x="362" y="33"/>
                    <a:pt x="362" y="33"/>
                    <a:pt x="362" y="33"/>
                  </a:cubicBezTo>
                  <a:cubicBezTo>
                    <a:pt x="362" y="26"/>
                    <a:pt x="364" y="23"/>
                    <a:pt x="370" y="23"/>
                  </a:cubicBezTo>
                  <a:cubicBezTo>
                    <a:pt x="371" y="23"/>
                    <a:pt x="373" y="23"/>
                    <a:pt x="375" y="24"/>
                  </a:cubicBezTo>
                  <a:cubicBezTo>
                    <a:pt x="378" y="16"/>
                    <a:pt x="378" y="16"/>
                    <a:pt x="378" y="16"/>
                  </a:cubicBezTo>
                  <a:cubicBezTo>
                    <a:pt x="376" y="15"/>
                    <a:pt x="373" y="15"/>
                    <a:pt x="372" y="15"/>
                  </a:cubicBezTo>
                  <a:close/>
                  <a:moveTo>
                    <a:pt x="264" y="35"/>
                  </a:moveTo>
                  <a:cubicBezTo>
                    <a:pt x="264" y="47"/>
                    <a:pt x="273" y="55"/>
                    <a:pt x="285" y="55"/>
                  </a:cubicBezTo>
                  <a:cubicBezTo>
                    <a:pt x="291" y="55"/>
                    <a:pt x="294" y="54"/>
                    <a:pt x="299" y="50"/>
                  </a:cubicBezTo>
                  <a:cubicBezTo>
                    <a:pt x="295" y="44"/>
                    <a:pt x="295" y="44"/>
                    <a:pt x="295" y="44"/>
                  </a:cubicBezTo>
                  <a:cubicBezTo>
                    <a:pt x="291" y="46"/>
                    <a:pt x="288" y="47"/>
                    <a:pt x="285" y="47"/>
                  </a:cubicBezTo>
                  <a:cubicBezTo>
                    <a:pt x="278" y="47"/>
                    <a:pt x="273" y="42"/>
                    <a:pt x="273" y="35"/>
                  </a:cubicBezTo>
                  <a:cubicBezTo>
                    <a:pt x="273" y="28"/>
                    <a:pt x="278" y="23"/>
                    <a:pt x="285" y="23"/>
                  </a:cubicBezTo>
                  <a:cubicBezTo>
                    <a:pt x="288" y="23"/>
                    <a:pt x="291" y="24"/>
                    <a:pt x="295" y="26"/>
                  </a:cubicBezTo>
                  <a:cubicBezTo>
                    <a:pt x="299" y="19"/>
                    <a:pt x="299" y="19"/>
                    <a:pt x="299" y="19"/>
                  </a:cubicBezTo>
                  <a:cubicBezTo>
                    <a:pt x="294" y="16"/>
                    <a:pt x="291" y="15"/>
                    <a:pt x="285" y="15"/>
                  </a:cubicBezTo>
                  <a:cubicBezTo>
                    <a:pt x="273" y="15"/>
                    <a:pt x="264" y="23"/>
                    <a:pt x="264" y="35"/>
                  </a:cubicBezTo>
                  <a:close/>
                  <a:moveTo>
                    <a:pt x="342" y="35"/>
                  </a:moveTo>
                  <a:cubicBezTo>
                    <a:pt x="342" y="16"/>
                    <a:pt x="342" y="16"/>
                    <a:pt x="342" y="16"/>
                  </a:cubicBezTo>
                  <a:cubicBezTo>
                    <a:pt x="334" y="16"/>
                    <a:pt x="334" y="16"/>
                    <a:pt x="334" y="16"/>
                  </a:cubicBezTo>
                  <a:cubicBezTo>
                    <a:pt x="334" y="20"/>
                    <a:pt x="334" y="20"/>
                    <a:pt x="334" y="20"/>
                  </a:cubicBezTo>
                  <a:cubicBezTo>
                    <a:pt x="331" y="17"/>
                    <a:pt x="327" y="15"/>
                    <a:pt x="322" y="15"/>
                  </a:cubicBezTo>
                  <a:cubicBezTo>
                    <a:pt x="311" y="15"/>
                    <a:pt x="303" y="23"/>
                    <a:pt x="303" y="35"/>
                  </a:cubicBezTo>
                  <a:cubicBezTo>
                    <a:pt x="303" y="47"/>
                    <a:pt x="311" y="55"/>
                    <a:pt x="322" y="55"/>
                  </a:cubicBezTo>
                  <a:cubicBezTo>
                    <a:pt x="327" y="55"/>
                    <a:pt x="331" y="53"/>
                    <a:pt x="334" y="49"/>
                  </a:cubicBezTo>
                  <a:cubicBezTo>
                    <a:pt x="334" y="54"/>
                    <a:pt x="334" y="54"/>
                    <a:pt x="334" y="54"/>
                  </a:cubicBezTo>
                  <a:cubicBezTo>
                    <a:pt x="342" y="54"/>
                    <a:pt x="342" y="54"/>
                    <a:pt x="342" y="54"/>
                  </a:cubicBezTo>
                  <a:lnTo>
                    <a:pt x="342" y="35"/>
                  </a:lnTo>
                  <a:close/>
                  <a:moveTo>
                    <a:pt x="311" y="35"/>
                  </a:moveTo>
                  <a:cubicBezTo>
                    <a:pt x="311" y="28"/>
                    <a:pt x="316" y="23"/>
                    <a:pt x="323" y="23"/>
                  </a:cubicBezTo>
                  <a:cubicBezTo>
                    <a:pt x="330" y="23"/>
                    <a:pt x="334" y="28"/>
                    <a:pt x="334" y="35"/>
                  </a:cubicBezTo>
                  <a:cubicBezTo>
                    <a:pt x="334" y="42"/>
                    <a:pt x="330" y="47"/>
                    <a:pt x="323" y="47"/>
                  </a:cubicBezTo>
                  <a:cubicBezTo>
                    <a:pt x="316" y="47"/>
                    <a:pt x="311" y="42"/>
                    <a:pt x="311" y="35"/>
                  </a:cubicBezTo>
                  <a:close/>
                  <a:moveTo>
                    <a:pt x="211" y="15"/>
                  </a:moveTo>
                  <a:cubicBezTo>
                    <a:pt x="200" y="15"/>
                    <a:pt x="192" y="23"/>
                    <a:pt x="192" y="35"/>
                  </a:cubicBezTo>
                  <a:cubicBezTo>
                    <a:pt x="192" y="47"/>
                    <a:pt x="200" y="55"/>
                    <a:pt x="212" y="55"/>
                  </a:cubicBezTo>
                  <a:cubicBezTo>
                    <a:pt x="217" y="55"/>
                    <a:pt x="223" y="54"/>
                    <a:pt x="227" y="50"/>
                  </a:cubicBezTo>
                  <a:cubicBezTo>
                    <a:pt x="223" y="44"/>
                    <a:pt x="223" y="44"/>
                    <a:pt x="223" y="44"/>
                  </a:cubicBezTo>
                  <a:cubicBezTo>
                    <a:pt x="220" y="46"/>
                    <a:pt x="216" y="48"/>
                    <a:pt x="212" y="48"/>
                  </a:cubicBezTo>
                  <a:cubicBezTo>
                    <a:pt x="207" y="48"/>
                    <a:pt x="202" y="45"/>
                    <a:pt x="201" y="38"/>
                  </a:cubicBezTo>
                  <a:cubicBezTo>
                    <a:pt x="229" y="38"/>
                    <a:pt x="229" y="38"/>
                    <a:pt x="229" y="38"/>
                  </a:cubicBezTo>
                  <a:cubicBezTo>
                    <a:pt x="229" y="37"/>
                    <a:pt x="229" y="36"/>
                    <a:pt x="229" y="35"/>
                  </a:cubicBezTo>
                  <a:cubicBezTo>
                    <a:pt x="229" y="23"/>
                    <a:pt x="222" y="15"/>
                    <a:pt x="211" y="15"/>
                  </a:cubicBezTo>
                  <a:close/>
                  <a:moveTo>
                    <a:pt x="211" y="22"/>
                  </a:moveTo>
                  <a:cubicBezTo>
                    <a:pt x="216" y="22"/>
                    <a:pt x="220" y="26"/>
                    <a:pt x="221" y="32"/>
                  </a:cubicBezTo>
                  <a:cubicBezTo>
                    <a:pt x="201" y="32"/>
                    <a:pt x="201" y="32"/>
                    <a:pt x="201" y="32"/>
                  </a:cubicBezTo>
                  <a:cubicBezTo>
                    <a:pt x="202" y="26"/>
                    <a:pt x="205" y="22"/>
                    <a:pt x="211" y="22"/>
                  </a:cubicBezTo>
                  <a:close/>
                  <a:moveTo>
                    <a:pt x="420" y="35"/>
                  </a:moveTo>
                  <a:cubicBezTo>
                    <a:pt x="420" y="0"/>
                    <a:pt x="420" y="0"/>
                    <a:pt x="420" y="0"/>
                  </a:cubicBezTo>
                  <a:cubicBezTo>
                    <a:pt x="411" y="0"/>
                    <a:pt x="411" y="0"/>
                    <a:pt x="411" y="0"/>
                  </a:cubicBezTo>
                  <a:cubicBezTo>
                    <a:pt x="411" y="20"/>
                    <a:pt x="411" y="20"/>
                    <a:pt x="411" y="20"/>
                  </a:cubicBezTo>
                  <a:cubicBezTo>
                    <a:pt x="409" y="17"/>
                    <a:pt x="405" y="15"/>
                    <a:pt x="399" y="15"/>
                  </a:cubicBezTo>
                  <a:cubicBezTo>
                    <a:pt x="388" y="15"/>
                    <a:pt x="380" y="23"/>
                    <a:pt x="380" y="35"/>
                  </a:cubicBezTo>
                  <a:cubicBezTo>
                    <a:pt x="380" y="47"/>
                    <a:pt x="388" y="55"/>
                    <a:pt x="399" y="55"/>
                  </a:cubicBezTo>
                  <a:cubicBezTo>
                    <a:pt x="405" y="55"/>
                    <a:pt x="409" y="53"/>
                    <a:pt x="411" y="49"/>
                  </a:cubicBezTo>
                  <a:cubicBezTo>
                    <a:pt x="411" y="54"/>
                    <a:pt x="411" y="54"/>
                    <a:pt x="411" y="54"/>
                  </a:cubicBezTo>
                  <a:cubicBezTo>
                    <a:pt x="420" y="54"/>
                    <a:pt x="420" y="54"/>
                    <a:pt x="420" y="54"/>
                  </a:cubicBezTo>
                  <a:lnTo>
                    <a:pt x="420" y="35"/>
                  </a:lnTo>
                  <a:close/>
                  <a:moveTo>
                    <a:pt x="389" y="35"/>
                  </a:moveTo>
                  <a:cubicBezTo>
                    <a:pt x="389" y="28"/>
                    <a:pt x="393" y="23"/>
                    <a:pt x="400" y="23"/>
                  </a:cubicBezTo>
                  <a:cubicBezTo>
                    <a:pt x="407" y="23"/>
                    <a:pt x="412" y="28"/>
                    <a:pt x="412" y="35"/>
                  </a:cubicBezTo>
                  <a:cubicBezTo>
                    <a:pt x="412" y="42"/>
                    <a:pt x="407" y="47"/>
                    <a:pt x="400" y="47"/>
                  </a:cubicBezTo>
                  <a:cubicBezTo>
                    <a:pt x="393" y="47"/>
                    <a:pt x="389" y="42"/>
                    <a:pt x="389" y="35"/>
                  </a:cubicBezTo>
                  <a:close/>
                  <a:moveTo>
                    <a:pt x="108" y="35"/>
                  </a:moveTo>
                  <a:cubicBezTo>
                    <a:pt x="108" y="16"/>
                    <a:pt x="108" y="16"/>
                    <a:pt x="108" y="16"/>
                  </a:cubicBezTo>
                  <a:cubicBezTo>
                    <a:pt x="99" y="16"/>
                    <a:pt x="99" y="16"/>
                    <a:pt x="99" y="16"/>
                  </a:cubicBezTo>
                  <a:cubicBezTo>
                    <a:pt x="99" y="20"/>
                    <a:pt x="99" y="20"/>
                    <a:pt x="99" y="20"/>
                  </a:cubicBezTo>
                  <a:cubicBezTo>
                    <a:pt x="97" y="17"/>
                    <a:pt x="93" y="15"/>
                    <a:pt x="87" y="15"/>
                  </a:cubicBezTo>
                  <a:cubicBezTo>
                    <a:pt x="77" y="15"/>
                    <a:pt x="68" y="23"/>
                    <a:pt x="68" y="35"/>
                  </a:cubicBezTo>
                  <a:cubicBezTo>
                    <a:pt x="68" y="47"/>
                    <a:pt x="77" y="55"/>
                    <a:pt x="87" y="55"/>
                  </a:cubicBezTo>
                  <a:cubicBezTo>
                    <a:pt x="93" y="55"/>
                    <a:pt x="97" y="53"/>
                    <a:pt x="99" y="49"/>
                  </a:cubicBezTo>
                  <a:cubicBezTo>
                    <a:pt x="99" y="54"/>
                    <a:pt x="99" y="54"/>
                    <a:pt x="99" y="54"/>
                  </a:cubicBezTo>
                  <a:cubicBezTo>
                    <a:pt x="108" y="54"/>
                    <a:pt x="108" y="54"/>
                    <a:pt x="108" y="54"/>
                  </a:cubicBezTo>
                  <a:lnTo>
                    <a:pt x="108" y="35"/>
                  </a:lnTo>
                  <a:close/>
                  <a:moveTo>
                    <a:pt x="77" y="35"/>
                  </a:moveTo>
                  <a:cubicBezTo>
                    <a:pt x="77" y="28"/>
                    <a:pt x="81" y="23"/>
                    <a:pt x="88" y="23"/>
                  </a:cubicBezTo>
                  <a:cubicBezTo>
                    <a:pt x="95" y="23"/>
                    <a:pt x="100" y="28"/>
                    <a:pt x="100" y="35"/>
                  </a:cubicBezTo>
                  <a:cubicBezTo>
                    <a:pt x="100" y="42"/>
                    <a:pt x="95" y="47"/>
                    <a:pt x="88" y="47"/>
                  </a:cubicBezTo>
                  <a:cubicBezTo>
                    <a:pt x="81" y="47"/>
                    <a:pt x="77" y="42"/>
                    <a:pt x="77" y="35"/>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160" name="Rectangle 6">
              <a:extLst>
                <a:ext uri="{FF2B5EF4-FFF2-40B4-BE49-F238E27FC236}">
                  <a16:creationId xmlns:a16="http://schemas.microsoft.com/office/drawing/2014/main" id="{495262E6-582A-40EA-BAD8-D69027FE9A1D}"/>
                </a:ext>
              </a:extLst>
            </p:cNvPr>
            <p:cNvSpPr>
              <a:spLocks noChangeArrowheads="1"/>
            </p:cNvSpPr>
            <p:nvPr userDrawn="1"/>
          </p:nvSpPr>
          <p:spPr bwMode="ltGray">
            <a:xfrm>
              <a:off x="110" y="2819"/>
              <a:ext cx="260" cy="468"/>
            </a:xfrm>
            <a:prstGeom prst="rect">
              <a:avLst/>
            </a:prstGeom>
            <a:solidFill>
              <a:srgbClr val="FF5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161" name="Freeform 7">
              <a:extLst>
                <a:ext uri="{FF2B5EF4-FFF2-40B4-BE49-F238E27FC236}">
                  <a16:creationId xmlns:a16="http://schemas.microsoft.com/office/drawing/2014/main" id="{F84C5E75-5A8B-4B24-8EFC-A18A5671FC8B}"/>
                </a:ext>
              </a:extLst>
            </p:cNvPr>
            <p:cNvSpPr>
              <a:spLocks/>
            </p:cNvSpPr>
            <p:nvPr userDrawn="1"/>
          </p:nvSpPr>
          <p:spPr bwMode="ltGray">
            <a:xfrm>
              <a:off x="-240" y="2757"/>
              <a:ext cx="480" cy="594"/>
            </a:xfrm>
            <a:custGeom>
              <a:avLst/>
              <a:gdLst>
                <a:gd name="T0" fmla="*/ 178 w 233"/>
                <a:gd name="T1" fmla="*/ 144 h 288"/>
                <a:gd name="T2" fmla="*/ 233 w 233"/>
                <a:gd name="T3" fmla="*/ 30 h 288"/>
                <a:gd name="T4" fmla="*/ 144 w 233"/>
                <a:gd name="T5" fmla="*/ 0 h 288"/>
                <a:gd name="T6" fmla="*/ 0 w 233"/>
                <a:gd name="T7" fmla="*/ 144 h 288"/>
                <a:gd name="T8" fmla="*/ 144 w 233"/>
                <a:gd name="T9" fmla="*/ 288 h 288"/>
                <a:gd name="T10" fmla="*/ 233 w 233"/>
                <a:gd name="T11" fmla="*/ 257 h 288"/>
                <a:gd name="T12" fmla="*/ 178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178" y="144"/>
                  </a:moveTo>
                  <a:cubicBezTo>
                    <a:pt x="178" y="98"/>
                    <a:pt x="200" y="57"/>
                    <a:pt x="233" y="30"/>
                  </a:cubicBezTo>
                  <a:cubicBezTo>
                    <a:pt x="209" y="11"/>
                    <a:pt x="178" y="0"/>
                    <a:pt x="144" y="0"/>
                  </a:cubicBezTo>
                  <a:cubicBezTo>
                    <a:pt x="64" y="0"/>
                    <a:pt x="0" y="64"/>
                    <a:pt x="0" y="144"/>
                  </a:cubicBezTo>
                  <a:cubicBezTo>
                    <a:pt x="0" y="223"/>
                    <a:pt x="64" y="288"/>
                    <a:pt x="144" y="288"/>
                  </a:cubicBezTo>
                  <a:cubicBezTo>
                    <a:pt x="178" y="288"/>
                    <a:pt x="209" y="276"/>
                    <a:pt x="233" y="257"/>
                  </a:cubicBezTo>
                  <a:cubicBezTo>
                    <a:pt x="200" y="231"/>
                    <a:pt x="178" y="190"/>
                    <a:pt x="178" y="144"/>
                  </a:cubicBezTo>
                  <a:close/>
                </a:path>
              </a:pathLst>
            </a:custGeom>
            <a:solidFill>
              <a:srgbClr val="EB00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162" name="Freeform 8">
              <a:extLst>
                <a:ext uri="{FF2B5EF4-FFF2-40B4-BE49-F238E27FC236}">
                  <a16:creationId xmlns:a16="http://schemas.microsoft.com/office/drawing/2014/main" id="{54009637-629C-4985-A5DA-0FB2269FA994}"/>
                </a:ext>
              </a:extLst>
            </p:cNvPr>
            <p:cNvSpPr>
              <a:spLocks/>
            </p:cNvSpPr>
            <p:nvPr userDrawn="1"/>
          </p:nvSpPr>
          <p:spPr bwMode="ltGray">
            <a:xfrm>
              <a:off x="240" y="2757"/>
              <a:ext cx="480" cy="594"/>
            </a:xfrm>
            <a:custGeom>
              <a:avLst/>
              <a:gdLst>
                <a:gd name="T0" fmla="*/ 233 w 233"/>
                <a:gd name="T1" fmla="*/ 144 h 288"/>
                <a:gd name="T2" fmla="*/ 89 w 233"/>
                <a:gd name="T3" fmla="*/ 288 h 288"/>
                <a:gd name="T4" fmla="*/ 0 w 233"/>
                <a:gd name="T5" fmla="*/ 257 h 288"/>
                <a:gd name="T6" fmla="*/ 55 w 233"/>
                <a:gd name="T7" fmla="*/ 144 h 288"/>
                <a:gd name="T8" fmla="*/ 0 w 233"/>
                <a:gd name="T9" fmla="*/ 30 h 288"/>
                <a:gd name="T10" fmla="*/ 89 w 233"/>
                <a:gd name="T11" fmla="*/ 0 h 288"/>
                <a:gd name="T12" fmla="*/ 233 w 233"/>
                <a:gd name="T13" fmla="*/ 144 h 288"/>
              </a:gdLst>
              <a:ahLst/>
              <a:cxnLst>
                <a:cxn ang="0">
                  <a:pos x="T0" y="T1"/>
                </a:cxn>
                <a:cxn ang="0">
                  <a:pos x="T2" y="T3"/>
                </a:cxn>
                <a:cxn ang="0">
                  <a:pos x="T4" y="T5"/>
                </a:cxn>
                <a:cxn ang="0">
                  <a:pos x="T6" y="T7"/>
                </a:cxn>
                <a:cxn ang="0">
                  <a:pos x="T8" y="T9"/>
                </a:cxn>
                <a:cxn ang="0">
                  <a:pos x="T10" y="T11"/>
                </a:cxn>
                <a:cxn ang="0">
                  <a:pos x="T12" y="T13"/>
                </a:cxn>
              </a:cxnLst>
              <a:rect l="0" t="0" r="r" b="b"/>
              <a:pathLst>
                <a:path w="233" h="288">
                  <a:moveTo>
                    <a:pt x="233" y="144"/>
                  </a:moveTo>
                  <a:cubicBezTo>
                    <a:pt x="233" y="223"/>
                    <a:pt x="169" y="288"/>
                    <a:pt x="89" y="288"/>
                  </a:cubicBezTo>
                  <a:cubicBezTo>
                    <a:pt x="55" y="288"/>
                    <a:pt x="24" y="276"/>
                    <a:pt x="0" y="257"/>
                  </a:cubicBezTo>
                  <a:cubicBezTo>
                    <a:pt x="33" y="231"/>
                    <a:pt x="55" y="190"/>
                    <a:pt x="55" y="144"/>
                  </a:cubicBezTo>
                  <a:cubicBezTo>
                    <a:pt x="55" y="98"/>
                    <a:pt x="33" y="57"/>
                    <a:pt x="0" y="30"/>
                  </a:cubicBezTo>
                  <a:cubicBezTo>
                    <a:pt x="24" y="11"/>
                    <a:pt x="55" y="0"/>
                    <a:pt x="89" y="0"/>
                  </a:cubicBezTo>
                  <a:cubicBezTo>
                    <a:pt x="169" y="0"/>
                    <a:pt x="233" y="64"/>
                    <a:pt x="233" y="144"/>
                  </a:cubicBez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sp>
          <p:nvSpPr>
            <p:cNvPr id="163" name="Freeform 9">
              <a:extLst>
                <a:ext uri="{FF2B5EF4-FFF2-40B4-BE49-F238E27FC236}">
                  <a16:creationId xmlns:a16="http://schemas.microsoft.com/office/drawing/2014/main" id="{7668EA33-06EF-41A8-A017-722924C71A99}"/>
                </a:ext>
              </a:extLst>
            </p:cNvPr>
            <p:cNvSpPr>
              <a:spLocks noEditPoints="1"/>
            </p:cNvSpPr>
            <p:nvPr userDrawn="1"/>
          </p:nvSpPr>
          <p:spPr bwMode="ltGray">
            <a:xfrm>
              <a:off x="685" y="3225"/>
              <a:ext cx="25" cy="12"/>
            </a:xfrm>
            <a:custGeom>
              <a:avLst/>
              <a:gdLst>
                <a:gd name="T0" fmla="*/ 6 w 25"/>
                <a:gd name="T1" fmla="*/ 12 h 12"/>
                <a:gd name="T2" fmla="*/ 6 w 25"/>
                <a:gd name="T3" fmla="*/ 2 h 12"/>
                <a:gd name="T4" fmla="*/ 10 w 25"/>
                <a:gd name="T5" fmla="*/ 2 h 12"/>
                <a:gd name="T6" fmla="*/ 10 w 25"/>
                <a:gd name="T7" fmla="*/ 0 h 12"/>
                <a:gd name="T8" fmla="*/ 0 w 25"/>
                <a:gd name="T9" fmla="*/ 0 h 12"/>
                <a:gd name="T10" fmla="*/ 0 w 25"/>
                <a:gd name="T11" fmla="*/ 2 h 12"/>
                <a:gd name="T12" fmla="*/ 4 w 25"/>
                <a:gd name="T13" fmla="*/ 2 h 12"/>
                <a:gd name="T14" fmla="*/ 4 w 25"/>
                <a:gd name="T15" fmla="*/ 12 h 12"/>
                <a:gd name="T16" fmla="*/ 6 w 25"/>
                <a:gd name="T17" fmla="*/ 12 h 12"/>
                <a:gd name="T18" fmla="*/ 25 w 25"/>
                <a:gd name="T19" fmla="*/ 12 h 12"/>
                <a:gd name="T20" fmla="*/ 25 w 25"/>
                <a:gd name="T21" fmla="*/ 0 h 12"/>
                <a:gd name="T22" fmla="*/ 23 w 25"/>
                <a:gd name="T23" fmla="*/ 0 h 12"/>
                <a:gd name="T24" fmla="*/ 19 w 25"/>
                <a:gd name="T25" fmla="*/ 8 h 12"/>
                <a:gd name="T26" fmla="*/ 17 w 25"/>
                <a:gd name="T27" fmla="*/ 0 h 12"/>
                <a:gd name="T28" fmla="*/ 13 w 25"/>
                <a:gd name="T29" fmla="*/ 0 h 12"/>
                <a:gd name="T30" fmla="*/ 13 w 25"/>
                <a:gd name="T31" fmla="*/ 12 h 12"/>
                <a:gd name="T32" fmla="*/ 15 w 25"/>
                <a:gd name="T33" fmla="*/ 12 h 12"/>
                <a:gd name="T34" fmla="*/ 15 w 25"/>
                <a:gd name="T35" fmla="*/ 4 h 12"/>
                <a:gd name="T36" fmla="*/ 19 w 25"/>
                <a:gd name="T37" fmla="*/ 10 h 12"/>
                <a:gd name="T38" fmla="*/ 21 w 25"/>
                <a:gd name="T39" fmla="*/ 10 h 12"/>
                <a:gd name="T40" fmla="*/ 23 w 25"/>
                <a:gd name="T41" fmla="*/ 4 h 12"/>
                <a:gd name="T42" fmla="*/ 23 w 25"/>
                <a:gd name="T43" fmla="*/ 12 h 12"/>
                <a:gd name="T44" fmla="*/ 25 w 25"/>
                <a:gd name="T4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12">
                  <a:moveTo>
                    <a:pt x="6" y="12"/>
                  </a:moveTo>
                  <a:lnTo>
                    <a:pt x="6" y="2"/>
                  </a:lnTo>
                  <a:lnTo>
                    <a:pt x="10" y="2"/>
                  </a:lnTo>
                  <a:lnTo>
                    <a:pt x="10" y="0"/>
                  </a:lnTo>
                  <a:lnTo>
                    <a:pt x="0" y="0"/>
                  </a:lnTo>
                  <a:lnTo>
                    <a:pt x="0" y="2"/>
                  </a:lnTo>
                  <a:lnTo>
                    <a:pt x="4" y="2"/>
                  </a:lnTo>
                  <a:lnTo>
                    <a:pt x="4" y="12"/>
                  </a:lnTo>
                  <a:lnTo>
                    <a:pt x="6" y="12"/>
                  </a:lnTo>
                  <a:close/>
                  <a:moveTo>
                    <a:pt x="25" y="12"/>
                  </a:moveTo>
                  <a:lnTo>
                    <a:pt x="25" y="0"/>
                  </a:lnTo>
                  <a:lnTo>
                    <a:pt x="23" y="0"/>
                  </a:lnTo>
                  <a:lnTo>
                    <a:pt x="19" y="8"/>
                  </a:lnTo>
                  <a:lnTo>
                    <a:pt x="17" y="0"/>
                  </a:lnTo>
                  <a:lnTo>
                    <a:pt x="13" y="0"/>
                  </a:lnTo>
                  <a:lnTo>
                    <a:pt x="13" y="12"/>
                  </a:lnTo>
                  <a:lnTo>
                    <a:pt x="15" y="12"/>
                  </a:lnTo>
                  <a:lnTo>
                    <a:pt x="15" y="4"/>
                  </a:lnTo>
                  <a:lnTo>
                    <a:pt x="19" y="10"/>
                  </a:lnTo>
                  <a:lnTo>
                    <a:pt x="21" y="10"/>
                  </a:lnTo>
                  <a:lnTo>
                    <a:pt x="23" y="4"/>
                  </a:lnTo>
                  <a:lnTo>
                    <a:pt x="23" y="12"/>
                  </a:lnTo>
                  <a:lnTo>
                    <a:pt x="25" y="12"/>
                  </a:lnTo>
                  <a:close/>
                </a:path>
              </a:pathLst>
            </a:custGeom>
            <a:solidFill>
              <a:srgbClr val="F79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GB" dirty="0"/>
            </a:p>
          </p:txBody>
        </p:sp>
      </p:grpSp>
      <p:pic>
        <p:nvPicPr>
          <p:cNvPr id="164" name="Picture 720" descr="EDCTP and Africa CDC workshop report on disparities in research funding -  EDCTP">
            <a:extLst>
              <a:ext uri="{FF2B5EF4-FFF2-40B4-BE49-F238E27FC236}">
                <a16:creationId xmlns:a16="http://schemas.microsoft.com/office/drawing/2014/main" id="{0F3408E6-FF9A-4C53-A548-45525DC25B79}"/>
              </a:ext>
            </a:extLst>
          </p:cNvPr>
          <p:cNvPicPr>
            <a:picLocks noChangeAspect="1" noChangeArrowheads="1"/>
          </p:cNvPicPr>
          <p:nvPr userDrawn="1"/>
        </p:nvPicPr>
        <p:blipFill rotWithShape="1">
          <a:blip r:embed="rId41">
            <a:extLst>
              <a:ext uri="{28A0092B-C50C-407E-A947-70E740481C1C}">
                <a14:useLocalDpi xmlns:a14="http://schemas.microsoft.com/office/drawing/2010/main" val="0"/>
              </a:ext>
            </a:extLst>
          </a:blip>
          <a:srcRect l="6727" t="9385" r="6805" b="10631"/>
          <a:stretch/>
        </p:blipFill>
        <p:spPr bwMode="ltGray">
          <a:xfrm>
            <a:off x="1608225" y="6435948"/>
            <a:ext cx="910081" cy="356143"/>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64">
            <a:extLst>
              <a:ext uri="{FF2B5EF4-FFF2-40B4-BE49-F238E27FC236}">
                <a16:creationId xmlns:a16="http://schemas.microsoft.com/office/drawing/2014/main" id="{E1EC4667-3EFB-4FE9-9D38-A066CC100086}"/>
              </a:ext>
            </a:extLst>
          </p:cNvPr>
          <p:cNvPicPr>
            <a:picLocks noChangeAspect="1"/>
          </p:cNvPicPr>
          <p:nvPr userDrawn="1"/>
        </p:nvPicPr>
        <p:blipFill>
          <a:blip r:embed="rId42"/>
          <a:stretch>
            <a:fillRect/>
          </a:stretch>
        </p:blipFill>
        <p:spPr bwMode="ltGray">
          <a:xfrm>
            <a:off x="554736" y="6452601"/>
            <a:ext cx="830881" cy="293716"/>
          </a:xfrm>
          <a:prstGeom prst="rect">
            <a:avLst/>
          </a:prstGeom>
        </p:spPr>
      </p:pic>
    </p:spTree>
    <p:extLst>
      <p:ext uri="{BB962C8B-B14F-4D97-AF65-F5344CB8AC3E}">
        <p14:creationId xmlns:p14="http://schemas.microsoft.com/office/powerpoint/2010/main" val="19252227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bio.psu.edu/People/Faculty/Whittam/apdbase/v10.gif"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tiff"/><Relationship Id="rId7" Type="http://schemas.openxmlformats.org/officeDocument/2006/relationships/image" Target="../media/image30.tiff"/><Relationship Id="rId2" Type="http://schemas.openxmlformats.org/officeDocument/2006/relationships/image" Target="../media/image25.tiff"/><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tiff"/><Relationship Id="rId10" Type="http://schemas.openxmlformats.org/officeDocument/2006/relationships/image" Target="../media/image33.tiff"/><Relationship Id="rId4" Type="http://schemas.openxmlformats.org/officeDocument/2006/relationships/image" Target="../media/image27.tiff"/><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7.tiff"/><Relationship Id="rId4" Type="http://schemas.openxmlformats.org/officeDocument/2006/relationships/image" Target="../media/image3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who.int/emergencies/diseases/novel-coronavirus-2019/situation-report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covid19.who.int/"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u.int/en/aucovid19responsefund" TargetMode="Externa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hyperlink" Target="https://www.africanews.com/2020/04/07/coronavirus-africa-african-union-and-african-private-sector-launch-covid-19-response-fund/"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businessday.ng/coronavirus/article/cacovid-step-up-mission-in-the-fight-against-coronavirus-in-nigeria/amp/" TargetMode="External"/><Relationship Id="rId2" Type="http://schemas.openxmlformats.org/officeDocument/2006/relationships/hyperlink" Target="https://www.safehandskenya.com/" TargetMode="External"/><Relationship Id="rId1" Type="http://schemas.openxmlformats.org/officeDocument/2006/relationships/slideLayout" Target="../slideLayouts/slideLayout2.xml"/><Relationship Id="rId4" Type="http://schemas.openxmlformats.org/officeDocument/2006/relationships/hyperlink" Target="https://www.tvcnews.tv/gtbank-hands-over-110-bed-isolation-centre-to-lagos-state-for-management-of-covid-19/" TargetMode="External"/></Relationships>
</file>

<file path=ppt/slides/_rels/slide64.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image" Target="../media/image69.emf"/><Relationship Id="rId18" Type="http://schemas.openxmlformats.org/officeDocument/2006/relationships/image" Target="../media/image74.png"/><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oleObject" Target="../embeddings/oleObject16.bin"/><Relationship Id="rId17" Type="http://schemas.openxmlformats.org/officeDocument/2006/relationships/image" Target="../media/image73.svg"/><Relationship Id="rId2" Type="http://schemas.openxmlformats.org/officeDocument/2006/relationships/tags" Target="../tags/tag109.xml"/><Relationship Id="rId16" Type="http://schemas.openxmlformats.org/officeDocument/2006/relationships/image" Target="../media/image72.png"/><Relationship Id="rId1" Type="http://schemas.openxmlformats.org/officeDocument/2006/relationships/vmlDrawing" Target="../drawings/vmlDrawing16.vml"/><Relationship Id="rId6" Type="http://schemas.openxmlformats.org/officeDocument/2006/relationships/tags" Target="../tags/tag113.xml"/><Relationship Id="rId11" Type="http://schemas.openxmlformats.org/officeDocument/2006/relationships/notesSlide" Target="../notesSlides/notesSlide9.xml"/><Relationship Id="rId5" Type="http://schemas.openxmlformats.org/officeDocument/2006/relationships/tags" Target="../tags/tag112.xml"/><Relationship Id="rId15" Type="http://schemas.openxmlformats.org/officeDocument/2006/relationships/image" Target="../media/image71.svg"/><Relationship Id="rId10" Type="http://schemas.openxmlformats.org/officeDocument/2006/relationships/slideLayout" Target="../slideLayouts/slideLayout24.xml"/><Relationship Id="rId19" Type="http://schemas.openxmlformats.org/officeDocument/2006/relationships/image" Target="../media/image75.svg"/><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image" Target="../media/image70.png"/></Relationships>
</file>

<file path=ppt/slides/_rels/slide6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3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17.xml"/><Relationship Id="rId1" Type="http://schemas.openxmlformats.org/officeDocument/2006/relationships/vmlDrawing" Target="../drawings/vmlDrawing17.vml"/><Relationship Id="rId6" Type="http://schemas.openxmlformats.org/officeDocument/2006/relationships/image" Target="../media/image69.emf"/><Relationship Id="rId5" Type="http://schemas.openxmlformats.org/officeDocument/2006/relationships/oleObject" Target="../embeddings/oleObject17.bin"/><Relationship Id="rId4" Type="http://schemas.openxmlformats.org/officeDocument/2006/relationships/notesSlide" Target="../notesSlides/notesSlide10.xml"/></Relationships>
</file>

<file path=ppt/slides/_rels/slide67.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85.sv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tags" Target="../tags/tag119.xml"/><Relationship Id="rId21" Type="http://schemas.openxmlformats.org/officeDocument/2006/relationships/image" Target="../media/image93.svg"/><Relationship Id="rId7" Type="http://schemas.openxmlformats.org/officeDocument/2006/relationships/tags" Target="../tags/tag123.xml"/><Relationship Id="rId12" Type="http://schemas.openxmlformats.org/officeDocument/2006/relationships/image" Target="../media/image84.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tags" Target="../tags/tag118.xml"/><Relationship Id="rId16" Type="http://schemas.openxmlformats.org/officeDocument/2006/relationships/image" Target="../media/image88.png"/><Relationship Id="rId20" Type="http://schemas.openxmlformats.org/officeDocument/2006/relationships/image" Target="../media/image92.png"/><Relationship Id="rId29" Type="http://schemas.openxmlformats.org/officeDocument/2006/relationships/image" Target="../media/image101.svg"/><Relationship Id="rId1" Type="http://schemas.openxmlformats.org/officeDocument/2006/relationships/vmlDrawing" Target="../drawings/vmlDrawing18.vml"/><Relationship Id="rId6" Type="http://schemas.openxmlformats.org/officeDocument/2006/relationships/tags" Target="../tags/tag122.xml"/><Relationship Id="rId11" Type="http://schemas.openxmlformats.org/officeDocument/2006/relationships/image" Target="../media/image69.emf"/><Relationship Id="rId24" Type="http://schemas.openxmlformats.org/officeDocument/2006/relationships/image" Target="../media/image96.png"/><Relationship Id="rId5" Type="http://schemas.openxmlformats.org/officeDocument/2006/relationships/tags" Target="../tags/tag121.xml"/><Relationship Id="rId15" Type="http://schemas.openxmlformats.org/officeDocument/2006/relationships/image" Target="../media/image87.svg"/><Relationship Id="rId23" Type="http://schemas.openxmlformats.org/officeDocument/2006/relationships/image" Target="../media/image95.svg"/><Relationship Id="rId28" Type="http://schemas.openxmlformats.org/officeDocument/2006/relationships/image" Target="../media/image100.png"/><Relationship Id="rId10" Type="http://schemas.openxmlformats.org/officeDocument/2006/relationships/oleObject" Target="../embeddings/oleObject18.bin"/><Relationship Id="rId19" Type="http://schemas.openxmlformats.org/officeDocument/2006/relationships/image" Target="../media/image91.svg"/><Relationship Id="rId31" Type="http://schemas.openxmlformats.org/officeDocument/2006/relationships/image" Target="../media/image103.svg"/><Relationship Id="rId4" Type="http://schemas.openxmlformats.org/officeDocument/2006/relationships/tags" Target="../tags/tag120.xml"/><Relationship Id="rId9" Type="http://schemas.openxmlformats.org/officeDocument/2006/relationships/notesSlide" Target="../notesSlides/notesSlide11.xml"/><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svg"/><Relationship Id="rId30" Type="http://schemas.openxmlformats.org/officeDocument/2006/relationships/image" Target="../media/image102.png"/></Relationships>
</file>

<file path=ppt/slides/_rels/slide68.xml.rels><?xml version="1.0" encoding="UTF-8" standalone="yes"?>
<Relationships xmlns="http://schemas.openxmlformats.org/package/2006/relationships"><Relationship Id="rId13" Type="http://schemas.openxmlformats.org/officeDocument/2006/relationships/image" Target="../media/image115.png"/><Relationship Id="rId18" Type="http://schemas.openxmlformats.org/officeDocument/2006/relationships/image" Target="../media/image120.png"/><Relationship Id="rId26" Type="http://schemas.openxmlformats.org/officeDocument/2006/relationships/image" Target="../media/image128.png"/><Relationship Id="rId3" Type="http://schemas.openxmlformats.org/officeDocument/2006/relationships/image" Target="../media/image105.png"/><Relationship Id="rId21" Type="http://schemas.openxmlformats.org/officeDocument/2006/relationships/image" Target="../media/image123.png"/><Relationship Id="rId34" Type="http://schemas.openxmlformats.org/officeDocument/2006/relationships/image" Target="../media/image136.jp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png"/><Relationship Id="rId25" Type="http://schemas.openxmlformats.org/officeDocument/2006/relationships/image" Target="../media/image127.png"/><Relationship Id="rId33" Type="http://schemas.openxmlformats.org/officeDocument/2006/relationships/image" Target="../media/image135.png"/><Relationship Id="rId2" Type="http://schemas.openxmlformats.org/officeDocument/2006/relationships/image" Target="../media/image104.png"/><Relationship Id="rId16" Type="http://schemas.openxmlformats.org/officeDocument/2006/relationships/image" Target="../media/image118.png"/><Relationship Id="rId20" Type="http://schemas.openxmlformats.org/officeDocument/2006/relationships/image" Target="../media/image122.png"/><Relationship Id="rId29" Type="http://schemas.openxmlformats.org/officeDocument/2006/relationships/image" Target="../media/image131.png"/><Relationship Id="rId1" Type="http://schemas.openxmlformats.org/officeDocument/2006/relationships/slideLayout" Target="../slideLayouts/slideLayout29.xml"/><Relationship Id="rId6" Type="http://schemas.openxmlformats.org/officeDocument/2006/relationships/image" Target="../media/image108.png"/><Relationship Id="rId11" Type="http://schemas.openxmlformats.org/officeDocument/2006/relationships/image" Target="../media/image113.png"/><Relationship Id="rId24" Type="http://schemas.openxmlformats.org/officeDocument/2006/relationships/image" Target="../media/image126.png"/><Relationship Id="rId32" Type="http://schemas.openxmlformats.org/officeDocument/2006/relationships/image" Target="../media/image134.png"/><Relationship Id="rId5" Type="http://schemas.openxmlformats.org/officeDocument/2006/relationships/image" Target="../media/image107.png"/><Relationship Id="rId15" Type="http://schemas.openxmlformats.org/officeDocument/2006/relationships/image" Target="../media/image117.png"/><Relationship Id="rId23" Type="http://schemas.openxmlformats.org/officeDocument/2006/relationships/image" Target="../media/image125.png"/><Relationship Id="rId28" Type="http://schemas.openxmlformats.org/officeDocument/2006/relationships/image" Target="../media/image130.png"/><Relationship Id="rId10" Type="http://schemas.openxmlformats.org/officeDocument/2006/relationships/image" Target="../media/image112.png"/><Relationship Id="rId19" Type="http://schemas.openxmlformats.org/officeDocument/2006/relationships/image" Target="../media/image121.png"/><Relationship Id="rId31" Type="http://schemas.openxmlformats.org/officeDocument/2006/relationships/image" Target="../media/image133.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jpg"/><Relationship Id="rId27" Type="http://schemas.openxmlformats.org/officeDocument/2006/relationships/image" Target="../media/image129.png"/><Relationship Id="rId30" Type="http://schemas.openxmlformats.org/officeDocument/2006/relationships/image" Target="../media/image132.png"/><Relationship Id="rId35" Type="http://schemas.openxmlformats.org/officeDocument/2006/relationships/image" Target="../media/image137.png"/><Relationship Id="rId8" Type="http://schemas.openxmlformats.org/officeDocument/2006/relationships/image" Target="../media/image110.png"/></Relationships>
</file>

<file path=ppt/slides/_rels/slide69.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image" Target="../media/image138.jpeg"/><Relationship Id="rId3" Type="http://schemas.openxmlformats.org/officeDocument/2006/relationships/tags" Target="../tags/tag125.xml"/><Relationship Id="rId7" Type="http://schemas.openxmlformats.org/officeDocument/2006/relationships/tags" Target="../tags/tag129.xml"/><Relationship Id="rId12" Type="http://schemas.openxmlformats.org/officeDocument/2006/relationships/image" Target="../media/image69.emf"/><Relationship Id="rId2" Type="http://schemas.openxmlformats.org/officeDocument/2006/relationships/tags" Target="../tags/tag124.xml"/><Relationship Id="rId1" Type="http://schemas.openxmlformats.org/officeDocument/2006/relationships/vmlDrawing" Target="../drawings/vmlDrawing19.vml"/><Relationship Id="rId6" Type="http://schemas.openxmlformats.org/officeDocument/2006/relationships/tags" Target="../tags/tag128.xml"/><Relationship Id="rId11" Type="http://schemas.openxmlformats.org/officeDocument/2006/relationships/oleObject" Target="../embeddings/oleObject19.bin"/><Relationship Id="rId5" Type="http://schemas.openxmlformats.org/officeDocument/2006/relationships/tags" Target="../tags/tag127.xml"/><Relationship Id="rId15" Type="http://schemas.openxmlformats.org/officeDocument/2006/relationships/image" Target="../media/image140.jpeg"/><Relationship Id="rId10" Type="http://schemas.openxmlformats.org/officeDocument/2006/relationships/notesSlide" Target="../notesSlides/notesSlide12.xml"/><Relationship Id="rId4" Type="http://schemas.openxmlformats.org/officeDocument/2006/relationships/tags" Target="../tags/tag126.xml"/><Relationship Id="rId9" Type="http://schemas.openxmlformats.org/officeDocument/2006/relationships/slideLayout" Target="../slideLayouts/slideLayout16.xml"/><Relationship Id="rId14" Type="http://schemas.openxmlformats.org/officeDocument/2006/relationships/image" Target="../media/image13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3" Type="http://schemas.openxmlformats.org/officeDocument/2006/relationships/tags" Target="../tags/tag142.xml"/><Relationship Id="rId18" Type="http://schemas.openxmlformats.org/officeDocument/2006/relationships/tags" Target="../tags/tag147.xml"/><Relationship Id="rId26" Type="http://schemas.openxmlformats.org/officeDocument/2006/relationships/oleObject" Target="../embeddings/oleObject20.bin"/><Relationship Id="rId3" Type="http://schemas.openxmlformats.org/officeDocument/2006/relationships/tags" Target="../tags/tag132.xml"/><Relationship Id="rId21" Type="http://schemas.openxmlformats.org/officeDocument/2006/relationships/tags" Target="../tags/tag150.xml"/><Relationship Id="rId34" Type="http://schemas.openxmlformats.org/officeDocument/2006/relationships/image" Target="../media/image148.png"/><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tags" Target="../tags/tag146.xml"/><Relationship Id="rId25" Type="http://schemas.openxmlformats.org/officeDocument/2006/relationships/notesSlide" Target="../notesSlides/notesSlide13.xml"/><Relationship Id="rId33" Type="http://schemas.openxmlformats.org/officeDocument/2006/relationships/image" Target="../media/image147.svg"/><Relationship Id="rId2" Type="http://schemas.openxmlformats.org/officeDocument/2006/relationships/tags" Target="../tags/tag131.xml"/><Relationship Id="rId16" Type="http://schemas.openxmlformats.org/officeDocument/2006/relationships/tags" Target="../tags/tag145.xml"/><Relationship Id="rId20" Type="http://schemas.openxmlformats.org/officeDocument/2006/relationships/tags" Target="../tags/tag149.xml"/><Relationship Id="rId29" Type="http://schemas.openxmlformats.org/officeDocument/2006/relationships/image" Target="../media/image143.svg"/><Relationship Id="rId1" Type="http://schemas.openxmlformats.org/officeDocument/2006/relationships/vmlDrawing" Target="../drawings/vmlDrawing20.vml"/><Relationship Id="rId6" Type="http://schemas.openxmlformats.org/officeDocument/2006/relationships/tags" Target="../tags/tag135.xml"/><Relationship Id="rId11" Type="http://schemas.openxmlformats.org/officeDocument/2006/relationships/tags" Target="../tags/tag140.xml"/><Relationship Id="rId24" Type="http://schemas.openxmlformats.org/officeDocument/2006/relationships/slideLayout" Target="../slideLayouts/slideLayout16.xml"/><Relationship Id="rId32" Type="http://schemas.openxmlformats.org/officeDocument/2006/relationships/image" Target="../media/image146.png"/><Relationship Id="rId5" Type="http://schemas.openxmlformats.org/officeDocument/2006/relationships/tags" Target="../tags/tag134.xml"/><Relationship Id="rId15" Type="http://schemas.openxmlformats.org/officeDocument/2006/relationships/tags" Target="../tags/tag144.xml"/><Relationship Id="rId23" Type="http://schemas.openxmlformats.org/officeDocument/2006/relationships/tags" Target="../tags/tag152.xml"/><Relationship Id="rId28" Type="http://schemas.openxmlformats.org/officeDocument/2006/relationships/image" Target="../media/image142.png"/><Relationship Id="rId10" Type="http://schemas.openxmlformats.org/officeDocument/2006/relationships/tags" Target="../tags/tag139.xml"/><Relationship Id="rId19" Type="http://schemas.openxmlformats.org/officeDocument/2006/relationships/tags" Target="../tags/tag148.xml"/><Relationship Id="rId31" Type="http://schemas.openxmlformats.org/officeDocument/2006/relationships/image" Target="../media/image145.svg"/><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 Id="rId22" Type="http://schemas.openxmlformats.org/officeDocument/2006/relationships/tags" Target="../tags/tag151.xml"/><Relationship Id="rId27" Type="http://schemas.openxmlformats.org/officeDocument/2006/relationships/image" Target="../media/image141.emf"/><Relationship Id="rId30" Type="http://schemas.openxmlformats.org/officeDocument/2006/relationships/image" Target="../media/image144.png"/><Relationship Id="rId35" Type="http://schemas.openxmlformats.org/officeDocument/2006/relationships/image" Target="../media/image149.svg"/><Relationship Id="rId8" Type="http://schemas.openxmlformats.org/officeDocument/2006/relationships/tags" Target="../tags/tag137.xml"/></Relationships>
</file>

<file path=ppt/slides/_rels/slide7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hyperlink" Target="https://www.worldbank.org/en/region/afr/overview#1"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7.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8.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51BDC56-5F56-E84F-BFDB-0677A6DE788D}"/>
              </a:ext>
            </a:extLst>
          </p:cNvPr>
          <p:cNvSpPr>
            <a:spLocks noGrp="1" noChangeArrowheads="1"/>
          </p:cNvSpPr>
          <p:nvPr>
            <p:ph type="ctrTitle"/>
          </p:nvPr>
        </p:nvSpPr>
        <p:spPr>
          <a:xfrm>
            <a:off x="277091" y="990600"/>
            <a:ext cx="9504218" cy="1790700"/>
          </a:xfrm>
        </p:spPr>
        <p:txBody>
          <a:bodyPr/>
          <a:lstStyle/>
          <a:p>
            <a:pPr algn="l"/>
            <a:r>
              <a:rPr lang="en-US" dirty="0">
                <a:solidFill>
                  <a:srgbClr val="FF0000"/>
                </a:solidFill>
              </a:rPr>
              <a:t>AFRICA’s COVID-19 RESPONSE</a:t>
            </a:r>
            <a:endParaRPr lang="en-US" altLang="en-US" sz="3400" dirty="0">
              <a:solidFill>
                <a:srgbClr val="FF0000"/>
              </a:solidFill>
            </a:endParaRPr>
          </a:p>
        </p:txBody>
      </p:sp>
      <p:sp>
        <p:nvSpPr>
          <p:cNvPr id="16386" name="Subtitle 1">
            <a:extLst>
              <a:ext uri="{FF2B5EF4-FFF2-40B4-BE49-F238E27FC236}">
                <a16:creationId xmlns:a16="http://schemas.microsoft.com/office/drawing/2014/main" id="{F6AD8C9F-B8C5-4D4F-B67B-81AADA6C384B}"/>
              </a:ext>
            </a:extLst>
          </p:cNvPr>
          <p:cNvSpPr>
            <a:spLocks noGrp="1" noChangeArrowheads="1"/>
          </p:cNvSpPr>
          <p:nvPr>
            <p:ph type="subTitle" idx="1"/>
          </p:nvPr>
        </p:nvSpPr>
        <p:spPr>
          <a:xfrm>
            <a:off x="2133600" y="3049588"/>
            <a:ext cx="6705600" cy="2362200"/>
          </a:xfrm>
        </p:spPr>
        <p:txBody>
          <a:bodyPr/>
          <a:lstStyle/>
          <a:p>
            <a:pPr eaLnBrk="1" hangingPunct="1">
              <a:lnSpc>
                <a:spcPct val="80000"/>
              </a:lnSpc>
            </a:pPr>
            <a:r>
              <a:rPr lang="en-GB" altLang="en-US" sz="2000"/>
              <a:t>Professor Isaac  F. Adewole, </a:t>
            </a:r>
            <a:r>
              <a:rPr lang="en-GB" altLang="en-US" sz="1400"/>
              <a:t>FAS, FRCOG, FNAMed, Dsc(Hons)</a:t>
            </a:r>
          </a:p>
          <a:p>
            <a:pPr eaLnBrk="1" hangingPunct="1">
              <a:lnSpc>
                <a:spcPct val="80000"/>
              </a:lnSpc>
            </a:pPr>
            <a:r>
              <a:rPr lang="en-GB" altLang="en-US" sz="2000"/>
              <a:t>Dept of Obstetrics/Gynaecology</a:t>
            </a:r>
          </a:p>
          <a:p>
            <a:pPr eaLnBrk="1" hangingPunct="1">
              <a:lnSpc>
                <a:spcPct val="80000"/>
              </a:lnSpc>
            </a:pPr>
            <a:r>
              <a:rPr lang="en-GB" altLang="en-US" sz="2000"/>
              <a:t>College of Medicine</a:t>
            </a:r>
          </a:p>
          <a:p>
            <a:pPr eaLnBrk="1" hangingPunct="1">
              <a:lnSpc>
                <a:spcPct val="80000"/>
              </a:lnSpc>
            </a:pPr>
            <a:r>
              <a:rPr lang="en-GB" altLang="en-US" sz="2000"/>
              <a:t>University College Hospital</a:t>
            </a:r>
          </a:p>
          <a:p>
            <a:pPr eaLnBrk="1" hangingPunct="1">
              <a:lnSpc>
                <a:spcPct val="80000"/>
              </a:lnSpc>
            </a:pPr>
            <a:r>
              <a:rPr lang="en-GB" altLang="en-US" sz="2000"/>
              <a:t>University of Ibadan</a:t>
            </a:r>
          </a:p>
          <a:p>
            <a:pPr eaLnBrk="1" hangingPunct="1">
              <a:lnSpc>
                <a:spcPct val="80000"/>
              </a:lnSpc>
            </a:pPr>
            <a:r>
              <a:rPr lang="en-GB" altLang="en-US" sz="2000"/>
              <a:t>Ibadan, Nigeria</a:t>
            </a:r>
          </a:p>
          <a:p>
            <a:endParaRPr lang="en-US" altLang="en-US"/>
          </a:p>
        </p:txBody>
      </p:sp>
    </p:spTree>
    <p:extLst>
      <p:ext uri="{BB962C8B-B14F-4D97-AF65-F5344CB8AC3E}">
        <p14:creationId xmlns:p14="http://schemas.microsoft.com/office/powerpoint/2010/main" val="2083969105"/>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C1B68B-2A36-6D4B-A3A6-C0EBE5E87DBA}"/>
              </a:ext>
            </a:extLst>
          </p:cNvPr>
          <p:cNvSpPr>
            <a:spLocks noGrp="1"/>
          </p:cNvSpPr>
          <p:nvPr>
            <p:ph type="title"/>
          </p:nvPr>
        </p:nvSpPr>
        <p:spPr/>
        <p:txBody>
          <a:bodyPr/>
          <a:lstStyle/>
          <a:p>
            <a:r>
              <a:rPr lang="en-US" b="1" dirty="0">
                <a:solidFill>
                  <a:srgbClr val="FF0000"/>
                </a:solidFill>
              </a:rPr>
              <a:t>What are </a:t>
            </a:r>
            <a:r>
              <a:rPr lang="en-US" b="1" dirty="0" err="1">
                <a:solidFill>
                  <a:srgbClr val="FF0000"/>
                </a:solidFill>
              </a:rPr>
              <a:t>Coronaviruses</a:t>
            </a:r>
            <a:endParaRPr lang="en-US" b="1" dirty="0">
              <a:solidFill>
                <a:srgbClr val="FF0000"/>
              </a:solidFill>
            </a:endParaRPr>
          </a:p>
        </p:txBody>
      </p:sp>
      <p:sp>
        <p:nvSpPr>
          <p:cNvPr id="6" name="Content Placeholder 5">
            <a:extLst>
              <a:ext uri="{FF2B5EF4-FFF2-40B4-BE49-F238E27FC236}">
                <a16:creationId xmlns:a16="http://schemas.microsoft.com/office/drawing/2014/main" id="{D2F92D25-74D6-5244-9BAD-27D43DC90466}"/>
              </a:ext>
            </a:extLst>
          </p:cNvPr>
          <p:cNvSpPr>
            <a:spLocks noGrp="1"/>
          </p:cNvSpPr>
          <p:nvPr>
            <p:ph sz="half" idx="2"/>
          </p:nvPr>
        </p:nvSpPr>
        <p:spPr>
          <a:xfrm>
            <a:off x="4904072" y="1809549"/>
            <a:ext cx="6449728" cy="4508124"/>
          </a:xfrm>
        </p:spPr>
        <p:txBody>
          <a:bodyPr>
            <a:normAutofit/>
          </a:bodyPr>
          <a:lstStyle/>
          <a:p>
            <a:r>
              <a:rPr lang="en-US" sz="2700" dirty="0"/>
              <a:t>Family: </a:t>
            </a:r>
            <a:r>
              <a:rPr lang="en-US" sz="2700" dirty="0" err="1"/>
              <a:t>Coronaviridae</a:t>
            </a:r>
            <a:endParaRPr lang="en-US" sz="2700" dirty="0"/>
          </a:p>
          <a:p>
            <a:r>
              <a:rPr lang="en-US" sz="2700" dirty="0"/>
              <a:t>Medium sized RNA viruses</a:t>
            </a:r>
          </a:p>
          <a:p>
            <a:r>
              <a:rPr lang="en-US" sz="2700" dirty="0"/>
              <a:t>First identified in 1965 </a:t>
            </a:r>
          </a:p>
          <a:p>
            <a:r>
              <a:rPr lang="en-US" sz="2700" dirty="0"/>
              <a:t>Name derived from outer envelope with distinctive, 'club-shaped’ spikes </a:t>
            </a:r>
          </a:p>
          <a:p>
            <a:r>
              <a:rPr lang="en-US" sz="2700" dirty="0"/>
              <a:t>Looks like a crown or Halo “ Corona”</a:t>
            </a:r>
          </a:p>
          <a:p>
            <a:pPr marL="0" indent="0">
              <a:buNone/>
            </a:pPr>
            <a:endParaRPr lang="en-US" sz="2700" dirty="0"/>
          </a:p>
          <a:p>
            <a:endParaRPr lang="en-US" sz="2700" dirty="0"/>
          </a:p>
        </p:txBody>
      </p:sp>
      <p:pic>
        <p:nvPicPr>
          <p:cNvPr id="7" name="Picture 7" descr="http://www.bio.psu.edu/People/Faculty/Whittam/apdbase/v10.gif">
            <a:hlinkClick r:id="rId3"/>
            <a:extLst>
              <a:ext uri="{FF2B5EF4-FFF2-40B4-BE49-F238E27FC236}">
                <a16:creationId xmlns:a16="http://schemas.microsoft.com/office/drawing/2014/main" id="{2575EBBC-4F20-BE44-8726-B5633E18C06E}"/>
              </a:ext>
            </a:extLst>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46061" y="1958571"/>
            <a:ext cx="2836484" cy="3280753"/>
          </a:xfrm>
        </p:spPr>
      </p:pic>
    </p:spTree>
    <p:extLst>
      <p:ext uri="{BB962C8B-B14F-4D97-AF65-F5344CB8AC3E}">
        <p14:creationId xmlns:p14="http://schemas.microsoft.com/office/powerpoint/2010/main" val="3627616499"/>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DCBA0-76BD-9845-8F24-CEBC4F459BA9}"/>
              </a:ext>
            </a:extLst>
          </p:cNvPr>
          <p:cNvSpPr>
            <a:spLocks noGrp="1"/>
          </p:cNvSpPr>
          <p:nvPr>
            <p:ph type="title"/>
          </p:nvPr>
        </p:nvSpPr>
        <p:spPr/>
        <p:txBody>
          <a:bodyPr/>
          <a:lstStyle/>
          <a:p>
            <a:r>
              <a:rPr lang="en-US" b="1" dirty="0">
                <a:solidFill>
                  <a:srgbClr val="FF0000"/>
                </a:solidFill>
              </a:rPr>
              <a:t>What is SARS-CoV-2</a:t>
            </a:r>
          </a:p>
        </p:txBody>
      </p:sp>
      <p:pic>
        <p:nvPicPr>
          <p:cNvPr id="6" name="Content Placeholder 5">
            <a:extLst>
              <a:ext uri="{FF2B5EF4-FFF2-40B4-BE49-F238E27FC236}">
                <a16:creationId xmlns:a16="http://schemas.microsoft.com/office/drawing/2014/main" id="{CFDCBE5A-FB09-0B43-8E23-DADB37636EE7}"/>
              </a:ext>
            </a:extLst>
          </p:cNvPr>
          <p:cNvPicPr>
            <a:picLocks noGrp="1" noChangeAspect="1"/>
          </p:cNvPicPr>
          <p:nvPr>
            <p:ph sz="half" idx="1"/>
          </p:nvPr>
        </p:nvPicPr>
        <p:blipFill>
          <a:blip r:embed="rId3"/>
          <a:stretch>
            <a:fillRect/>
          </a:stretch>
        </p:blipFill>
        <p:spPr>
          <a:xfrm>
            <a:off x="0" y="1960561"/>
            <a:ext cx="6234118" cy="4183762"/>
          </a:xfrm>
          <a:prstGeom prst="rect">
            <a:avLst/>
          </a:prstGeom>
        </p:spPr>
      </p:pic>
      <p:sp>
        <p:nvSpPr>
          <p:cNvPr id="5" name="Content Placeholder 4">
            <a:extLst>
              <a:ext uri="{FF2B5EF4-FFF2-40B4-BE49-F238E27FC236}">
                <a16:creationId xmlns:a16="http://schemas.microsoft.com/office/drawing/2014/main" id="{9F1A7CCE-33C1-044C-B70C-0105AE404AFA}"/>
              </a:ext>
            </a:extLst>
          </p:cNvPr>
          <p:cNvSpPr>
            <a:spLocks noGrp="1"/>
          </p:cNvSpPr>
          <p:nvPr>
            <p:ph sz="half" idx="2"/>
          </p:nvPr>
        </p:nvSpPr>
        <p:spPr>
          <a:xfrm>
            <a:off x="6172199" y="1960561"/>
            <a:ext cx="6019801" cy="4183762"/>
          </a:xfrm>
        </p:spPr>
        <p:txBody>
          <a:bodyPr>
            <a:normAutofit fontScale="70000" lnSpcReduction="20000"/>
          </a:bodyPr>
          <a:lstStyle/>
          <a:p>
            <a:endParaRPr lang="en-US" dirty="0"/>
          </a:p>
          <a:p>
            <a:r>
              <a:rPr lang="en-US" dirty="0"/>
              <a:t>A </a:t>
            </a:r>
            <a:r>
              <a:rPr lang="en-US" altLang="en-US" dirty="0">
                <a:latin typeface="Verdana" panose="020B0604030504040204" pitchFamily="34" charset="0"/>
                <a:ea typeface="ＭＳ Ｐゴシック" panose="020B0600070205080204" pitchFamily="34" charset="-128"/>
              </a:rPr>
              <a:t>novel coronavirus which has not previously been present in human populations.</a:t>
            </a:r>
          </a:p>
          <a:p>
            <a:r>
              <a:rPr lang="en-US" altLang="en-US" dirty="0">
                <a:latin typeface="Verdana" panose="020B0604030504040204" pitchFamily="34" charset="0"/>
                <a:ea typeface="ＭＳ Ｐゴシック" panose="020B0600070205080204" pitchFamily="34" charset="-128"/>
              </a:rPr>
              <a:t>A </a:t>
            </a:r>
            <a:r>
              <a:rPr lang="en-US" altLang="en-US" dirty="0" err="1">
                <a:latin typeface="Verdana" panose="020B0604030504040204" pitchFamily="34" charset="0"/>
                <a:ea typeface="ＭＳ Ｐゴシック" panose="020B0600070205080204" pitchFamily="34" charset="-128"/>
              </a:rPr>
              <a:t>betacorona</a:t>
            </a:r>
            <a:r>
              <a:rPr lang="en-US" altLang="en-US" dirty="0">
                <a:latin typeface="Verdana" panose="020B0604030504040204" pitchFamily="34" charset="0"/>
                <a:ea typeface="ＭＳ Ｐゴシック" panose="020B0600070205080204" pitchFamily="34" charset="-128"/>
              </a:rPr>
              <a:t> virus</a:t>
            </a:r>
          </a:p>
          <a:p>
            <a:r>
              <a:rPr lang="en-US" altLang="en-US" dirty="0">
                <a:latin typeface="Verdana" panose="020B0604030504040204" pitchFamily="34" charset="0"/>
                <a:ea typeface="ＭＳ Ｐゴシック" panose="020B0600070205080204" pitchFamily="34" charset="-128"/>
              </a:rPr>
              <a:t>Similar to other corona viruses in bats.</a:t>
            </a:r>
          </a:p>
          <a:p>
            <a:r>
              <a:rPr lang="en-US" altLang="en-US" dirty="0">
                <a:latin typeface="Verdana" panose="020B0604030504040204" pitchFamily="34" charset="0"/>
                <a:ea typeface="ＭＳ Ｐゴシック" panose="020B0600070205080204" pitchFamily="34" charset="-128"/>
              </a:rPr>
              <a:t>Exact origin not yet known </a:t>
            </a:r>
          </a:p>
          <a:p>
            <a:r>
              <a:rPr lang="en-US" altLang="en-US" dirty="0">
                <a:solidFill>
                  <a:srgbClr val="FF0000"/>
                </a:solidFill>
                <a:latin typeface="Verdana" panose="020B0604030504040204" pitchFamily="34" charset="0"/>
                <a:ea typeface="ＭＳ Ｐゴシック" panose="020B0600070205080204" pitchFamily="34" charset="-128"/>
              </a:rPr>
              <a:t>SARS-COV-2 -</a:t>
            </a:r>
            <a:r>
              <a:rPr lang="en-US" altLang="en-US" dirty="0">
                <a:latin typeface="Verdana" panose="020B0604030504040204" pitchFamily="34" charset="0"/>
                <a:ea typeface="ＭＳ Ｐゴシック" panose="020B0600070205080204" pitchFamily="34" charset="-128"/>
              </a:rPr>
              <a:t>Severe acute respiratory syndrome coronavirus 2 ( previously known as “2019 novel coronavirus)</a:t>
            </a:r>
          </a:p>
          <a:p>
            <a:r>
              <a:rPr lang="en-US" altLang="en-US" dirty="0">
                <a:solidFill>
                  <a:srgbClr val="FF0000"/>
                </a:solidFill>
                <a:latin typeface="Verdana" panose="020B0604030504040204" pitchFamily="34" charset="0"/>
                <a:ea typeface="ＭＳ Ｐゴシック" panose="020B0600070205080204" pitchFamily="34" charset="-128"/>
              </a:rPr>
              <a:t>COVID-19 –</a:t>
            </a:r>
            <a:r>
              <a:rPr lang="en-US" altLang="en-US" dirty="0">
                <a:solidFill>
                  <a:schemeClr val="tx1"/>
                </a:solidFill>
                <a:latin typeface="Verdana" panose="020B0604030504040204" pitchFamily="34" charset="0"/>
                <a:ea typeface="ＭＳ Ｐゴシック" panose="020B0600070205080204" pitchFamily="34" charset="-128"/>
              </a:rPr>
              <a:t>coronavirus disease</a:t>
            </a:r>
          </a:p>
          <a:p>
            <a:endParaRPr lang="en-US" dirty="0"/>
          </a:p>
        </p:txBody>
      </p:sp>
      <p:pic>
        <p:nvPicPr>
          <p:cNvPr id="8" name="Picture 7">
            <a:extLst>
              <a:ext uri="{FF2B5EF4-FFF2-40B4-BE49-F238E27FC236}">
                <a16:creationId xmlns:a16="http://schemas.microsoft.com/office/drawing/2014/main" id="{9F737AAE-CCA7-AA4E-80DB-F8213C0D9434}"/>
              </a:ext>
            </a:extLst>
          </p:cNvPr>
          <p:cNvPicPr>
            <a:picLocks noChangeAspect="1"/>
          </p:cNvPicPr>
          <p:nvPr/>
        </p:nvPicPr>
        <p:blipFill>
          <a:blip r:embed="rId4"/>
          <a:stretch>
            <a:fillRect/>
          </a:stretch>
        </p:blipFill>
        <p:spPr>
          <a:xfrm>
            <a:off x="7835705" y="309489"/>
            <a:ext cx="1899138" cy="1595511"/>
          </a:xfrm>
          <a:prstGeom prst="rect">
            <a:avLst/>
          </a:prstGeom>
        </p:spPr>
      </p:pic>
    </p:spTree>
    <p:extLst>
      <p:ext uri="{BB962C8B-B14F-4D97-AF65-F5344CB8AC3E}">
        <p14:creationId xmlns:p14="http://schemas.microsoft.com/office/powerpoint/2010/main" val="1017286906"/>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4055" y="249383"/>
            <a:ext cx="9830557" cy="678728"/>
          </a:xfrm>
        </p:spPr>
        <p:txBody>
          <a:bodyPr/>
          <a:lstStyle/>
          <a:p>
            <a:pPr algn="ctr"/>
            <a:r>
              <a:rPr lang="en-US" b="1" dirty="0">
                <a:solidFill>
                  <a:srgbClr val="FF0000"/>
                </a:solidFill>
              </a:rPr>
              <a:t>The Origin of the outbreak – Wuhan City </a:t>
            </a:r>
          </a:p>
        </p:txBody>
      </p:sp>
      <p:sp>
        <p:nvSpPr>
          <p:cNvPr id="7" name="Content Placeholder 6"/>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31769" t="13235" r="30873" b="26187"/>
          <a:stretch/>
        </p:blipFill>
        <p:spPr>
          <a:xfrm>
            <a:off x="1214005" y="1413164"/>
            <a:ext cx="4881995" cy="5290209"/>
          </a:xfrm>
          <a:prstGeom prst="rect">
            <a:avLst/>
          </a:prstGeom>
        </p:spPr>
      </p:pic>
      <p:pic>
        <p:nvPicPr>
          <p:cNvPr id="5" name="Picture 4"/>
          <p:cNvPicPr>
            <a:picLocks noChangeAspect="1"/>
          </p:cNvPicPr>
          <p:nvPr/>
        </p:nvPicPr>
        <p:blipFill rotWithShape="1">
          <a:blip r:embed="rId3"/>
          <a:srcRect l="19041" t="13544" r="21105" b="13597"/>
          <a:stretch/>
        </p:blipFill>
        <p:spPr>
          <a:xfrm>
            <a:off x="5638800" y="1607127"/>
            <a:ext cx="6009410" cy="4963869"/>
          </a:xfrm>
          <a:prstGeom prst="rect">
            <a:avLst/>
          </a:prstGeom>
        </p:spPr>
      </p:pic>
      <p:grpSp>
        <p:nvGrpSpPr>
          <p:cNvPr id="2" name="Group 7"/>
          <p:cNvGrpSpPr/>
          <p:nvPr/>
        </p:nvGrpSpPr>
        <p:grpSpPr>
          <a:xfrm>
            <a:off x="-83128" y="-221672"/>
            <a:ext cx="1428750" cy="7143750"/>
            <a:chOff x="-66502" y="-210589"/>
            <a:chExt cx="1428750" cy="714375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2" y="1218161"/>
              <a:ext cx="1428750" cy="14287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02" y="-210589"/>
              <a:ext cx="1428750" cy="14287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02" y="4075661"/>
              <a:ext cx="1428750" cy="142875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02" y="2646911"/>
              <a:ext cx="1428750" cy="142875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02" y="5504411"/>
              <a:ext cx="1428750" cy="1428750"/>
            </a:xfrm>
            <a:prstGeom prst="rect">
              <a:avLst/>
            </a:prstGeom>
          </p:spPr>
        </p:pic>
      </p:grpSp>
    </p:spTree>
    <p:extLst>
      <p:ext uri="{BB962C8B-B14F-4D97-AF65-F5344CB8AC3E}">
        <p14:creationId xmlns:p14="http://schemas.microsoft.com/office/powerpoint/2010/main" val="3225119416"/>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3A0A-E510-E344-AE98-3C1B35E4B976}"/>
              </a:ext>
            </a:extLst>
          </p:cNvPr>
          <p:cNvSpPr>
            <a:spLocks noGrp="1"/>
          </p:cNvSpPr>
          <p:nvPr>
            <p:ph type="title"/>
          </p:nvPr>
        </p:nvSpPr>
        <p:spPr>
          <a:xfrm>
            <a:off x="183774" y="508284"/>
            <a:ext cx="10515600" cy="815507"/>
          </a:xfrm>
        </p:spPr>
        <p:txBody>
          <a:bodyPr>
            <a:normAutofit/>
          </a:bodyPr>
          <a:lstStyle/>
          <a:p>
            <a:r>
              <a:rPr lang="en-US" b="1" dirty="0"/>
              <a:t>                                         </a:t>
            </a:r>
            <a:r>
              <a:rPr lang="en-US" b="1" dirty="0">
                <a:solidFill>
                  <a:srgbClr val="FF0000"/>
                </a:solidFill>
              </a:rPr>
              <a:t>Transmission</a:t>
            </a:r>
          </a:p>
        </p:txBody>
      </p:sp>
      <p:pic>
        <p:nvPicPr>
          <p:cNvPr id="4" name="Content Placeholder 3">
            <a:extLst>
              <a:ext uri="{FF2B5EF4-FFF2-40B4-BE49-F238E27FC236}">
                <a16:creationId xmlns:a16="http://schemas.microsoft.com/office/drawing/2014/main" id="{99C9CCEA-9A39-324E-A002-135E947B77EA}"/>
              </a:ext>
            </a:extLst>
          </p:cNvPr>
          <p:cNvPicPr>
            <a:picLocks noGrp="1" noChangeAspect="1"/>
          </p:cNvPicPr>
          <p:nvPr>
            <p:ph idx="1"/>
          </p:nvPr>
        </p:nvPicPr>
        <p:blipFill>
          <a:blip r:embed="rId2"/>
          <a:stretch>
            <a:fillRect/>
          </a:stretch>
        </p:blipFill>
        <p:spPr>
          <a:xfrm>
            <a:off x="3218330" y="1323186"/>
            <a:ext cx="2266203" cy="2768563"/>
          </a:xfrm>
          <a:prstGeom prst="rect">
            <a:avLst/>
          </a:prstGeom>
        </p:spPr>
      </p:pic>
      <p:pic>
        <p:nvPicPr>
          <p:cNvPr id="5" name="Picture 4">
            <a:extLst>
              <a:ext uri="{FF2B5EF4-FFF2-40B4-BE49-F238E27FC236}">
                <a16:creationId xmlns:a16="http://schemas.microsoft.com/office/drawing/2014/main" id="{2CCC6479-9675-E64A-A935-9A693F0C6E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565" y="1365171"/>
            <a:ext cx="2460765" cy="2460765"/>
          </a:xfrm>
          <a:prstGeom prst="rect">
            <a:avLst/>
          </a:prstGeom>
        </p:spPr>
      </p:pic>
      <p:cxnSp>
        <p:nvCxnSpPr>
          <p:cNvPr id="9" name="Straight Connector 8">
            <a:extLst>
              <a:ext uri="{FF2B5EF4-FFF2-40B4-BE49-F238E27FC236}">
                <a16:creationId xmlns:a16="http://schemas.microsoft.com/office/drawing/2014/main" id="{09AACC7B-85A3-0C43-98CF-63A4F97D154E}"/>
              </a:ext>
            </a:extLst>
          </p:cNvPr>
          <p:cNvCxnSpPr>
            <a:cxnSpLocks/>
          </p:cNvCxnSpPr>
          <p:nvPr/>
        </p:nvCxnSpPr>
        <p:spPr>
          <a:xfrm flipH="1" flipV="1">
            <a:off x="2868707" y="2947978"/>
            <a:ext cx="600635" cy="1277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81B8E2-251D-1F49-91FB-DA43FDFF8547}"/>
              </a:ext>
            </a:extLst>
          </p:cNvPr>
          <p:cNvCxnSpPr>
            <a:cxnSpLocks/>
          </p:cNvCxnSpPr>
          <p:nvPr/>
        </p:nvCxnSpPr>
        <p:spPr>
          <a:xfrm flipH="1" flipV="1">
            <a:off x="2900083" y="3116065"/>
            <a:ext cx="537882"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E3F772A-6ABC-7C4E-82EF-3222A44BD39E}"/>
              </a:ext>
            </a:extLst>
          </p:cNvPr>
          <p:cNvCxnSpPr>
            <a:cxnSpLocks/>
          </p:cNvCxnSpPr>
          <p:nvPr/>
        </p:nvCxnSpPr>
        <p:spPr>
          <a:xfrm flipH="1">
            <a:off x="3074895" y="3129512"/>
            <a:ext cx="407894" cy="201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977551C-84AA-534B-AD48-EE9D6333F99E}"/>
              </a:ext>
            </a:extLst>
          </p:cNvPr>
          <p:cNvSpPr/>
          <p:nvPr/>
        </p:nvSpPr>
        <p:spPr>
          <a:xfrm>
            <a:off x="5169108" y="3250136"/>
            <a:ext cx="774126" cy="704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4">
            <a:extLst>
              <a:ext uri="{FF2B5EF4-FFF2-40B4-BE49-F238E27FC236}">
                <a16:creationId xmlns:a16="http://schemas.microsoft.com/office/drawing/2014/main" id="{3F3FDE30-2791-B043-A68E-2D62DD946C3A}"/>
              </a:ext>
            </a:extLst>
          </p:cNvPr>
          <p:cNvGrpSpPr/>
          <p:nvPr/>
        </p:nvGrpSpPr>
        <p:grpSpPr>
          <a:xfrm>
            <a:off x="2729755" y="887078"/>
            <a:ext cx="3366245" cy="3308831"/>
            <a:chOff x="5750860" y="1778236"/>
            <a:chExt cx="3366245" cy="3308831"/>
          </a:xfrm>
        </p:grpSpPr>
        <p:sp>
          <p:nvSpPr>
            <p:cNvPr id="20" name="Oval 19">
              <a:extLst>
                <a:ext uri="{FF2B5EF4-FFF2-40B4-BE49-F238E27FC236}">
                  <a16:creationId xmlns:a16="http://schemas.microsoft.com/office/drawing/2014/main" id="{0D30F13D-A532-284E-84E4-485900FD508A}"/>
                </a:ext>
              </a:extLst>
            </p:cNvPr>
            <p:cNvSpPr/>
            <p:nvPr/>
          </p:nvSpPr>
          <p:spPr>
            <a:xfrm>
              <a:off x="8219369" y="1937553"/>
              <a:ext cx="775933" cy="7097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7FCF89F-89ED-F245-8309-4310E3BD1AF7}"/>
                </a:ext>
              </a:extLst>
            </p:cNvPr>
            <p:cNvSpPr/>
            <p:nvPr/>
          </p:nvSpPr>
          <p:spPr>
            <a:xfrm>
              <a:off x="7758953" y="3839136"/>
              <a:ext cx="774126" cy="704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DBC6FB1-D39A-9742-9C78-83AD029C61E4}"/>
                </a:ext>
              </a:extLst>
            </p:cNvPr>
            <p:cNvSpPr/>
            <p:nvPr/>
          </p:nvSpPr>
          <p:spPr>
            <a:xfrm>
              <a:off x="7933765" y="3486712"/>
              <a:ext cx="774126" cy="704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B572EF9-B09A-7C4A-B579-B7C7635B64D7}"/>
                </a:ext>
              </a:extLst>
            </p:cNvPr>
            <p:cNvSpPr/>
            <p:nvPr/>
          </p:nvSpPr>
          <p:spPr>
            <a:xfrm>
              <a:off x="8050693" y="2872460"/>
              <a:ext cx="774126" cy="704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2BA9885-6D85-0B45-BBBA-F17096FC7852}"/>
                </a:ext>
              </a:extLst>
            </p:cNvPr>
            <p:cNvSpPr/>
            <p:nvPr/>
          </p:nvSpPr>
          <p:spPr>
            <a:xfrm>
              <a:off x="8246595" y="2529555"/>
              <a:ext cx="774126" cy="704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BDFB144-553A-A041-804D-DC694150A337}"/>
                </a:ext>
              </a:extLst>
            </p:cNvPr>
            <p:cNvSpPr/>
            <p:nvPr/>
          </p:nvSpPr>
          <p:spPr>
            <a:xfrm>
              <a:off x="8342979" y="4382219"/>
              <a:ext cx="774126" cy="704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1B40727-9F99-7149-8933-BB0A5112E52C}"/>
                </a:ext>
              </a:extLst>
            </p:cNvPr>
            <p:cNvSpPr/>
            <p:nvPr/>
          </p:nvSpPr>
          <p:spPr>
            <a:xfrm>
              <a:off x="5921188" y="4382219"/>
              <a:ext cx="774126" cy="704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B07669B-9B40-1442-BC7C-BC529831B337}"/>
                </a:ext>
              </a:extLst>
            </p:cNvPr>
            <p:cNvSpPr/>
            <p:nvPr/>
          </p:nvSpPr>
          <p:spPr>
            <a:xfrm>
              <a:off x="6966953" y="1778236"/>
              <a:ext cx="774126" cy="704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469B14B-0092-374A-A63E-784DF3B56E41}"/>
                </a:ext>
              </a:extLst>
            </p:cNvPr>
            <p:cNvSpPr/>
            <p:nvPr/>
          </p:nvSpPr>
          <p:spPr>
            <a:xfrm>
              <a:off x="6496249" y="1933631"/>
              <a:ext cx="774126" cy="704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32D89B2-D2F3-3C4D-B0C2-BC67CCA8851A}"/>
                </a:ext>
              </a:extLst>
            </p:cNvPr>
            <p:cNvSpPr/>
            <p:nvPr/>
          </p:nvSpPr>
          <p:spPr>
            <a:xfrm>
              <a:off x="6899057" y="1933631"/>
              <a:ext cx="774126" cy="704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FC5CE9E-F03A-7540-8D3A-3C36B3D4035B}"/>
                </a:ext>
              </a:extLst>
            </p:cNvPr>
            <p:cNvSpPr/>
            <p:nvPr/>
          </p:nvSpPr>
          <p:spPr>
            <a:xfrm>
              <a:off x="6029981" y="2132482"/>
              <a:ext cx="774126" cy="704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D3E0E9F-CF5E-F34D-B618-1C32865B5EBE}"/>
                </a:ext>
              </a:extLst>
            </p:cNvPr>
            <p:cNvSpPr/>
            <p:nvPr/>
          </p:nvSpPr>
          <p:spPr>
            <a:xfrm>
              <a:off x="5750860" y="2603331"/>
              <a:ext cx="774126" cy="704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2AD7846-C239-8B4C-91ED-5B4DCF5885E6}"/>
                </a:ext>
              </a:extLst>
            </p:cNvPr>
            <p:cNvSpPr/>
            <p:nvPr/>
          </p:nvSpPr>
          <p:spPr>
            <a:xfrm>
              <a:off x="6870126" y="4191560"/>
              <a:ext cx="277360" cy="2295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5DDD5A1-72C5-084D-BBC3-B59F2678D74A}"/>
                </a:ext>
              </a:extLst>
            </p:cNvPr>
            <p:cNvSpPr/>
            <p:nvPr/>
          </p:nvSpPr>
          <p:spPr>
            <a:xfrm>
              <a:off x="6633857" y="4264159"/>
              <a:ext cx="277360" cy="2295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35">
            <a:extLst>
              <a:ext uri="{FF2B5EF4-FFF2-40B4-BE49-F238E27FC236}">
                <a16:creationId xmlns:a16="http://schemas.microsoft.com/office/drawing/2014/main" id="{19CE2B10-6CCB-7047-9439-51E3D2339D0F}"/>
              </a:ext>
            </a:extLst>
          </p:cNvPr>
          <p:cNvSpPr/>
          <p:nvPr/>
        </p:nvSpPr>
        <p:spPr>
          <a:xfrm>
            <a:off x="2652804" y="2840748"/>
            <a:ext cx="376517" cy="704848"/>
          </a:xfrm>
          <a:custGeom>
            <a:avLst/>
            <a:gdLst>
              <a:gd name="connsiteX0" fmla="*/ 134470 w 376517"/>
              <a:gd name="connsiteY0" fmla="*/ 0 h 739588"/>
              <a:gd name="connsiteX1" fmla="*/ 53788 w 376517"/>
              <a:gd name="connsiteY1" fmla="*/ 107576 h 739588"/>
              <a:gd name="connsiteX2" fmla="*/ 26894 w 376517"/>
              <a:gd name="connsiteY2" fmla="*/ 188259 h 739588"/>
              <a:gd name="connsiteX3" fmla="*/ 53788 w 376517"/>
              <a:gd name="connsiteY3" fmla="*/ 282388 h 739588"/>
              <a:gd name="connsiteX4" fmla="*/ 94129 w 376517"/>
              <a:gd name="connsiteY4" fmla="*/ 309282 h 739588"/>
              <a:gd name="connsiteX5" fmla="*/ 53788 w 376517"/>
              <a:gd name="connsiteY5" fmla="*/ 349623 h 739588"/>
              <a:gd name="connsiteX6" fmla="*/ 13447 w 376517"/>
              <a:gd name="connsiteY6" fmla="*/ 376517 h 739588"/>
              <a:gd name="connsiteX7" fmla="*/ 0 w 376517"/>
              <a:gd name="connsiteY7" fmla="*/ 416859 h 739588"/>
              <a:gd name="connsiteX8" fmla="*/ 26894 w 376517"/>
              <a:gd name="connsiteY8" fmla="*/ 510988 h 739588"/>
              <a:gd name="connsiteX9" fmla="*/ 67235 w 376517"/>
              <a:gd name="connsiteY9" fmla="*/ 551329 h 739588"/>
              <a:gd name="connsiteX10" fmla="*/ 107576 w 376517"/>
              <a:gd name="connsiteY10" fmla="*/ 564776 h 739588"/>
              <a:gd name="connsiteX11" fmla="*/ 134470 w 376517"/>
              <a:gd name="connsiteY11" fmla="*/ 645459 h 739588"/>
              <a:gd name="connsiteX12" fmla="*/ 215153 w 376517"/>
              <a:gd name="connsiteY12" fmla="*/ 672353 h 739588"/>
              <a:gd name="connsiteX13" fmla="*/ 336176 w 376517"/>
              <a:gd name="connsiteY13" fmla="*/ 726141 h 739588"/>
              <a:gd name="connsiteX14" fmla="*/ 376517 w 376517"/>
              <a:gd name="connsiteY14" fmla="*/ 739588 h 7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517" h="739588">
                <a:moveTo>
                  <a:pt x="134470" y="0"/>
                </a:moveTo>
                <a:cubicBezTo>
                  <a:pt x="127612" y="8572"/>
                  <a:pt x="64491" y="83493"/>
                  <a:pt x="53788" y="107576"/>
                </a:cubicBezTo>
                <a:cubicBezTo>
                  <a:pt x="42274" y="133482"/>
                  <a:pt x="26894" y="188259"/>
                  <a:pt x="26894" y="188259"/>
                </a:cubicBezTo>
                <a:cubicBezTo>
                  <a:pt x="27773" y="191773"/>
                  <a:pt x="46773" y="273619"/>
                  <a:pt x="53788" y="282388"/>
                </a:cubicBezTo>
                <a:cubicBezTo>
                  <a:pt x="63884" y="295008"/>
                  <a:pt x="80682" y="300317"/>
                  <a:pt x="94129" y="309282"/>
                </a:cubicBezTo>
                <a:cubicBezTo>
                  <a:pt x="80682" y="322729"/>
                  <a:pt x="68397" y="337449"/>
                  <a:pt x="53788" y="349623"/>
                </a:cubicBezTo>
                <a:cubicBezTo>
                  <a:pt x="41373" y="359969"/>
                  <a:pt x="23543" y="363897"/>
                  <a:pt x="13447" y="376517"/>
                </a:cubicBezTo>
                <a:cubicBezTo>
                  <a:pt x="4592" y="387586"/>
                  <a:pt x="4482" y="403412"/>
                  <a:pt x="0" y="416859"/>
                </a:cubicBezTo>
                <a:cubicBezTo>
                  <a:pt x="1793" y="424032"/>
                  <a:pt x="19178" y="499413"/>
                  <a:pt x="26894" y="510988"/>
                </a:cubicBezTo>
                <a:cubicBezTo>
                  <a:pt x="37443" y="526811"/>
                  <a:pt x="51412" y="540780"/>
                  <a:pt x="67235" y="551329"/>
                </a:cubicBezTo>
                <a:cubicBezTo>
                  <a:pt x="79029" y="559192"/>
                  <a:pt x="94129" y="560294"/>
                  <a:pt x="107576" y="564776"/>
                </a:cubicBezTo>
                <a:cubicBezTo>
                  <a:pt x="116541" y="591670"/>
                  <a:pt x="107576" y="636494"/>
                  <a:pt x="134470" y="645459"/>
                </a:cubicBezTo>
                <a:lnTo>
                  <a:pt x="215153" y="672353"/>
                </a:lnTo>
                <a:cubicBezTo>
                  <a:pt x="279082" y="714972"/>
                  <a:pt x="240162" y="694136"/>
                  <a:pt x="336176" y="726141"/>
                </a:cubicBezTo>
                <a:lnTo>
                  <a:pt x="376517" y="739588"/>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AABF69DE-8592-274F-B69F-1DF9ED3468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3695" y="2858200"/>
            <a:ext cx="261634" cy="261634"/>
          </a:xfrm>
          <a:prstGeom prst="rect">
            <a:avLst/>
          </a:prstGeom>
        </p:spPr>
      </p:pic>
      <p:pic>
        <p:nvPicPr>
          <p:cNvPr id="40" name="Picture 39">
            <a:extLst>
              <a:ext uri="{FF2B5EF4-FFF2-40B4-BE49-F238E27FC236}">
                <a16:creationId xmlns:a16="http://schemas.microsoft.com/office/drawing/2014/main" id="{874F9B99-2D8E-E643-8AAB-3DA215D505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92710" y="3404939"/>
            <a:ext cx="236975" cy="236975"/>
          </a:xfrm>
          <a:prstGeom prst="rect">
            <a:avLst/>
          </a:prstGeom>
        </p:spPr>
      </p:pic>
      <p:pic>
        <p:nvPicPr>
          <p:cNvPr id="41" name="Picture 40">
            <a:extLst>
              <a:ext uri="{FF2B5EF4-FFF2-40B4-BE49-F238E27FC236}">
                <a16:creationId xmlns:a16="http://schemas.microsoft.com/office/drawing/2014/main" id="{D415210F-6CEB-1A4E-A44A-BA76F3BC192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24268" y="3605592"/>
            <a:ext cx="247708" cy="247708"/>
          </a:xfrm>
          <a:prstGeom prst="rect">
            <a:avLst/>
          </a:prstGeom>
        </p:spPr>
      </p:pic>
      <p:pic>
        <p:nvPicPr>
          <p:cNvPr id="42" name="Picture 41">
            <a:extLst>
              <a:ext uri="{FF2B5EF4-FFF2-40B4-BE49-F238E27FC236}">
                <a16:creationId xmlns:a16="http://schemas.microsoft.com/office/drawing/2014/main" id="{EC33B2B9-CDA3-DF40-9966-A1567F60A1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9761" y="3148331"/>
            <a:ext cx="261634" cy="261634"/>
          </a:xfrm>
          <a:prstGeom prst="rect">
            <a:avLst/>
          </a:prstGeom>
        </p:spPr>
      </p:pic>
      <p:pic>
        <p:nvPicPr>
          <p:cNvPr id="43" name="Picture 42">
            <a:extLst>
              <a:ext uri="{FF2B5EF4-FFF2-40B4-BE49-F238E27FC236}">
                <a16:creationId xmlns:a16="http://schemas.microsoft.com/office/drawing/2014/main" id="{C76236DA-C7F9-904B-B18C-5E509DE87E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370628">
            <a:off x="2699519" y="3050754"/>
            <a:ext cx="274512" cy="246709"/>
          </a:xfrm>
          <a:prstGeom prst="rect">
            <a:avLst/>
          </a:prstGeom>
        </p:spPr>
      </p:pic>
      <p:pic>
        <p:nvPicPr>
          <p:cNvPr id="44" name="Picture 43">
            <a:extLst>
              <a:ext uri="{FF2B5EF4-FFF2-40B4-BE49-F238E27FC236}">
                <a16:creationId xmlns:a16="http://schemas.microsoft.com/office/drawing/2014/main" id="{423AB510-4124-A14A-ADB1-25D1389D6ED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370628">
            <a:off x="2787879" y="2590192"/>
            <a:ext cx="231572" cy="208117"/>
          </a:xfrm>
          <a:prstGeom prst="rect">
            <a:avLst/>
          </a:prstGeom>
        </p:spPr>
      </p:pic>
      <p:sp>
        <p:nvSpPr>
          <p:cNvPr id="45" name="Rectangle 44">
            <a:extLst>
              <a:ext uri="{FF2B5EF4-FFF2-40B4-BE49-F238E27FC236}">
                <a16:creationId xmlns:a16="http://schemas.microsoft.com/office/drawing/2014/main" id="{4747C193-A59C-4A4F-AF19-ADC383F9FBCC}"/>
              </a:ext>
            </a:extLst>
          </p:cNvPr>
          <p:cNvSpPr/>
          <p:nvPr/>
        </p:nvSpPr>
        <p:spPr>
          <a:xfrm>
            <a:off x="6232971" y="1384379"/>
            <a:ext cx="5035251" cy="5262979"/>
          </a:xfrm>
          <a:prstGeom prst="rect">
            <a:avLst/>
          </a:prstGeom>
        </p:spPr>
        <p:txBody>
          <a:bodyPr wrap="square">
            <a:spAutoFit/>
          </a:bodyPr>
          <a:lstStyle/>
          <a:p>
            <a:pPr marL="342900" indent="-342900">
              <a:buFont typeface="Arial" panose="020B0604020202020204" pitchFamily="34" charset="0"/>
              <a:buChar char="•"/>
            </a:pPr>
            <a:r>
              <a:rPr lang="en-US" sz="2400" dirty="0"/>
              <a:t>Human to human transfer occurs from Inhalation of droplets expelled from infected persons respiratory tract through coughing, sneezing</a:t>
            </a:r>
          </a:p>
          <a:p>
            <a:pPr marL="342900" indent="-342900">
              <a:buFont typeface="Arial" panose="020B0604020202020204" pitchFamily="34" charset="0"/>
              <a:buChar char="•"/>
            </a:pPr>
            <a:r>
              <a:rPr lang="en-US" sz="2400" dirty="0"/>
              <a:t>Contact with patient respiratory secretions</a:t>
            </a:r>
          </a:p>
          <a:p>
            <a:pPr marL="342900" indent="-342900">
              <a:buFont typeface="Arial" panose="020B0604020202020204" pitchFamily="34" charset="0"/>
              <a:buChar char="•"/>
            </a:pPr>
            <a:r>
              <a:rPr lang="en-US" sz="2400" dirty="0"/>
              <a:t>Via hands to mucosa through contact with surfaces contaminated with patient respiratory secretions</a:t>
            </a:r>
          </a:p>
          <a:p>
            <a:pPr marL="342900" indent="-342900">
              <a:buFont typeface="Arial" panose="020B0604020202020204" pitchFamily="34" charset="0"/>
              <a:buChar char="•"/>
            </a:pPr>
            <a:r>
              <a:rPr lang="en-US" sz="2400" dirty="0"/>
              <a:t>About 45% of infection from asymptomatic carriers</a:t>
            </a:r>
          </a:p>
        </p:txBody>
      </p:sp>
      <p:pic>
        <p:nvPicPr>
          <p:cNvPr id="56" name="Picture 55">
            <a:extLst>
              <a:ext uri="{FF2B5EF4-FFF2-40B4-BE49-F238E27FC236}">
                <a16:creationId xmlns:a16="http://schemas.microsoft.com/office/drawing/2014/main" id="{B37E5D0E-1242-8449-9705-E3119CB66C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94821" y="2144860"/>
            <a:ext cx="261634" cy="261634"/>
          </a:xfrm>
          <a:prstGeom prst="rect">
            <a:avLst/>
          </a:prstGeom>
        </p:spPr>
      </p:pic>
      <p:pic>
        <p:nvPicPr>
          <p:cNvPr id="57" name="Picture 56">
            <a:extLst>
              <a:ext uri="{FF2B5EF4-FFF2-40B4-BE49-F238E27FC236}">
                <a16:creationId xmlns:a16="http://schemas.microsoft.com/office/drawing/2014/main" id="{D62D7022-64E1-8049-B778-E5E1139E50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39470" y="2683233"/>
            <a:ext cx="236975" cy="236975"/>
          </a:xfrm>
          <a:prstGeom prst="rect">
            <a:avLst/>
          </a:prstGeom>
        </p:spPr>
      </p:pic>
      <p:pic>
        <p:nvPicPr>
          <p:cNvPr id="58" name="Picture 57">
            <a:extLst>
              <a:ext uri="{FF2B5EF4-FFF2-40B4-BE49-F238E27FC236}">
                <a16:creationId xmlns:a16="http://schemas.microsoft.com/office/drawing/2014/main" id="{94A7FD15-B5BB-B54F-8968-41D9ED068B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34689" y="2789010"/>
            <a:ext cx="247708" cy="247708"/>
          </a:xfrm>
          <a:prstGeom prst="rect">
            <a:avLst/>
          </a:prstGeom>
        </p:spPr>
      </p:pic>
      <p:pic>
        <p:nvPicPr>
          <p:cNvPr id="59" name="Picture 58">
            <a:extLst>
              <a:ext uri="{FF2B5EF4-FFF2-40B4-BE49-F238E27FC236}">
                <a16:creationId xmlns:a16="http://schemas.microsoft.com/office/drawing/2014/main" id="{8D152E90-1994-9E4A-B040-CC8106E5C6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2341" y="2480261"/>
            <a:ext cx="261634" cy="261634"/>
          </a:xfrm>
          <a:prstGeom prst="rect">
            <a:avLst/>
          </a:prstGeom>
        </p:spPr>
      </p:pic>
      <p:pic>
        <p:nvPicPr>
          <p:cNvPr id="60" name="Picture 59">
            <a:extLst>
              <a:ext uri="{FF2B5EF4-FFF2-40B4-BE49-F238E27FC236}">
                <a16:creationId xmlns:a16="http://schemas.microsoft.com/office/drawing/2014/main" id="{F8BF24D4-FDCA-F74E-90D9-F38E9521FB1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370628">
            <a:off x="2716281" y="2262805"/>
            <a:ext cx="274512" cy="246709"/>
          </a:xfrm>
          <a:prstGeom prst="rect">
            <a:avLst/>
          </a:prstGeom>
        </p:spPr>
      </p:pic>
      <p:grpSp>
        <p:nvGrpSpPr>
          <p:cNvPr id="6" name="Group 71">
            <a:extLst>
              <a:ext uri="{FF2B5EF4-FFF2-40B4-BE49-F238E27FC236}">
                <a16:creationId xmlns:a16="http://schemas.microsoft.com/office/drawing/2014/main" id="{54B30929-EAA8-D848-BAD9-4A86B6249518}"/>
              </a:ext>
            </a:extLst>
          </p:cNvPr>
          <p:cNvGrpSpPr/>
          <p:nvPr/>
        </p:nvGrpSpPr>
        <p:grpSpPr>
          <a:xfrm>
            <a:off x="367682" y="4229297"/>
            <a:ext cx="1430429" cy="1631668"/>
            <a:chOff x="367682" y="4229297"/>
            <a:chExt cx="1430429" cy="1631668"/>
          </a:xfrm>
        </p:grpSpPr>
        <p:pic>
          <p:nvPicPr>
            <p:cNvPr id="61" name="Picture 60">
              <a:extLst>
                <a:ext uri="{FF2B5EF4-FFF2-40B4-BE49-F238E27FC236}">
                  <a16:creationId xmlns:a16="http://schemas.microsoft.com/office/drawing/2014/main" id="{144220B8-DBB3-2041-AB1E-8BCDE6A604BF}"/>
                </a:ext>
              </a:extLst>
            </p:cNvPr>
            <p:cNvPicPr>
              <a:picLocks noChangeAspect="1"/>
            </p:cNvPicPr>
            <p:nvPr/>
          </p:nvPicPr>
          <p:blipFill>
            <a:blip r:embed="rId9" cstate="email">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1434936">
              <a:off x="367682" y="4229297"/>
              <a:ext cx="1430429" cy="1631668"/>
            </a:xfrm>
            <a:prstGeom prst="rect">
              <a:avLst/>
            </a:prstGeom>
          </p:spPr>
        </p:pic>
        <p:pic>
          <p:nvPicPr>
            <p:cNvPr id="48" name="Picture 47">
              <a:extLst>
                <a:ext uri="{FF2B5EF4-FFF2-40B4-BE49-F238E27FC236}">
                  <a16:creationId xmlns:a16="http://schemas.microsoft.com/office/drawing/2014/main" id="{79E1999A-4257-804B-A982-68355918E7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4792" y="4872447"/>
              <a:ext cx="167872" cy="167872"/>
            </a:xfrm>
            <a:prstGeom prst="rect">
              <a:avLst/>
            </a:prstGeom>
          </p:spPr>
        </p:pic>
        <p:pic>
          <p:nvPicPr>
            <p:cNvPr id="49" name="Picture 48">
              <a:extLst>
                <a:ext uri="{FF2B5EF4-FFF2-40B4-BE49-F238E27FC236}">
                  <a16:creationId xmlns:a16="http://schemas.microsoft.com/office/drawing/2014/main" id="{067764ED-8CD2-384E-91BB-581B01966E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2664" y="5134081"/>
              <a:ext cx="167872" cy="167872"/>
            </a:xfrm>
            <a:prstGeom prst="rect">
              <a:avLst/>
            </a:prstGeom>
          </p:spPr>
        </p:pic>
        <p:pic>
          <p:nvPicPr>
            <p:cNvPr id="46" name="Picture 45">
              <a:extLst>
                <a:ext uri="{FF2B5EF4-FFF2-40B4-BE49-F238E27FC236}">
                  <a16:creationId xmlns:a16="http://schemas.microsoft.com/office/drawing/2014/main" id="{FD57624D-4025-0543-8034-F7D1FD0B53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30" y="5674058"/>
              <a:ext cx="162954" cy="162954"/>
            </a:xfrm>
            <a:prstGeom prst="rect">
              <a:avLst/>
            </a:prstGeom>
          </p:spPr>
        </p:pic>
        <p:pic>
          <p:nvPicPr>
            <p:cNvPr id="47" name="Picture 46">
              <a:extLst>
                <a:ext uri="{FF2B5EF4-FFF2-40B4-BE49-F238E27FC236}">
                  <a16:creationId xmlns:a16="http://schemas.microsoft.com/office/drawing/2014/main" id="{4552CE7F-3CD1-4943-8320-A657979BC4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730" y="5189516"/>
              <a:ext cx="167872" cy="167872"/>
            </a:xfrm>
            <a:prstGeom prst="rect">
              <a:avLst/>
            </a:prstGeom>
          </p:spPr>
        </p:pic>
        <p:pic>
          <p:nvPicPr>
            <p:cNvPr id="50" name="Picture 49">
              <a:extLst>
                <a:ext uri="{FF2B5EF4-FFF2-40B4-BE49-F238E27FC236}">
                  <a16:creationId xmlns:a16="http://schemas.microsoft.com/office/drawing/2014/main" id="{5F01DAE8-D754-AC48-9EA0-061D7EF8B1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370628">
              <a:off x="1348931" y="5040552"/>
              <a:ext cx="238192" cy="214067"/>
            </a:xfrm>
            <a:prstGeom prst="rect">
              <a:avLst/>
            </a:prstGeom>
          </p:spPr>
        </p:pic>
        <p:pic>
          <p:nvPicPr>
            <p:cNvPr id="62" name="Picture 61">
              <a:extLst>
                <a:ext uri="{FF2B5EF4-FFF2-40B4-BE49-F238E27FC236}">
                  <a16:creationId xmlns:a16="http://schemas.microsoft.com/office/drawing/2014/main" id="{A06CE417-F0B0-C242-976A-0D8BC88E26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082" y="4649296"/>
              <a:ext cx="190216" cy="190216"/>
            </a:xfrm>
            <a:prstGeom prst="rect">
              <a:avLst/>
            </a:prstGeom>
          </p:spPr>
        </p:pic>
        <p:pic>
          <p:nvPicPr>
            <p:cNvPr id="63" name="Picture 62">
              <a:extLst>
                <a:ext uri="{FF2B5EF4-FFF2-40B4-BE49-F238E27FC236}">
                  <a16:creationId xmlns:a16="http://schemas.microsoft.com/office/drawing/2014/main" id="{A9967DD4-3B9D-6D47-895A-3E7DC1AA13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569" y="5455527"/>
              <a:ext cx="167873" cy="167873"/>
            </a:xfrm>
            <a:prstGeom prst="rect">
              <a:avLst/>
            </a:prstGeom>
          </p:spPr>
        </p:pic>
        <p:pic>
          <p:nvPicPr>
            <p:cNvPr id="64" name="Picture 63">
              <a:extLst>
                <a:ext uri="{FF2B5EF4-FFF2-40B4-BE49-F238E27FC236}">
                  <a16:creationId xmlns:a16="http://schemas.microsoft.com/office/drawing/2014/main" id="{3ADB8F93-AE4E-ED42-8740-4ED6DF11AA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1130" y="4630561"/>
              <a:ext cx="227686" cy="227686"/>
            </a:xfrm>
            <a:prstGeom prst="rect">
              <a:avLst/>
            </a:prstGeom>
          </p:spPr>
        </p:pic>
      </p:grpSp>
      <p:sp>
        <p:nvSpPr>
          <p:cNvPr id="65" name="TextBox 64">
            <a:extLst>
              <a:ext uri="{FF2B5EF4-FFF2-40B4-BE49-F238E27FC236}">
                <a16:creationId xmlns:a16="http://schemas.microsoft.com/office/drawing/2014/main" id="{FF481B6B-D0AC-B34B-A57F-F5BF645BB219}"/>
              </a:ext>
            </a:extLst>
          </p:cNvPr>
          <p:cNvSpPr txBox="1"/>
          <p:nvPr/>
        </p:nvSpPr>
        <p:spPr>
          <a:xfrm>
            <a:off x="2304490" y="1365171"/>
            <a:ext cx="1308262" cy="369332"/>
          </a:xfrm>
          <a:prstGeom prst="rect">
            <a:avLst/>
          </a:prstGeom>
          <a:noFill/>
        </p:spPr>
        <p:txBody>
          <a:bodyPr wrap="square" rtlCol="0">
            <a:spAutoFit/>
          </a:bodyPr>
          <a:lstStyle/>
          <a:p>
            <a:r>
              <a:rPr lang="en-US" i="1" dirty="0">
                <a:solidFill>
                  <a:srgbClr val="FF0000"/>
                </a:solidFill>
              </a:rPr>
              <a:t>Droplets</a:t>
            </a:r>
          </a:p>
        </p:txBody>
      </p:sp>
      <p:sp>
        <p:nvSpPr>
          <p:cNvPr id="67" name="TextBox 66">
            <a:extLst>
              <a:ext uri="{FF2B5EF4-FFF2-40B4-BE49-F238E27FC236}">
                <a16:creationId xmlns:a16="http://schemas.microsoft.com/office/drawing/2014/main" id="{2FDECEDE-BFA0-DA4B-A8FE-030EB530FB80}"/>
              </a:ext>
            </a:extLst>
          </p:cNvPr>
          <p:cNvSpPr txBox="1"/>
          <p:nvPr/>
        </p:nvSpPr>
        <p:spPr>
          <a:xfrm>
            <a:off x="1803852" y="4493189"/>
            <a:ext cx="2794768" cy="923330"/>
          </a:xfrm>
          <a:prstGeom prst="rect">
            <a:avLst/>
          </a:prstGeom>
          <a:noFill/>
        </p:spPr>
        <p:txBody>
          <a:bodyPr wrap="square" rtlCol="0">
            <a:spAutoFit/>
          </a:bodyPr>
          <a:lstStyle/>
          <a:p>
            <a:r>
              <a:rPr lang="en-US" i="1" dirty="0">
                <a:solidFill>
                  <a:srgbClr val="FF0000"/>
                </a:solidFill>
              </a:rPr>
              <a:t>Hands contaminated with droplets and transferred to face</a:t>
            </a:r>
          </a:p>
        </p:txBody>
      </p:sp>
      <p:grpSp>
        <p:nvGrpSpPr>
          <p:cNvPr id="7" name="Group 73">
            <a:extLst>
              <a:ext uri="{FF2B5EF4-FFF2-40B4-BE49-F238E27FC236}">
                <a16:creationId xmlns:a16="http://schemas.microsoft.com/office/drawing/2014/main" id="{EEBFC87B-C7F9-E941-B550-6A232A439921}"/>
              </a:ext>
            </a:extLst>
          </p:cNvPr>
          <p:cNvGrpSpPr/>
          <p:nvPr/>
        </p:nvGrpSpPr>
        <p:grpSpPr>
          <a:xfrm>
            <a:off x="4126381" y="5205907"/>
            <a:ext cx="1551193" cy="1605220"/>
            <a:chOff x="2304489" y="5550294"/>
            <a:chExt cx="1437229" cy="1221644"/>
          </a:xfrm>
        </p:grpSpPr>
        <p:pic>
          <p:nvPicPr>
            <p:cNvPr id="69" name="Picture 68">
              <a:extLst>
                <a:ext uri="{FF2B5EF4-FFF2-40B4-BE49-F238E27FC236}">
                  <a16:creationId xmlns:a16="http://schemas.microsoft.com/office/drawing/2014/main" id="{69F09A9D-04FE-8F4F-95ED-08D8E68A4817}"/>
                </a:ext>
              </a:extLst>
            </p:cNvPr>
            <p:cNvPicPr>
              <a:picLocks noChangeAspect="1"/>
            </p:cNvPicPr>
            <p:nvPr/>
          </p:nvPicPr>
          <p:blipFill>
            <a:blip r:embed="rId10"/>
            <a:stretch>
              <a:fillRect/>
            </a:stretch>
          </p:blipFill>
          <p:spPr>
            <a:xfrm>
              <a:off x="2304489" y="5550294"/>
              <a:ext cx="1437229" cy="1221644"/>
            </a:xfrm>
            <a:prstGeom prst="rect">
              <a:avLst/>
            </a:prstGeom>
          </p:spPr>
        </p:pic>
        <p:pic>
          <p:nvPicPr>
            <p:cNvPr id="70" name="Picture 69">
              <a:extLst>
                <a:ext uri="{FF2B5EF4-FFF2-40B4-BE49-F238E27FC236}">
                  <a16:creationId xmlns:a16="http://schemas.microsoft.com/office/drawing/2014/main" id="{8E0FCA9D-85F0-0842-BA0E-24B861B2CA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0655" y="5839317"/>
              <a:ext cx="167872" cy="167872"/>
            </a:xfrm>
            <a:prstGeom prst="rect">
              <a:avLst/>
            </a:prstGeom>
          </p:spPr>
        </p:pic>
        <p:pic>
          <p:nvPicPr>
            <p:cNvPr id="71" name="Picture 70">
              <a:extLst>
                <a:ext uri="{FF2B5EF4-FFF2-40B4-BE49-F238E27FC236}">
                  <a16:creationId xmlns:a16="http://schemas.microsoft.com/office/drawing/2014/main" id="{DF62AFD7-3A14-E342-827D-F7D73C0BF8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4838" y="6085956"/>
              <a:ext cx="167872" cy="167872"/>
            </a:xfrm>
            <a:prstGeom prst="rect">
              <a:avLst/>
            </a:prstGeom>
          </p:spPr>
        </p:pic>
        <p:pic>
          <p:nvPicPr>
            <p:cNvPr id="73" name="Picture 72">
              <a:extLst>
                <a:ext uri="{FF2B5EF4-FFF2-40B4-BE49-F238E27FC236}">
                  <a16:creationId xmlns:a16="http://schemas.microsoft.com/office/drawing/2014/main" id="{440AF059-B9D3-954D-88E7-08FFC42AB8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1098" y="6009494"/>
              <a:ext cx="167872" cy="167872"/>
            </a:xfrm>
            <a:prstGeom prst="rect">
              <a:avLst/>
            </a:prstGeom>
          </p:spPr>
        </p:pic>
      </p:grpSp>
    </p:spTree>
    <p:extLst>
      <p:ext uri="{BB962C8B-B14F-4D97-AF65-F5344CB8AC3E}">
        <p14:creationId xmlns:p14="http://schemas.microsoft.com/office/powerpoint/2010/main" val="427001404"/>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F94C3-80FC-8645-BA79-5CF18AD2B46E}"/>
              </a:ext>
            </a:extLst>
          </p:cNvPr>
          <p:cNvSpPr>
            <a:spLocks noGrp="1"/>
          </p:cNvSpPr>
          <p:nvPr>
            <p:ph type="title"/>
          </p:nvPr>
        </p:nvSpPr>
        <p:spPr>
          <a:xfrm>
            <a:off x="1448973" y="154745"/>
            <a:ext cx="10055640" cy="858129"/>
          </a:xfrm>
        </p:spPr>
        <p:txBody>
          <a:bodyPr/>
          <a:lstStyle/>
          <a:p>
            <a:r>
              <a:rPr lang="en-US" b="1" dirty="0">
                <a:solidFill>
                  <a:srgbClr val="FF0000"/>
                </a:solidFill>
              </a:rPr>
              <a:t>Global &amp; Regional Timeline till Aug 2020</a:t>
            </a:r>
          </a:p>
        </p:txBody>
      </p:sp>
      <p:pic>
        <p:nvPicPr>
          <p:cNvPr id="5" name="Content Placeholder 4">
            <a:extLst>
              <a:ext uri="{FF2B5EF4-FFF2-40B4-BE49-F238E27FC236}">
                <a16:creationId xmlns:a16="http://schemas.microsoft.com/office/drawing/2014/main" id="{920D7479-E090-7344-90F3-D26BCF31B229}"/>
              </a:ext>
            </a:extLst>
          </p:cNvPr>
          <p:cNvPicPr>
            <a:picLocks noGrp="1" noChangeAspect="1"/>
          </p:cNvPicPr>
          <p:nvPr>
            <p:ph idx="1"/>
          </p:nvPr>
        </p:nvPicPr>
        <p:blipFill>
          <a:blip r:embed="rId2"/>
          <a:stretch>
            <a:fillRect/>
          </a:stretch>
        </p:blipFill>
        <p:spPr>
          <a:xfrm>
            <a:off x="514750" y="1012874"/>
            <a:ext cx="11910645" cy="5845126"/>
          </a:xfrm>
          <a:prstGeom prst="rect">
            <a:avLst/>
          </a:prstGeom>
          <a:ln>
            <a:solidFill>
              <a:schemeClr val="accent1"/>
            </a:solidFill>
          </a:ln>
        </p:spPr>
      </p:pic>
      <p:sp>
        <p:nvSpPr>
          <p:cNvPr id="4" name="TextBox 3">
            <a:extLst>
              <a:ext uri="{FF2B5EF4-FFF2-40B4-BE49-F238E27FC236}">
                <a16:creationId xmlns:a16="http://schemas.microsoft.com/office/drawing/2014/main" id="{303FCADC-9421-B34A-A99C-C2769A7330DE}"/>
              </a:ext>
            </a:extLst>
          </p:cNvPr>
          <p:cNvSpPr txBox="1"/>
          <p:nvPr/>
        </p:nvSpPr>
        <p:spPr>
          <a:xfrm>
            <a:off x="5278582" y="3200400"/>
            <a:ext cx="1468582" cy="1393128"/>
          </a:xfrm>
          <a:prstGeom prst="rect">
            <a:avLst/>
          </a:prstGeom>
          <a:noFill/>
          <a:ln>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956126568"/>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solidFill>
                  <a:srgbClr val="FF0000"/>
                </a:solidFill>
              </a:rPr>
              <a:t>Timeline of events</a:t>
            </a:r>
          </a:p>
        </p:txBody>
      </p:sp>
      <p:sp>
        <p:nvSpPr>
          <p:cNvPr id="8" name="Freeform 7"/>
          <p:cNvSpPr/>
          <p:nvPr/>
        </p:nvSpPr>
        <p:spPr>
          <a:xfrm>
            <a:off x="1662467"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5"/>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5647" tIns="10668" rIns="114310" bIns="10668" numCol="1" spcCol="1270" anchor="ctr" anchorCtr="0">
            <a:noAutofit/>
          </a:bodyPr>
          <a:lstStyle/>
          <a:p>
            <a:pPr lvl="0" algn="ctr" defTabSz="355600">
              <a:lnSpc>
                <a:spcPct val="90000"/>
              </a:lnSpc>
              <a:spcBef>
                <a:spcPct val="0"/>
              </a:spcBef>
              <a:spcAft>
                <a:spcPct val="35000"/>
              </a:spcAft>
            </a:pPr>
            <a:r>
              <a:rPr lang="en-US" sz="800" b="1" kern="1200" dirty="0"/>
              <a:t>1 Jan </a:t>
            </a:r>
          </a:p>
        </p:txBody>
      </p:sp>
      <p:sp>
        <p:nvSpPr>
          <p:cNvPr id="11" name="Freeform 10"/>
          <p:cNvSpPr/>
          <p:nvPr/>
        </p:nvSpPr>
        <p:spPr>
          <a:xfrm>
            <a:off x="2128861"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5"/>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1647" tIns="9335" rIns="112977" bIns="9335" numCol="1" spcCol="1270" anchor="ctr" anchorCtr="0">
            <a:noAutofit/>
          </a:bodyPr>
          <a:lstStyle/>
          <a:p>
            <a:pPr lvl="0" algn="ctr" defTabSz="311150">
              <a:lnSpc>
                <a:spcPct val="90000"/>
              </a:lnSpc>
              <a:spcBef>
                <a:spcPct val="0"/>
              </a:spcBef>
              <a:spcAft>
                <a:spcPct val="35000"/>
              </a:spcAft>
            </a:pPr>
            <a:endParaRPr lang="en-US" sz="700" kern="1200"/>
          </a:p>
        </p:txBody>
      </p:sp>
      <p:sp>
        <p:nvSpPr>
          <p:cNvPr id="13" name="Freeform 12"/>
          <p:cNvSpPr/>
          <p:nvPr/>
        </p:nvSpPr>
        <p:spPr>
          <a:xfrm>
            <a:off x="2595254"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5"/>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5647" tIns="10668" rIns="114310" bIns="10668" numCol="1" spcCol="1270" anchor="ctr" anchorCtr="0">
            <a:noAutofit/>
          </a:bodyPr>
          <a:lstStyle/>
          <a:p>
            <a:pPr lvl="0" algn="ctr" defTabSz="355600">
              <a:lnSpc>
                <a:spcPct val="90000"/>
              </a:lnSpc>
              <a:spcBef>
                <a:spcPct val="0"/>
              </a:spcBef>
              <a:spcAft>
                <a:spcPct val="35000"/>
              </a:spcAft>
            </a:pPr>
            <a:r>
              <a:rPr lang="en-US" sz="800" b="1" kern="1200" dirty="0"/>
              <a:t>5 Jan </a:t>
            </a:r>
          </a:p>
        </p:txBody>
      </p:sp>
      <p:grpSp>
        <p:nvGrpSpPr>
          <p:cNvPr id="89" name="Group 88"/>
          <p:cNvGrpSpPr/>
          <p:nvPr/>
        </p:nvGrpSpPr>
        <p:grpSpPr>
          <a:xfrm>
            <a:off x="3061647" y="4222147"/>
            <a:ext cx="984607" cy="207285"/>
            <a:chOff x="3061647" y="4222147"/>
            <a:chExt cx="984607" cy="207285"/>
          </a:xfrm>
        </p:grpSpPr>
        <p:sp>
          <p:nvSpPr>
            <p:cNvPr id="14" name="Freeform 13"/>
            <p:cNvSpPr/>
            <p:nvPr/>
          </p:nvSpPr>
          <p:spPr>
            <a:xfrm>
              <a:off x="3061647"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5"/>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1647" tIns="9335" rIns="112977" bIns="9335" numCol="1" spcCol="1270" anchor="ctr" anchorCtr="0">
              <a:noAutofit/>
            </a:bodyPr>
            <a:lstStyle/>
            <a:p>
              <a:pPr lvl="0" algn="ctr" defTabSz="311150">
                <a:lnSpc>
                  <a:spcPct val="90000"/>
                </a:lnSpc>
                <a:spcBef>
                  <a:spcPct val="0"/>
                </a:spcBef>
                <a:spcAft>
                  <a:spcPct val="35000"/>
                </a:spcAft>
              </a:pPr>
              <a:endParaRPr lang="en-US" sz="700" kern="1200"/>
            </a:p>
          </p:txBody>
        </p:sp>
        <p:sp>
          <p:nvSpPr>
            <p:cNvPr id="15" name="Freeform 14"/>
            <p:cNvSpPr/>
            <p:nvPr/>
          </p:nvSpPr>
          <p:spPr>
            <a:xfrm>
              <a:off x="3528040"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rgbClr val="0070C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5647" tIns="10668" rIns="114310" bIns="10668" numCol="1" spcCol="1270" anchor="ctr" anchorCtr="0">
              <a:noAutofit/>
            </a:bodyPr>
            <a:lstStyle/>
            <a:p>
              <a:pPr lvl="0" algn="ctr" defTabSz="355600">
                <a:lnSpc>
                  <a:spcPct val="90000"/>
                </a:lnSpc>
                <a:spcBef>
                  <a:spcPct val="0"/>
                </a:spcBef>
                <a:spcAft>
                  <a:spcPct val="35000"/>
                </a:spcAft>
              </a:pPr>
              <a:r>
                <a:rPr lang="en-US" sz="800" b="1" kern="1200" dirty="0"/>
                <a:t>7 Jan </a:t>
              </a:r>
            </a:p>
          </p:txBody>
        </p:sp>
      </p:grpSp>
      <p:grpSp>
        <p:nvGrpSpPr>
          <p:cNvPr id="90" name="Group 89"/>
          <p:cNvGrpSpPr/>
          <p:nvPr/>
        </p:nvGrpSpPr>
        <p:grpSpPr>
          <a:xfrm>
            <a:off x="3994434" y="4222147"/>
            <a:ext cx="984607" cy="207285"/>
            <a:chOff x="3994434" y="4222147"/>
            <a:chExt cx="984607" cy="207285"/>
          </a:xfrm>
        </p:grpSpPr>
        <p:sp>
          <p:nvSpPr>
            <p:cNvPr id="28" name="Freeform 27"/>
            <p:cNvSpPr/>
            <p:nvPr/>
          </p:nvSpPr>
          <p:spPr>
            <a:xfrm>
              <a:off x="3994434"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rgbClr val="0070C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1647" tIns="9335" rIns="112977" bIns="9335" numCol="1" spcCol="1270" anchor="ctr" anchorCtr="0">
              <a:noAutofit/>
            </a:bodyPr>
            <a:lstStyle/>
            <a:p>
              <a:pPr lvl="0" algn="ctr" defTabSz="311150">
                <a:lnSpc>
                  <a:spcPct val="90000"/>
                </a:lnSpc>
                <a:spcBef>
                  <a:spcPct val="0"/>
                </a:spcBef>
                <a:spcAft>
                  <a:spcPct val="35000"/>
                </a:spcAft>
              </a:pPr>
              <a:endParaRPr lang="en-US" sz="700" kern="1200"/>
            </a:p>
          </p:txBody>
        </p:sp>
        <p:sp>
          <p:nvSpPr>
            <p:cNvPr id="29" name="Freeform 28"/>
            <p:cNvSpPr/>
            <p:nvPr/>
          </p:nvSpPr>
          <p:spPr>
            <a:xfrm>
              <a:off x="4460827"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rgbClr val="0070C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5647" tIns="10668" rIns="114310" bIns="10668" numCol="1" spcCol="1270" anchor="ctr" anchorCtr="0">
              <a:noAutofit/>
            </a:bodyPr>
            <a:lstStyle/>
            <a:p>
              <a:pPr lvl="0" algn="ctr" defTabSz="355600">
                <a:lnSpc>
                  <a:spcPct val="90000"/>
                </a:lnSpc>
                <a:spcBef>
                  <a:spcPct val="0"/>
                </a:spcBef>
                <a:spcAft>
                  <a:spcPct val="35000"/>
                </a:spcAft>
              </a:pPr>
              <a:r>
                <a:rPr lang="en-US" sz="800" b="1" kern="1200" dirty="0"/>
                <a:t>11 Jan </a:t>
              </a:r>
            </a:p>
          </p:txBody>
        </p:sp>
      </p:grpSp>
      <p:sp>
        <p:nvSpPr>
          <p:cNvPr id="47" name="Freeform 46"/>
          <p:cNvSpPr/>
          <p:nvPr/>
        </p:nvSpPr>
        <p:spPr>
          <a:xfrm>
            <a:off x="4927220"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rgbClr val="0070C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5647" tIns="10668" rIns="114310" bIns="10668" numCol="1" spcCol="1270" anchor="ctr" anchorCtr="0">
            <a:noAutofit/>
          </a:bodyPr>
          <a:lstStyle/>
          <a:p>
            <a:pPr lvl="0" algn="ctr" defTabSz="355600">
              <a:lnSpc>
                <a:spcPct val="90000"/>
              </a:lnSpc>
              <a:spcBef>
                <a:spcPct val="0"/>
              </a:spcBef>
              <a:spcAft>
                <a:spcPct val="35000"/>
              </a:spcAft>
            </a:pPr>
            <a:r>
              <a:rPr lang="en-US" sz="800" b="1" kern="1200" dirty="0"/>
              <a:t>12 Jan </a:t>
            </a:r>
          </a:p>
        </p:txBody>
      </p:sp>
      <p:sp>
        <p:nvSpPr>
          <p:cNvPr id="48" name="Freeform 47"/>
          <p:cNvSpPr/>
          <p:nvPr/>
        </p:nvSpPr>
        <p:spPr>
          <a:xfrm>
            <a:off x="5393614"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5"/>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5647" tIns="10668" rIns="114310" bIns="10668" numCol="1" spcCol="1270" anchor="ctr" anchorCtr="0">
            <a:noAutofit/>
          </a:bodyPr>
          <a:lstStyle/>
          <a:p>
            <a:pPr lvl="0" algn="ctr" defTabSz="355600">
              <a:lnSpc>
                <a:spcPct val="90000"/>
              </a:lnSpc>
              <a:spcBef>
                <a:spcPct val="0"/>
              </a:spcBef>
              <a:spcAft>
                <a:spcPct val="35000"/>
              </a:spcAft>
            </a:pPr>
            <a:r>
              <a:rPr lang="en-US" sz="800" b="1" kern="1200" dirty="0"/>
              <a:t>13 Jan </a:t>
            </a:r>
          </a:p>
        </p:txBody>
      </p:sp>
      <p:grpSp>
        <p:nvGrpSpPr>
          <p:cNvPr id="91" name="Group 90"/>
          <p:cNvGrpSpPr/>
          <p:nvPr/>
        </p:nvGrpSpPr>
        <p:grpSpPr>
          <a:xfrm>
            <a:off x="5860007" y="4220582"/>
            <a:ext cx="2383787" cy="208852"/>
            <a:chOff x="5860007" y="4220582"/>
            <a:chExt cx="2383787" cy="208852"/>
          </a:xfrm>
        </p:grpSpPr>
        <p:sp>
          <p:nvSpPr>
            <p:cNvPr id="49" name="Freeform 48"/>
            <p:cNvSpPr/>
            <p:nvPr/>
          </p:nvSpPr>
          <p:spPr>
            <a:xfrm>
              <a:off x="5860007"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5"/>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1647" tIns="9335" rIns="112977" bIns="9335" numCol="1" spcCol="1270" anchor="ctr" anchorCtr="0">
              <a:noAutofit/>
            </a:bodyPr>
            <a:lstStyle/>
            <a:p>
              <a:pPr lvl="0" algn="ctr" defTabSz="311150">
                <a:lnSpc>
                  <a:spcPct val="90000"/>
                </a:lnSpc>
                <a:spcBef>
                  <a:spcPct val="0"/>
                </a:spcBef>
                <a:spcAft>
                  <a:spcPct val="35000"/>
                </a:spcAft>
              </a:pPr>
              <a:endParaRPr lang="en-US" sz="700" kern="1200"/>
            </a:p>
          </p:txBody>
        </p:sp>
        <p:sp>
          <p:nvSpPr>
            <p:cNvPr id="50" name="Freeform 49"/>
            <p:cNvSpPr/>
            <p:nvPr/>
          </p:nvSpPr>
          <p:spPr>
            <a:xfrm>
              <a:off x="6326400"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rgbClr val="0070C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1647" tIns="9335" rIns="112977" bIns="9335" numCol="1" spcCol="1270" anchor="ctr" anchorCtr="0">
              <a:noAutofit/>
            </a:bodyPr>
            <a:lstStyle/>
            <a:p>
              <a:pPr lvl="0" algn="ctr" defTabSz="311150">
                <a:lnSpc>
                  <a:spcPct val="90000"/>
                </a:lnSpc>
                <a:spcBef>
                  <a:spcPct val="0"/>
                </a:spcBef>
                <a:spcAft>
                  <a:spcPct val="35000"/>
                </a:spcAft>
              </a:pPr>
              <a:endParaRPr lang="en-US" sz="700" kern="1200"/>
            </a:p>
          </p:txBody>
        </p:sp>
        <p:sp>
          <p:nvSpPr>
            <p:cNvPr id="51" name="Freeform 50"/>
            <p:cNvSpPr/>
            <p:nvPr/>
          </p:nvSpPr>
          <p:spPr>
            <a:xfrm>
              <a:off x="6829429" y="4220582"/>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rgbClr val="0070C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5647" tIns="10668" rIns="114310" bIns="10668" numCol="1" spcCol="1270" anchor="ctr" anchorCtr="0">
              <a:noAutofit/>
            </a:bodyPr>
            <a:lstStyle/>
            <a:p>
              <a:pPr lvl="0" algn="ctr" defTabSz="355600">
                <a:lnSpc>
                  <a:spcPct val="90000"/>
                </a:lnSpc>
                <a:spcBef>
                  <a:spcPct val="0"/>
                </a:spcBef>
                <a:spcAft>
                  <a:spcPct val="35000"/>
                </a:spcAft>
              </a:pPr>
              <a:r>
                <a:rPr lang="en-US" sz="800" b="1" kern="1200" dirty="0"/>
                <a:t>20 Jan </a:t>
              </a:r>
            </a:p>
          </p:txBody>
        </p:sp>
        <p:sp>
          <p:nvSpPr>
            <p:cNvPr id="52" name="Freeform 51"/>
            <p:cNvSpPr/>
            <p:nvPr/>
          </p:nvSpPr>
          <p:spPr>
            <a:xfrm>
              <a:off x="7270358" y="4222149"/>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5"/>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1647" tIns="9335" rIns="112977" bIns="9335" numCol="1" spcCol="1270" anchor="ctr" anchorCtr="0">
              <a:noAutofit/>
            </a:bodyPr>
            <a:lstStyle/>
            <a:p>
              <a:pPr lvl="0" algn="ctr" defTabSz="311150">
                <a:lnSpc>
                  <a:spcPct val="90000"/>
                </a:lnSpc>
                <a:spcBef>
                  <a:spcPct val="0"/>
                </a:spcBef>
                <a:spcAft>
                  <a:spcPct val="35000"/>
                </a:spcAft>
              </a:pPr>
              <a:r>
                <a:rPr lang="en-US" sz="700" kern="1200" dirty="0"/>
                <a:t> </a:t>
              </a:r>
            </a:p>
          </p:txBody>
        </p:sp>
        <p:sp>
          <p:nvSpPr>
            <p:cNvPr id="53" name="Freeform 52"/>
            <p:cNvSpPr/>
            <p:nvPr/>
          </p:nvSpPr>
          <p:spPr>
            <a:xfrm>
              <a:off x="7725580"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5"/>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5647" tIns="10668" rIns="114310" bIns="10668" numCol="1" spcCol="1270" anchor="ctr" anchorCtr="0">
              <a:noAutofit/>
            </a:bodyPr>
            <a:lstStyle/>
            <a:p>
              <a:pPr lvl="0" algn="ctr" defTabSz="355600">
                <a:lnSpc>
                  <a:spcPct val="90000"/>
                </a:lnSpc>
                <a:spcBef>
                  <a:spcPct val="0"/>
                </a:spcBef>
                <a:spcAft>
                  <a:spcPct val="35000"/>
                </a:spcAft>
              </a:pPr>
              <a:r>
                <a:rPr lang="en-US" sz="800" b="1" kern="1200" dirty="0"/>
                <a:t>23 Jan </a:t>
              </a:r>
            </a:p>
          </p:txBody>
        </p:sp>
      </p:grpSp>
      <p:grpSp>
        <p:nvGrpSpPr>
          <p:cNvPr id="92" name="Group 91"/>
          <p:cNvGrpSpPr/>
          <p:nvPr/>
        </p:nvGrpSpPr>
        <p:grpSpPr>
          <a:xfrm>
            <a:off x="8191973" y="4222147"/>
            <a:ext cx="3316574" cy="207285"/>
            <a:chOff x="8191973" y="4222147"/>
            <a:chExt cx="3316574" cy="207285"/>
          </a:xfrm>
        </p:grpSpPr>
        <p:sp>
          <p:nvSpPr>
            <p:cNvPr id="54" name="Freeform 53"/>
            <p:cNvSpPr/>
            <p:nvPr/>
          </p:nvSpPr>
          <p:spPr>
            <a:xfrm>
              <a:off x="8191973"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5"/>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1647" tIns="9335" rIns="112977" bIns="9335" numCol="1" spcCol="1270" anchor="ctr" anchorCtr="0">
              <a:noAutofit/>
            </a:bodyPr>
            <a:lstStyle/>
            <a:p>
              <a:pPr lvl="0" algn="ctr" defTabSz="311150">
                <a:lnSpc>
                  <a:spcPct val="90000"/>
                </a:lnSpc>
                <a:spcBef>
                  <a:spcPct val="0"/>
                </a:spcBef>
                <a:spcAft>
                  <a:spcPct val="35000"/>
                </a:spcAft>
              </a:pPr>
              <a:endParaRPr lang="en-US" sz="700" kern="1200" dirty="0"/>
            </a:p>
          </p:txBody>
        </p:sp>
        <p:sp>
          <p:nvSpPr>
            <p:cNvPr id="55" name="Freeform 54"/>
            <p:cNvSpPr/>
            <p:nvPr/>
          </p:nvSpPr>
          <p:spPr>
            <a:xfrm>
              <a:off x="8658367"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5"/>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5647" tIns="10668" rIns="114310" bIns="10668" numCol="1" spcCol="1270" anchor="ctr" anchorCtr="0">
              <a:noAutofit/>
            </a:bodyPr>
            <a:lstStyle/>
            <a:p>
              <a:pPr lvl="0" algn="ctr" defTabSz="355600">
                <a:lnSpc>
                  <a:spcPct val="90000"/>
                </a:lnSpc>
                <a:spcBef>
                  <a:spcPct val="0"/>
                </a:spcBef>
                <a:spcAft>
                  <a:spcPct val="35000"/>
                </a:spcAft>
              </a:pPr>
              <a:endParaRPr lang="en-US" sz="800" b="1" kern="1200" dirty="0"/>
            </a:p>
          </p:txBody>
        </p:sp>
        <p:sp>
          <p:nvSpPr>
            <p:cNvPr id="56" name="Freeform 55"/>
            <p:cNvSpPr/>
            <p:nvPr/>
          </p:nvSpPr>
          <p:spPr>
            <a:xfrm>
              <a:off x="9124760"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5"/>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5647" tIns="10668" rIns="114310" bIns="10668" numCol="1" spcCol="1270" anchor="ctr" anchorCtr="0">
              <a:noAutofit/>
            </a:bodyPr>
            <a:lstStyle/>
            <a:p>
              <a:pPr lvl="0" algn="ctr" defTabSz="355600">
                <a:lnSpc>
                  <a:spcPct val="90000"/>
                </a:lnSpc>
                <a:spcBef>
                  <a:spcPct val="0"/>
                </a:spcBef>
                <a:spcAft>
                  <a:spcPct val="35000"/>
                </a:spcAft>
              </a:pPr>
              <a:r>
                <a:rPr lang="en-US" sz="800" b="1" kern="1200" dirty="0"/>
                <a:t> 28 Jan </a:t>
              </a:r>
            </a:p>
          </p:txBody>
        </p:sp>
        <p:sp>
          <p:nvSpPr>
            <p:cNvPr id="57" name="Freeform 56"/>
            <p:cNvSpPr/>
            <p:nvPr/>
          </p:nvSpPr>
          <p:spPr>
            <a:xfrm>
              <a:off x="9591153"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2">
                <a:lumMod val="7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1647" tIns="9335" rIns="112977" bIns="9335" numCol="1" spcCol="1270" anchor="ctr" anchorCtr="0">
              <a:noAutofit/>
            </a:bodyPr>
            <a:lstStyle/>
            <a:p>
              <a:pPr lvl="0" algn="ctr" defTabSz="311150">
                <a:lnSpc>
                  <a:spcPct val="90000"/>
                </a:lnSpc>
                <a:spcBef>
                  <a:spcPct val="0"/>
                </a:spcBef>
                <a:spcAft>
                  <a:spcPct val="35000"/>
                </a:spcAft>
              </a:pPr>
              <a:endParaRPr lang="en-US" sz="700" kern="1200"/>
            </a:p>
          </p:txBody>
        </p:sp>
        <p:sp>
          <p:nvSpPr>
            <p:cNvPr id="58" name="Freeform 57"/>
            <p:cNvSpPr/>
            <p:nvPr/>
          </p:nvSpPr>
          <p:spPr>
            <a:xfrm>
              <a:off x="10057547"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2">
                <a:lumMod val="7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1647" tIns="9335" rIns="112977" bIns="9335" numCol="1" spcCol="1270" anchor="ctr" anchorCtr="0">
              <a:noAutofit/>
            </a:bodyPr>
            <a:lstStyle/>
            <a:p>
              <a:pPr lvl="0" algn="ctr" defTabSz="311150">
                <a:lnSpc>
                  <a:spcPct val="90000"/>
                </a:lnSpc>
                <a:spcBef>
                  <a:spcPct val="0"/>
                </a:spcBef>
                <a:spcAft>
                  <a:spcPct val="35000"/>
                </a:spcAft>
              </a:pPr>
              <a:endParaRPr lang="en-US" sz="700" kern="1200"/>
            </a:p>
          </p:txBody>
        </p:sp>
        <p:sp>
          <p:nvSpPr>
            <p:cNvPr id="59" name="Freeform 58"/>
            <p:cNvSpPr/>
            <p:nvPr/>
          </p:nvSpPr>
          <p:spPr>
            <a:xfrm>
              <a:off x="10523940"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2">
                <a:lumMod val="7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1647" tIns="9335" rIns="112977" bIns="9335" numCol="1" spcCol="1270" anchor="ctr" anchorCtr="0">
              <a:noAutofit/>
            </a:bodyPr>
            <a:lstStyle/>
            <a:p>
              <a:pPr lvl="0" algn="ctr" defTabSz="311150">
                <a:lnSpc>
                  <a:spcPct val="90000"/>
                </a:lnSpc>
                <a:spcBef>
                  <a:spcPct val="0"/>
                </a:spcBef>
                <a:spcAft>
                  <a:spcPct val="35000"/>
                </a:spcAft>
              </a:pPr>
              <a:endParaRPr lang="en-US" sz="700" kern="1200"/>
            </a:p>
          </p:txBody>
        </p:sp>
        <p:sp>
          <p:nvSpPr>
            <p:cNvPr id="60" name="Freeform 59"/>
            <p:cNvSpPr/>
            <p:nvPr/>
          </p:nvSpPr>
          <p:spPr>
            <a:xfrm>
              <a:off x="10990333"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accent2">
                <a:lumMod val="7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1647" tIns="9335" rIns="112977" bIns="9335" numCol="1" spcCol="1270" anchor="ctr" anchorCtr="0">
              <a:noAutofit/>
            </a:bodyPr>
            <a:lstStyle/>
            <a:p>
              <a:pPr lvl="0" algn="ctr" defTabSz="311150">
                <a:lnSpc>
                  <a:spcPct val="90000"/>
                </a:lnSpc>
                <a:spcBef>
                  <a:spcPct val="0"/>
                </a:spcBef>
                <a:spcAft>
                  <a:spcPct val="35000"/>
                </a:spcAft>
              </a:pPr>
              <a:r>
                <a:rPr lang="en-US" sz="700" dirty="0"/>
                <a:t>11</a:t>
              </a:r>
              <a:r>
                <a:rPr lang="en-US" sz="700" kern="1200" dirty="0"/>
                <a:t> July</a:t>
              </a:r>
            </a:p>
          </p:txBody>
        </p:sp>
      </p:grpSp>
      <p:grpSp>
        <p:nvGrpSpPr>
          <p:cNvPr id="88" name="Group 87"/>
          <p:cNvGrpSpPr/>
          <p:nvPr/>
        </p:nvGrpSpPr>
        <p:grpSpPr>
          <a:xfrm>
            <a:off x="350775" y="4222147"/>
            <a:ext cx="1363513" cy="207285"/>
            <a:chOff x="350775" y="4222147"/>
            <a:chExt cx="1363513" cy="207285"/>
          </a:xfrm>
        </p:grpSpPr>
        <p:sp>
          <p:nvSpPr>
            <p:cNvPr id="5" name="Freeform 4"/>
            <p:cNvSpPr/>
            <p:nvPr/>
          </p:nvSpPr>
          <p:spPr>
            <a:xfrm>
              <a:off x="1196074" y="4222147"/>
              <a:ext cx="518214" cy="207285"/>
            </a:xfrm>
            <a:custGeom>
              <a:avLst/>
              <a:gdLst>
                <a:gd name="connsiteX0" fmla="*/ 0 w 518214"/>
                <a:gd name="connsiteY0" fmla="*/ 0 h 207285"/>
                <a:gd name="connsiteX1" fmla="*/ 414572 w 518214"/>
                <a:gd name="connsiteY1" fmla="*/ 0 h 207285"/>
                <a:gd name="connsiteX2" fmla="*/ 518214 w 518214"/>
                <a:gd name="connsiteY2" fmla="*/ 103643 h 207285"/>
                <a:gd name="connsiteX3" fmla="*/ 414572 w 518214"/>
                <a:gd name="connsiteY3" fmla="*/ 207285 h 207285"/>
                <a:gd name="connsiteX4" fmla="*/ 0 w 518214"/>
                <a:gd name="connsiteY4" fmla="*/ 207285 h 207285"/>
                <a:gd name="connsiteX5" fmla="*/ 103643 w 518214"/>
                <a:gd name="connsiteY5" fmla="*/ 103643 h 207285"/>
                <a:gd name="connsiteX6" fmla="*/ 0 w 518214"/>
                <a:gd name="connsiteY6" fmla="*/ 0 h 20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14" h="207285">
                  <a:moveTo>
                    <a:pt x="0" y="0"/>
                  </a:moveTo>
                  <a:lnTo>
                    <a:pt x="414572" y="0"/>
                  </a:lnTo>
                  <a:lnTo>
                    <a:pt x="518214" y="103643"/>
                  </a:lnTo>
                  <a:lnTo>
                    <a:pt x="414572" y="207285"/>
                  </a:lnTo>
                  <a:lnTo>
                    <a:pt x="0" y="207285"/>
                  </a:lnTo>
                  <a:lnTo>
                    <a:pt x="103643" y="103643"/>
                  </a:lnTo>
                  <a:lnTo>
                    <a:pt x="0" y="0"/>
                  </a:lnTo>
                  <a:close/>
                </a:path>
              </a:pathLst>
            </a:custGeom>
            <a:solidFill>
              <a:schemeClr val="tx2">
                <a:lumMod val="60000"/>
                <a:lumOff val="4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35647" tIns="10668" rIns="114310" bIns="10668" numCol="1" spcCol="1270" anchor="ctr" anchorCtr="0">
              <a:noAutofit/>
            </a:bodyPr>
            <a:lstStyle/>
            <a:p>
              <a:pPr lvl="0" algn="ctr" defTabSz="355600">
                <a:lnSpc>
                  <a:spcPct val="90000"/>
                </a:lnSpc>
                <a:spcBef>
                  <a:spcPct val="0"/>
                </a:spcBef>
                <a:spcAft>
                  <a:spcPct val="35000"/>
                </a:spcAft>
              </a:pPr>
              <a:r>
                <a:rPr lang="en-US" sz="800" b="1" kern="1200" dirty="0"/>
                <a:t>31 Dec </a:t>
              </a:r>
            </a:p>
          </p:txBody>
        </p:sp>
        <p:cxnSp>
          <p:nvCxnSpPr>
            <p:cNvPr id="6" name="Straight Connector 5"/>
            <p:cNvCxnSpPr/>
            <p:nvPr/>
          </p:nvCxnSpPr>
          <p:spPr>
            <a:xfrm flipV="1">
              <a:off x="350775" y="4315411"/>
              <a:ext cx="838199" cy="9597"/>
            </a:xfrm>
            <a:prstGeom prst="line">
              <a:avLst/>
            </a:prstGeom>
            <a:ln w="539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6461411" y="4461728"/>
            <a:ext cx="1433946" cy="1139814"/>
            <a:chOff x="6696936" y="4456088"/>
            <a:chExt cx="1433946" cy="1139814"/>
          </a:xfrm>
        </p:grpSpPr>
        <p:sp>
          <p:nvSpPr>
            <p:cNvPr id="25" name="Down Arrow 24"/>
            <p:cNvSpPr/>
            <p:nvPr/>
          </p:nvSpPr>
          <p:spPr>
            <a:xfrm flipV="1">
              <a:off x="7239861" y="4456088"/>
              <a:ext cx="226871" cy="61467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p:cNvSpPr txBox="1"/>
            <p:nvPr/>
          </p:nvSpPr>
          <p:spPr>
            <a:xfrm>
              <a:off x="6696936" y="5134237"/>
              <a:ext cx="1433946" cy="461665"/>
            </a:xfrm>
            <a:prstGeom prst="rect">
              <a:avLst/>
            </a:prstGeom>
            <a:noFill/>
          </p:spPr>
          <p:txBody>
            <a:bodyPr wrap="square" rtlCol="0">
              <a:spAutoFit/>
            </a:bodyPr>
            <a:lstStyle/>
            <a:p>
              <a:pPr algn="ctr"/>
              <a:r>
                <a:rPr lang="en-US" sz="1200" b="1" dirty="0">
                  <a:solidFill>
                    <a:srgbClr val="FF0000"/>
                  </a:solidFill>
                  <a:latin typeface="Tw Cen MT" panose="020B0602020104020603" pitchFamily="34" charset="0"/>
                </a:rPr>
                <a:t>282 confirmed cases in 4 countries </a:t>
              </a:r>
            </a:p>
          </p:txBody>
        </p:sp>
      </p:grpSp>
      <p:grpSp>
        <p:nvGrpSpPr>
          <p:cNvPr id="86" name="Group 85"/>
          <p:cNvGrpSpPr/>
          <p:nvPr/>
        </p:nvGrpSpPr>
        <p:grpSpPr>
          <a:xfrm>
            <a:off x="8844807" y="4449805"/>
            <a:ext cx="1433946" cy="1509146"/>
            <a:chOff x="9060435" y="4456088"/>
            <a:chExt cx="1433946" cy="1509146"/>
          </a:xfrm>
        </p:grpSpPr>
        <p:sp>
          <p:nvSpPr>
            <p:cNvPr id="32" name="Down Arrow 31"/>
            <p:cNvSpPr/>
            <p:nvPr/>
          </p:nvSpPr>
          <p:spPr>
            <a:xfrm flipV="1">
              <a:off x="9603360" y="4456088"/>
              <a:ext cx="226871" cy="61467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3" name="TextBox 32"/>
            <p:cNvSpPr txBox="1"/>
            <p:nvPr/>
          </p:nvSpPr>
          <p:spPr>
            <a:xfrm>
              <a:off x="9060435" y="5134237"/>
              <a:ext cx="1433946" cy="830997"/>
            </a:xfrm>
            <a:prstGeom prst="rect">
              <a:avLst/>
            </a:prstGeom>
            <a:noFill/>
          </p:spPr>
          <p:txBody>
            <a:bodyPr wrap="square" rtlCol="0">
              <a:spAutoFit/>
            </a:bodyPr>
            <a:lstStyle/>
            <a:p>
              <a:pPr algn="ctr"/>
              <a:r>
                <a:rPr lang="en-US" sz="1200" b="1" dirty="0">
                  <a:solidFill>
                    <a:srgbClr val="FF0000"/>
                  </a:solidFill>
                  <a:latin typeface="Tw Cen MT" panose="020B0602020104020603" pitchFamily="34" charset="0"/>
                </a:rPr>
                <a:t>4593 confirmed cases in 14 countries;</a:t>
              </a:r>
            </a:p>
            <a:p>
              <a:pPr algn="ctr"/>
              <a:r>
                <a:rPr lang="en-US" sz="1200" b="1" dirty="0">
                  <a:solidFill>
                    <a:srgbClr val="FF0000"/>
                  </a:solidFill>
                  <a:latin typeface="Tw Cen MT" panose="020B0602020104020603" pitchFamily="34" charset="0"/>
                </a:rPr>
                <a:t>106 deaths</a:t>
              </a:r>
            </a:p>
          </p:txBody>
        </p:sp>
      </p:grpSp>
      <p:grpSp>
        <p:nvGrpSpPr>
          <p:cNvPr id="87" name="Group 86"/>
          <p:cNvGrpSpPr/>
          <p:nvPr/>
        </p:nvGrpSpPr>
        <p:grpSpPr>
          <a:xfrm>
            <a:off x="10306939" y="2608943"/>
            <a:ext cx="1433946" cy="1579373"/>
            <a:chOff x="10649814" y="2611520"/>
            <a:chExt cx="1433946" cy="1579373"/>
          </a:xfrm>
        </p:grpSpPr>
        <p:sp>
          <p:nvSpPr>
            <p:cNvPr id="34" name="Down Arrow 33"/>
            <p:cNvSpPr/>
            <p:nvPr/>
          </p:nvSpPr>
          <p:spPr>
            <a:xfrm>
              <a:off x="11441255" y="3576217"/>
              <a:ext cx="226871" cy="61467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5" name="TextBox 34"/>
            <p:cNvSpPr txBox="1"/>
            <p:nvPr/>
          </p:nvSpPr>
          <p:spPr>
            <a:xfrm>
              <a:off x="10649814" y="2611520"/>
              <a:ext cx="1433946" cy="830997"/>
            </a:xfrm>
            <a:prstGeom prst="rect">
              <a:avLst/>
            </a:prstGeom>
            <a:noFill/>
          </p:spPr>
          <p:txBody>
            <a:bodyPr wrap="square" rtlCol="0">
              <a:spAutoFit/>
            </a:bodyPr>
            <a:lstStyle/>
            <a:p>
              <a:pPr algn="ctr"/>
              <a:r>
                <a:rPr lang="en-US" sz="1200" b="1" dirty="0"/>
                <a:t> 12,102,328 confirmed cases in 213 countries</a:t>
              </a:r>
            </a:p>
            <a:p>
              <a:pPr algn="ctr"/>
              <a:r>
                <a:rPr lang="en-US" sz="1200" b="1" dirty="0">
                  <a:solidFill>
                    <a:srgbClr val="FF0000"/>
                  </a:solidFill>
                  <a:latin typeface="Tw Cen MT" panose="020B0602020104020603" pitchFamily="34" charset="0"/>
                </a:rPr>
                <a:t> </a:t>
              </a:r>
            </a:p>
          </p:txBody>
        </p:sp>
      </p:grpSp>
      <p:grpSp>
        <p:nvGrpSpPr>
          <p:cNvPr id="77" name="Group 76"/>
          <p:cNvGrpSpPr/>
          <p:nvPr/>
        </p:nvGrpSpPr>
        <p:grpSpPr>
          <a:xfrm>
            <a:off x="803730" y="2196515"/>
            <a:ext cx="1433946" cy="1990308"/>
            <a:chOff x="1132654" y="2122630"/>
            <a:chExt cx="1433946" cy="1990308"/>
          </a:xfrm>
        </p:grpSpPr>
        <p:sp>
          <p:nvSpPr>
            <p:cNvPr id="7" name="TextBox 6"/>
            <p:cNvSpPr txBox="1"/>
            <p:nvPr/>
          </p:nvSpPr>
          <p:spPr>
            <a:xfrm>
              <a:off x="1132654" y="2122630"/>
              <a:ext cx="1433946" cy="830997"/>
            </a:xfrm>
            <a:prstGeom prst="rect">
              <a:avLst/>
            </a:prstGeom>
            <a:noFill/>
          </p:spPr>
          <p:txBody>
            <a:bodyPr wrap="square" rtlCol="0">
              <a:spAutoFit/>
            </a:bodyPr>
            <a:lstStyle/>
            <a:p>
              <a:pPr algn="ctr"/>
              <a:r>
                <a:rPr lang="en-US" sz="1200" b="1" dirty="0">
                  <a:latin typeface="Tw Cen MT" panose="020B0602020104020603" pitchFamily="34" charset="0"/>
                </a:rPr>
                <a:t>China alerts WHO to 44 cases of pneumonia with unknown etiology </a:t>
              </a:r>
            </a:p>
          </p:txBody>
        </p:sp>
        <p:cxnSp>
          <p:nvCxnSpPr>
            <p:cNvPr id="63" name="Straight Arrow Connector 62"/>
            <p:cNvCxnSpPr/>
            <p:nvPr/>
          </p:nvCxnSpPr>
          <p:spPr>
            <a:xfrm flipH="1" flipV="1">
              <a:off x="1790284" y="2911348"/>
              <a:ext cx="10632" cy="120159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2174724" y="3015712"/>
            <a:ext cx="1433946" cy="1196760"/>
            <a:chOff x="2536058" y="3019808"/>
            <a:chExt cx="1433946" cy="1196760"/>
          </a:xfrm>
        </p:grpSpPr>
        <p:sp>
          <p:nvSpPr>
            <p:cNvPr id="16" name="TextBox 15"/>
            <p:cNvSpPr txBox="1"/>
            <p:nvPr/>
          </p:nvSpPr>
          <p:spPr>
            <a:xfrm>
              <a:off x="2536058" y="3019808"/>
              <a:ext cx="1433946" cy="461665"/>
            </a:xfrm>
            <a:prstGeom prst="rect">
              <a:avLst/>
            </a:prstGeom>
            <a:noFill/>
          </p:spPr>
          <p:txBody>
            <a:bodyPr wrap="square" rtlCol="0">
              <a:spAutoFit/>
            </a:bodyPr>
            <a:lstStyle/>
            <a:p>
              <a:pPr algn="ctr"/>
              <a:r>
                <a:rPr lang="en-US" sz="1200" b="1" dirty="0">
                  <a:latin typeface="Tw Cen MT" panose="020B0602020104020603" pitchFamily="34" charset="0"/>
                </a:rPr>
                <a:t>China rules out SARS </a:t>
              </a:r>
            </a:p>
          </p:txBody>
        </p:sp>
        <p:cxnSp>
          <p:nvCxnSpPr>
            <p:cNvPr id="64" name="Straight Arrow Connector 63"/>
            <p:cNvCxnSpPr/>
            <p:nvPr/>
          </p:nvCxnSpPr>
          <p:spPr>
            <a:xfrm flipH="1" flipV="1">
              <a:off x="3204473" y="3512143"/>
              <a:ext cx="3485" cy="704425"/>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3970004" y="2196515"/>
            <a:ext cx="1433946" cy="1980497"/>
            <a:chOff x="4294075" y="2196515"/>
            <a:chExt cx="1433946" cy="1980497"/>
          </a:xfrm>
        </p:grpSpPr>
        <p:sp>
          <p:nvSpPr>
            <p:cNvPr id="22" name="TextBox 21"/>
            <p:cNvSpPr txBox="1"/>
            <p:nvPr/>
          </p:nvSpPr>
          <p:spPr>
            <a:xfrm>
              <a:off x="4294075" y="2196515"/>
              <a:ext cx="1433946" cy="461665"/>
            </a:xfrm>
            <a:prstGeom prst="rect">
              <a:avLst/>
            </a:prstGeom>
            <a:noFill/>
          </p:spPr>
          <p:txBody>
            <a:bodyPr wrap="square" rtlCol="0">
              <a:spAutoFit/>
            </a:bodyPr>
            <a:lstStyle/>
            <a:p>
              <a:pPr algn="ctr"/>
              <a:r>
                <a:rPr lang="en-US" sz="1200" b="1" dirty="0">
                  <a:latin typeface="Tw Cen MT" panose="020B0602020104020603" pitchFamily="34" charset="0"/>
                </a:rPr>
                <a:t>China announces first death </a:t>
              </a:r>
            </a:p>
          </p:txBody>
        </p:sp>
        <p:cxnSp>
          <p:nvCxnSpPr>
            <p:cNvPr id="66" name="Straight Arrow Connector 65"/>
            <p:cNvCxnSpPr/>
            <p:nvPr/>
          </p:nvCxnSpPr>
          <p:spPr>
            <a:xfrm flipH="1" flipV="1">
              <a:off x="4907244" y="2707735"/>
              <a:ext cx="22171" cy="1469277"/>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4524714" y="2899051"/>
            <a:ext cx="1433946" cy="1277961"/>
            <a:chOff x="4822413" y="2938607"/>
            <a:chExt cx="1433946" cy="1277961"/>
          </a:xfrm>
        </p:grpSpPr>
        <p:sp>
          <p:nvSpPr>
            <p:cNvPr id="24" name="TextBox 23"/>
            <p:cNvSpPr txBox="1"/>
            <p:nvPr/>
          </p:nvSpPr>
          <p:spPr>
            <a:xfrm>
              <a:off x="4822413" y="2938607"/>
              <a:ext cx="1433946" cy="600164"/>
            </a:xfrm>
            <a:prstGeom prst="rect">
              <a:avLst/>
            </a:prstGeom>
            <a:noFill/>
          </p:spPr>
          <p:txBody>
            <a:bodyPr wrap="square" rtlCol="0">
              <a:spAutoFit/>
            </a:bodyPr>
            <a:lstStyle/>
            <a:p>
              <a:pPr algn="ctr"/>
              <a:r>
                <a:rPr lang="en-US" sz="1100" b="1" dirty="0">
                  <a:latin typeface="Tw Cen MT" panose="020B0602020104020603" pitchFamily="34" charset="0"/>
                </a:rPr>
                <a:t>WHO reports first case outside China; Thailand </a:t>
              </a:r>
            </a:p>
          </p:txBody>
        </p:sp>
        <p:cxnSp>
          <p:nvCxnSpPr>
            <p:cNvPr id="69" name="Straight Arrow Connector 68"/>
            <p:cNvCxnSpPr/>
            <p:nvPr/>
          </p:nvCxnSpPr>
          <p:spPr>
            <a:xfrm flipH="1" flipV="1">
              <a:off x="5534432" y="3559912"/>
              <a:ext cx="12908" cy="656656"/>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7315613" y="2196515"/>
            <a:ext cx="1433946" cy="1991771"/>
            <a:chOff x="7523883" y="2171912"/>
            <a:chExt cx="1433946" cy="1991771"/>
          </a:xfrm>
        </p:grpSpPr>
        <p:sp>
          <p:nvSpPr>
            <p:cNvPr id="20" name="TextBox 19"/>
            <p:cNvSpPr txBox="1"/>
            <p:nvPr/>
          </p:nvSpPr>
          <p:spPr>
            <a:xfrm>
              <a:off x="7523883" y="2171912"/>
              <a:ext cx="1433946" cy="461665"/>
            </a:xfrm>
            <a:prstGeom prst="rect">
              <a:avLst/>
            </a:prstGeom>
            <a:noFill/>
          </p:spPr>
          <p:txBody>
            <a:bodyPr wrap="square" rtlCol="0">
              <a:spAutoFit/>
            </a:bodyPr>
            <a:lstStyle/>
            <a:p>
              <a:pPr algn="ctr"/>
              <a:r>
                <a:rPr lang="en-US" sz="1200" b="1" dirty="0">
                  <a:latin typeface="Tw Cen MT" panose="020B0602020104020603" pitchFamily="34" charset="0"/>
                </a:rPr>
                <a:t>Wuhan placed under quarantine </a:t>
              </a:r>
            </a:p>
          </p:txBody>
        </p:sp>
        <p:cxnSp>
          <p:nvCxnSpPr>
            <p:cNvPr id="71" name="Straight Arrow Connector 70"/>
            <p:cNvCxnSpPr>
              <a:endCxn id="20" idx="2"/>
            </p:cNvCxnSpPr>
            <p:nvPr/>
          </p:nvCxnSpPr>
          <p:spPr>
            <a:xfrm flipH="1" flipV="1">
              <a:off x="8240856" y="2633577"/>
              <a:ext cx="10632" cy="1530106"/>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1073311" y="4467801"/>
            <a:ext cx="1433946" cy="1622191"/>
            <a:chOff x="1360548" y="4487019"/>
            <a:chExt cx="1433946" cy="1622191"/>
          </a:xfrm>
        </p:grpSpPr>
        <p:sp>
          <p:nvSpPr>
            <p:cNvPr id="10" name="TextBox 9"/>
            <p:cNvSpPr txBox="1"/>
            <p:nvPr/>
          </p:nvSpPr>
          <p:spPr>
            <a:xfrm>
              <a:off x="1360548" y="5647545"/>
              <a:ext cx="1433946" cy="461665"/>
            </a:xfrm>
            <a:prstGeom prst="rect">
              <a:avLst/>
            </a:prstGeom>
            <a:noFill/>
          </p:spPr>
          <p:txBody>
            <a:bodyPr wrap="square" rtlCol="0">
              <a:spAutoFit/>
            </a:bodyPr>
            <a:lstStyle/>
            <a:p>
              <a:pPr algn="r"/>
              <a:r>
                <a:rPr lang="en-US" sz="1200" b="1" dirty="0">
                  <a:latin typeface="Tw Cen MT" panose="020B0602020104020603" pitchFamily="34" charset="0"/>
                </a:rPr>
                <a:t>Wuhan seafood market shutdown </a:t>
              </a:r>
            </a:p>
          </p:txBody>
        </p:sp>
        <p:cxnSp>
          <p:nvCxnSpPr>
            <p:cNvPr id="73" name="Straight Arrow Connector 72"/>
            <p:cNvCxnSpPr/>
            <p:nvPr/>
          </p:nvCxnSpPr>
          <p:spPr>
            <a:xfrm flipH="1">
              <a:off x="2183779" y="4487019"/>
              <a:ext cx="10632" cy="120159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3143780" y="4460400"/>
            <a:ext cx="1433946" cy="1559113"/>
            <a:chOff x="3424884" y="4449805"/>
            <a:chExt cx="1433946" cy="1559113"/>
          </a:xfrm>
        </p:grpSpPr>
        <p:sp>
          <p:nvSpPr>
            <p:cNvPr id="18" name="TextBox 17"/>
            <p:cNvSpPr txBox="1"/>
            <p:nvPr/>
          </p:nvSpPr>
          <p:spPr>
            <a:xfrm>
              <a:off x="3424884" y="5362587"/>
              <a:ext cx="1433946" cy="646331"/>
            </a:xfrm>
            <a:prstGeom prst="rect">
              <a:avLst/>
            </a:prstGeom>
            <a:noFill/>
          </p:spPr>
          <p:txBody>
            <a:bodyPr wrap="square" rtlCol="0">
              <a:spAutoFit/>
            </a:bodyPr>
            <a:lstStyle/>
            <a:p>
              <a:pPr algn="ctr"/>
              <a:r>
                <a:rPr lang="en-US" sz="1200" b="1" dirty="0">
                  <a:latin typeface="Tw Cen MT" panose="020B0602020104020603" pitchFamily="34" charset="0"/>
                </a:rPr>
                <a:t>New virus identified as novel coronavirus 2019 </a:t>
              </a:r>
            </a:p>
          </p:txBody>
        </p:sp>
        <p:cxnSp>
          <p:nvCxnSpPr>
            <p:cNvPr id="74" name="Straight Arrow Connector 73"/>
            <p:cNvCxnSpPr/>
            <p:nvPr/>
          </p:nvCxnSpPr>
          <p:spPr>
            <a:xfrm>
              <a:off x="4103965" y="4449805"/>
              <a:ext cx="7584" cy="915264"/>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4917355" y="4427867"/>
            <a:ext cx="1433946" cy="2007145"/>
            <a:chOff x="5279378" y="4469969"/>
            <a:chExt cx="1433946" cy="2007145"/>
          </a:xfrm>
        </p:grpSpPr>
        <p:sp>
          <p:nvSpPr>
            <p:cNvPr id="26" name="TextBox 25"/>
            <p:cNvSpPr txBox="1"/>
            <p:nvPr/>
          </p:nvSpPr>
          <p:spPr>
            <a:xfrm>
              <a:off x="5279378" y="5646117"/>
              <a:ext cx="1433946" cy="830997"/>
            </a:xfrm>
            <a:prstGeom prst="rect">
              <a:avLst/>
            </a:prstGeom>
            <a:noFill/>
          </p:spPr>
          <p:txBody>
            <a:bodyPr wrap="square" rtlCol="0">
              <a:spAutoFit/>
            </a:bodyPr>
            <a:lstStyle/>
            <a:p>
              <a:pPr algn="ctr"/>
              <a:r>
                <a:rPr lang="en-US" sz="1200" b="1" dirty="0">
                  <a:latin typeface="Tw Cen MT" panose="020B0602020104020603" pitchFamily="34" charset="0"/>
                </a:rPr>
                <a:t>Genetic sequences shared; development of diagnostics </a:t>
              </a:r>
            </a:p>
          </p:txBody>
        </p:sp>
        <p:cxnSp>
          <p:nvCxnSpPr>
            <p:cNvPr id="76" name="Straight Arrow Connector 75"/>
            <p:cNvCxnSpPr/>
            <p:nvPr/>
          </p:nvCxnSpPr>
          <p:spPr>
            <a:xfrm flipH="1">
              <a:off x="5972379" y="4469969"/>
              <a:ext cx="10632" cy="120159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5" name="Rectangle 64"/>
          <p:cNvSpPr/>
          <p:nvPr/>
        </p:nvSpPr>
        <p:spPr>
          <a:xfrm>
            <a:off x="10426307" y="3189250"/>
            <a:ext cx="1297150" cy="276999"/>
          </a:xfrm>
          <a:prstGeom prst="rect">
            <a:avLst/>
          </a:prstGeom>
        </p:spPr>
        <p:txBody>
          <a:bodyPr wrap="none">
            <a:spAutoFit/>
          </a:bodyPr>
          <a:lstStyle/>
          <a:p>
            <a:r>
              <a:rPr lang="en-US" sz="1200" b="1" dirty="0"/>
              <a:t>551,046 deaths</a:t>
            </a:r>
            <a:endParaRPr lang="en-US" sz="1200" dirty="0"/>
          </a:p>
        </p:txBody>
      </p:sp>
    </p:spTree>
    <p:extLst>
      <p:ext uri="{BB962C8B-B14F-4D97-AF65-F5344CB8AC3E}">
        <p14:creationId xmlns:p14="http://schemas.microsoft.com/office/powerpoint/2010/main" val="40584031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left)">
                                      <p:cBhvr>
                                        <p:cTn id="7" dur="10"/>
                                        <p:tgtEl>
                                          <p:spTgt spid="88"/>
                                        </p:tgtEl>
                                      </p:cBhvr>
                                    </p:animEffect>
                                  </p:childTnLst>
                                </p:cTn>
                              </p:par>
                              <p:par>
                                <p:cTn id="8" presetID="53" presetClass="entr" presetSubtype="1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 calcmode="lin" valueType="num">
                                      <p:cBhvr>
                                        <p:cTn id="10" dur="500" fill="hold"/>
                                        <p:tgtEl>
                                          <p:spTgt spid="77"/>
                                        </p:tgtEl>
                                        <p:attrNameLst>
                                          <p:attrName>ppt_w</p:attrName>
                                        </p:attrNameLst>
                                      </p:cBhvr>
                                      <p:tavLst>
                                        <p:tav tm="0">
                                          <p:val>
                                            <p:fltVal val="0"/>
                                          </p:val>
                                        </p:tav>
                                        <p:tav tm="100000">
                                          <p:val>
                                            <p:strVal val="#ppt_w"/>
                                          </p:val>
                                        </p:tav>
                                      </p:tavLst>
                                    </p:anim>
                                    <p:anim calcmode="lin" valueType="num">
                                      <p:cBhvr>
                                        <p:cTn id="11" dur="500" fill="hold"/>
                                        <p:tgtEl>
                                          <p:spTgt spid="77"/>
                                        </p:tgtEl>
                                        <p:attrNameLst>
                                          <p:attrName>ppt_h</p:attrName>
                                        </p:attrNameLst>
                                      </p:cBhvr>
                                      <p:tavLst>
                                        <p:tav tm="0">
                                          <p:val>
                                            <p:fltVal val="0"/>
                                          </p:val>
                                        </p:tav>
                                        <p:tav tm="100000">
                                          <p:val>
                                            <p:strVal val="#ppt_h"/>
                                          </p:val>
                                        </p:tav>
                                      </p:tavLst>
                                    </p:anim>
                                    <p:animEffect transition="in" filter="fade">
                                      <p:cBhvr>
                                        <p:cTn id="12" dur="500"/>
                                        <p:tgtEl>
                                          <p:spTgt spid="7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75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p:cTn id="19" dur="500" fill="hold"/>
                                        <p:tgtEl>
                                          <p:spTgt spid="82"/>
                                        </p:tgtEl>
                                        <p:attrNameLst>
                                          <p:attrName>ppt_w</p:attrName>
                                        </p:attrNameLst>
                                      </p:cBhvr>
                                      <p:tavLst>
                                        <p:tav tm="0">
                                          <p:val>
                                            <p:fltVal val="0"/>
                                          </p:val>
                                        </p:tav>
                                        <p:tav tm="100000">
                                          <p:val>
                                            <p:strVal val="#ppt_w"/>
                                          </p:val>
                                        </p:tav>
                                      </p:tavLst>
                                    </p:anim>
                                    <p:anim calcmode="lin" valueType="num">
                                      <p:cBhvr>
                                        <p:cTn id="20" dur="500" fill="hold"/>
                                        <p:tgtEl>
                                          <p:spTgt spid="82"/>
                                        </p:tgtEl>
                                        <p:attrNameLst>
                                          <p:attrName>ppt_h</p:attrName>
                                        </p:attrNameLst>
                                      </p:cBhvr>
                                      <p:tavLst>
                                        <p:tav tm="0">
                                          <p:val>
                                            <p:fltVal val="0"/>
                                          </p:val>
                                        </p:tav>
                                        <p:tav tm="100000">
                                          <p:val>
                                            <p:strVal val="#ppt_h"/>
                                          </p:val>
                                        </p:tav>
                                      </p:tavLst>
                                    </p:anim>
                                    <p:animEffect transition="in" filter="fade">
                                      <p:cBhvr>
                                        <p:cTn id="21" dur="500"/>
                                        <p:tgtEl>
                                          <p:spTgt spid="82"/>
                                        </p:tgtEl>
                                      </p:cBhvr>
                                    </p:animEffect>
                                  </p:childTnLst>
                                </p:cTn>
                              </p:par>
                            </p:childTnLst>
                          </p:cTn>
                        </p:par>
                        <p:par>
                          <p:cTn id="22" fill="hold">
                            <p:stCondLst>
                              <p:cond delay="125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53" presetClass="entr" presetSubtype="16" fill="hold" nodeType="with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p:cTn id="31" dur="500" fill="hold"/>
                                        <p:tgtEl>
                                          <p:spTgt spid="78"/>
                                        </p:tgtEl>
                                        <p:attrNameLst>
                                          <p:attrName>ppt_w</p:attrName>
                                        </p:attrNameLst>
                                      </p:cBhvr>
                                      <p:tavLst>
                                        <p:tav tm="0">
                                          <p:val>
                                            <p:fltVal val="0"/>
                                          </p:val>
                                        </p:tav>
                                        <p:tav tm="100000">
                                          <p:val>
                                            <p:strVal val="#ppt_w"/>
                                          </p:val>
                                        </p:tav>
                                      </p:tavLst>
                                    </p:anim>
                                    <p:anim calcmode="lin" valueType="num">
                                      <p:cBhvr>
                                        <p:cTn id="32" dur="500" fill="hold"/>
                                        <p:tgtEl>
                                          <p:spTgt spid="78"/>
                                        </p:tgtEl>
                                        <p:attrNameLst>
                                          <p:attrName>ppt_h</p:attrName>
                                        </p:attrNameLst>
                                      </p:cBhvr>
                                      <p:tavLst>
                                        <p:tav tm="0">
                                          <p:val>
                                            <p:fltVal val="0"/>
                                          </p:val>
                                        </p:tav>
                                        <p:tav tm="100000">
                                          <p:val>
                                            <p:strVal val="#ppt_h"/>
                                          </p:val>
                                        </p:tav>
                                      </p:tavLst>
                                    </p:anim>
                                    <p:animEffect transition="in" filter="fade">
                                      <p:cBhvr>
                                        <p:cTn id="33" dur="500"/>
                                        <p:tgtEl>
                                          <p:spTgt spid="78"/>
                                        </p:tgtEl>
                                      </p:cBhvr>
                                    </p:animEffect>
                                  </p:childTnLst>
                                </p:cTn>
                              </p:par>
                            </p:childTnLst>
                          </p:cTn>
                        </p:par>
                        <p:par>
                          <p:cTn id="34" fill="hold">
                            <p:stCondLst>
                              <p:cond delay="1750"/>
                            </p:stCondLst>
                            <p:childTnLst>
                              <p:par>
                                <p:cTn id="35" presetID="22" presetClass="entr" presetSubtype="8" fill="hold" nodeType="after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wipe(left)">
                                      <p:cBhvr>
                                        <p:cTn id="37" dur="500"/>
                                        <p:tgtEl>
                                          <p:spTgt spid="89"/>
                                        </p:tgtEl>
                                      </p:cBhvr>
                                    </p:animEffect>
                                  </p:childTnLst>
                                </p:cTn>
                              </p:par>
                            </p:childTnLst>
                          </p:cTn>
                        </p:par>
                        <p:par>
                          <p:cTn id="38" fill="hold">
                            <p:stCondLst>
                              <p:cond delay="2250"/>
                            </p:stCondLst>
                            <p:childTnLst>
                              <p:par>
                                <p:cTn id="39" presetID="53" presetClass="entr" presetSubtype="16" fill="hold" nodeType="afterEffect">
                                  <p:stCondLst>
                                    <p:cond delay="0"/>
                                  </p:stCondLst>
                                  <p:childTnLst>
                                    <p:set>
                                      <p:cBhvr>
                                        <p:cTn id="40" dur="1" fill="hold">
                                          <p:stCondLst>
                                            <p:cond delay="0"/>
                                          </p:stCondLst>
                                        </p:cTn>
                                        <p:tgtEl>
                                          <p:spTgt spid="83"/>
                                        </p:tgtEl>
                                        <p:attrNameLst>
                                          <p:attrName>style.visibility</p:attrName>
                                        </p:attrNameLst>
                                      </p:cBhvr>
                                      <p:to>
                                        <p:strVal val="visible"/>
                                      </p:to>
                                    </p:set>
                                    <p:anim calcmode="lin" valueType="num">
                                      <p:cBhvr>
                                        <p:cTn id="41" dur="750" fill="hold"/>
                                        <p:tgtEl>
                                          <p:spTgt spid="83"/>
                                        </p:tgtEl>
                                        <p:attrNameLst>
                                          <p:attrName>ppt_w</p:attrName>
                                        </p:attrNameLst>
                                      </p:cBhvr>
                                      <p:tavLst>
                                        <p:tav tm="0">
                                          <p:val>
                                            <p:fltVal val="0"/>
                                          </p:val>
                                        </p:tav>
                                        <p:tav tm="100000">
                                          <p:val>
                                            <p:strVal val="#ppt_w"/>
                                          </p:val>
                                        </p:tav>
                                      </p:tavLst>
                                    </p:anim>
                                    <p:anim calcmode="lin" valueType="num">
                                      <p:cBhvr>
                                        <p:cTn id="42" dur="750" fill="hold"/>
                                        <p:tgtEl>
                                          <p:spTgt spid="83"/>
                                        </p:tgtEl>
                                        <p:attrNameLst>
                                          <p:attrName>ppt_h</p:attrName>
                                        </p:attrNameLst>
                                      </p:cBhvr>
                                      <p:tavLst>
                                        <p:tav tm="0">
                                          <p:val>
                                            <p:fltVal val="0"/>
                                          </p:val>
                                        </p:tav>
                                        <p:tav tm="100000">
                                          <p:val>
                                            <p:strVal val="#ppt_h"/>
                                          </p:val>
                                        </p:tav>
                                      </p:tavLst>
                                    </p:anim>
                                    <p:animEffect transition="in" filter="fade">
                                      <p:cBhvr>
                                        <p:cTn id="43" dur="750"/>
                                        <p:tgtEl>
                                          <p:spTgt spid="83"/>
                                        </p:tgtEl>
                                      </p:cBhvr>
                                    </p:animEffect>
                                  </p:childTnLst>
                                </p:cTn>
                              </p:par>
                            </p:childTnLst>
                          </p:cTn>
                        </p:par>
                        <p:par>
                          <p:cTn id="44" fill="hold">
                            <p:stCondLst>
                              <p:cond delay="3000"/>
                            </p:stCondLst>
                            <p:childTnLst>
                              <p:par>
                                <p:cTn id="45" presetID="22" presetClass="entr" presetSubtype="8" fill="hold" nodeType="after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wipe(left)">
                                      <p:cBhvr>
                                        <p:cTn id="47" dur="500"/>
                                        <p:tgtEl>
                                          <p:spTgt spid="90"/>
                                        </p:tgtEl>
                                      </p:cBhvr>
                                    </p:animEffect>
                                  </p:childTnLst>
                                </p:cTn>
                              </p:par>
                            </p:childTnLst>
                          </p:cTn>
                        </p:par>
                        <p:par>
                          <p:cTn id="48" fill="hold">
                            <p:stCondLst>
                              <p:cond delay="3500"/>
                            </p:stCondLst>
                            <p:childTnLst>
                              <p:par>
                                <p:cTn id="49" presetID="53" presetClass="entr" presetSubtype="16" fill="hold" nodeType="afterEffect">
                                  <p:stCondLst>
                                    <p:cond delay="0"/>
                                  </p:stCondLst>
                                  <p:childTnLst>
                                    <p:set>
                                      <p:cBhvr>
                                        <p:cTn id="50" dur="1" fill="hold">
                                          <p:stCondLst>
                                            <p:cond delay="0"/>
                                          </p:stCondLst>
                                        </p:cTn>
                                        <p:tgtEl>
                                          <p:spTgt spid="79"/>
                                        </p:tgtEl>
                                        <p:attrNameLst>
                                          <p:attrName>style.visibility</p:attrName>
                                        </p:attrNameLst>
                                      </p:cBhvr>
                                      <p:to>
                                        <p:strVal val="visible"/>
                                      </p:to>
                                    </p:set>
                                    <p:anim calcmode="lin" valueType="num">
                                      <p:cBhvr>
                                        <p:cTn id="51" dur="750" fill="hold"/>
                                        <p:tgtEl>
                                          <p:spTgt spid="79"/>
                                        </p:tgtEl>
                                        <p:attrNameLst>
                                          <p:attrName>ppt_w</p:attrName>
                                        </p:attrNameLst>
                                      </p:cBhvr>
                                      <p:tavLst>
                                        <p:tav tm="0">
                                          <p:val>
                                            <p:fltVal val="0"/>
                                          </p:val>
                                        </p:tav>
                                        <p:tav tm="100000">
                                          <p:val>
                                            <p:strVal val="#ppt_w"/>
                                          </p:val>
                                        </p:tav>
                                      </p:tavLst>
                                    </p:anim>
                                    <p:anim calcmode="lin" valueType="num">
                                      <p:cBhvr>
                                        <p:cTn id="52" dur="750" fill="hold"/>
                                        <p:tgtEl>
                                          <p:spTgt spid="79"/>
                                        </p:tgtEl>
                                        <p:attrNameLst>
                                          <p:attrName>ppt_h</p:attrName>
                                        </p:attrNameLst>
                                      </p:cBhvr>
                                      <p:tavLst>
                                        <p:tav tm="0">
                                          <p:val>
                                            <p:fltVal val="0"/>
                                          </p:val>
                                        </p:tav>
                                        <p:tav tm="100000">
                                          <p:val>
                                            <p:strVal val="#ppt_h"/>
                                          </p:val>
                                        </p:tav>
                                      </p:tavLst>
                                    </p:anim>
                                    <p:animEffect transition="in" filter="fade">
                                      <p:cBhvr>
                                        <p:cTn id="53" dur="750"/>
                                        <p:tgtEl>
                                          <p:spTgt spid="79"/>
                                        </p:tgtEl>
                                      </p:cBhvr>
                                    </p:animEffect>
                                  </p:childTnLst>
                                </p:cTn>
                              </p:par>
                            </p:childTnLst>
                          </p:cTn>
                        </p:par>
                        <p:par>
                          <p:cTn id="54" fill="hold">
                            <p:stCondLst>
                              <p:cond delay="4250"/>
                            </p:stCondLst>
                            <p:childTnLst>
                              <p:par>
                                <p:cTn id="55" presetID="22" presetClass="entr" presetSubtype="8"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par>
                          <p:cTn id="58" fill="hold">
                            <p:stCondLst>
                              <p:cond delay="4750"/>
                            </p:stCondLst>
                            <p:childTnLst>
                              <p:par>
                                <p:cTn id="59" presetID="53" presetClass="entr" presetSubtype="16" fill="hold" nodeType="afterEffect">
                                  <p:stCondLst>
                                    <p:cond delay="0"/>
                                  </p:stCondLst>
                                  <p:childTnLst>
                                    <p:set>
                                      <p:cBhvr>
                                        <p:cTn id="60" dur="1" fill="hold">
                                          <p:stCondLst>
                                            <p:cond delay="0"/>
                                          </p:stCondLst>
                                        </p:cTn>
                                        <p:tgtEl>
                                          <p:spTgt spid="80"/>
                                        </p:tgtEl>
                                        <p:attrNameLst>
                                          <p:attrName>style.visibility</p:attrName>
                                        </p:attrNameLst>
                                      </p:cBhvr>
                                      <p:to>
                                        <p:strVal val="visible"/>
                                      </p:to>
                                    </p:set>
                                    <p:anim calcmode="lin" valueType="num">
                                      <p:cBhvr>
                                        <p:cTn id="61" dur="750" fill="hold"/>
                                        <p:tgtEl>
                                          <p:spTgt spid="80"/>
                                        </p:tgtEl>
                                        <p:attrNameLst>
                                          <p:attrName>ppt_w</p:attrName>
                                        </p:attrNameLst>
                                      </p:cBhvr>
                                      <p:tavLst>
                                        <p:tav tm="0">
                                          <p:val>
                                            <p:fltVal val="0"/>
                                          </p:val>
                                        </p:tav>
                                        <p:tav tm="100000">
                                          <p:val>
                                            <p:strVal val="#ppt_w"/>
                                          </p:val>
                                        </p:tav>
                                      </p:tavLst>
                                    </p:anim>
                                    <p:anim calcmode="lin" valueType="num">
                                      <p:cBhvr>
                                        <p:cTn id="62" dur="750" fill="hold"/>
                                        <p:tgtEl>
                                          <p:spTgt spid="80"/>
                                        </p:tgtEl>
                                        <p:attrNameLst>
                                          <p:attrName>ppt_h</p:attrName>
                                        </p:attrNameLst>
                                      </p:cBhvr>
                                      <p:tavLst>
                                        <p:tav tm="0">
                                          <p:val>
                                            <p:fltVal val="0"/>
                                          </p:val>
                                        </p:tav>
                                        <p:tav tm="100000">
                                          <p:val>
                                            <p:strVal val="#ppt_h"/>
                                          </p:val>
                                        </p:tav>
                                      </p:tavLst>
                                    </p:anim>
                                    <p:animEffect transition="in" filter="fade">
                                      <p:cBhvr>
                                        <p:cTn id="63" dur="750"/>
                                        <p:tgtEl>
                                          <p:spTgt spid="80"/>
                                        </p:tgtEl>
                                      </p:cBhvr>
                                    </p:animEffect>
                                  </p:childTnLst>
                                </p:cTn>
                              </p:par>
                            </p:childTnLst>
                          </p:cTn>
                        </p:par>
                        <p:par>
                          <p:cTn id="64" fill="hold">
                            <p:stCondLst>
                              <p:cond delay="5500"/>
                            </p:stCondLst>
                            <p:childTnLst>
                              <p:par>
                                <p:cTn id="65" presetID="22" presetClass="entr" presetSubtype="8" fill="hold" grpId="0" nodeType="after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left)">
                                      <p:cBhvr>
                                        <p:cTn id="67" dur="500"/>
                                        <p:tgtEl>
                                          <p:spTgt spid="48"/>
                                        </p:tgtEl>
                                      </p:cBhvr>
                                    </p:animEffect>
                                  </p:childTnLst>
                                </p:cTn>
                              </p:par>
                            </p:childTnLst>
                          </p:cTn>
                        </p:par>
                        <p:par>
                          <p:cTn id="68" fill="hold">
                            <p:stCondLst>
                              <p:cond delay="6000"/>
                            </p:stCondLst>
                            <p:childTnLst>
                              <p:par>
                                <p:cTn id="69" presetID="53" presetClass="entr" presetSubtype="16" fill="hold" nodeType="afterEffect">
                                  <p:stCondLst>
                                    <p:cond delay="0"/>
                                  </p:stCondLst>
                                  <p:childTnLst>
                                    <p:set>
                                      <p:cBhvr>
                                        <p:cTn id="70" dur="1" fill="hold">
                                          <p:stCondLst>
                                            <p:cond delay="0"/>
                                          </p:stCondLst>
                                        </p:cTn>
                                        <p:tgtEl>
                                          <p:spTgt spid="84"/>
                                        </p:tgtEl>
                                        <p:attrNameLst>
                                          <p:attrName>style.visibility</p:attrName>
                                        </p:attrNameLst>
                                      </p:cBhvr>
                                      <p:to>
                                        <p:strVal val="visible"/>
                                      </p:to>
                                    </p:set>
                                    <p:anim calcmode="lin" valueType="num">
                                      <p:cBhvr>
                                        <p:cTn id="71" dur="750" fill="hold"/>
                                        <p:tgtEl>
                                          <p:spTgt spid="84"/>
                                        </p:tgtEl>
                                        <p:attrNameLst>
                                          <p:attrName>ppt_w</p:attrName>
                                        </p:attrNameLst>
                                      </p:cBhvr>
                                      <p:tavLst>
                                        <p:tav tm="0">
                                          <p:val>
                                            <p:fltVal val="0"/>
                                          </p:val>
                                        </p:tav>
                                        <p:tav tm="100000">
                                          <p:val>
                                            <p:strVal val="#ppt_w"/>
                                          </p:val>
                                        </p:tav>
                                      </p:tavLst>
                                    </p:anim>
                                    <p:anim calcmode="lin" valueType="num">
                                      <p:cBhvr>
                                        <p:cTn id="72" dur="750" fill="hold"/>
                                        <p:tgtEl>
                                          <p:spTgt spid="84"/>
                                        </p:tgtEl>
                                        <p:attrNameLst>
                                          <p:attrName>ppt_h</p:attrName>
                                        </p:attrNameLst>
                                      </p:cBhvr>
                                      <p:tavLst>
                                        <p:tav tm="0">
                                          <p:val>
                                            <p:fltVal val="0"/>
                                          </p:val>
                                        </p:tav>
                                        <p:tav tm="100000">
                                          <p:val>
                                            <p:strVal val="#ppt_h"/>
                                          </p:val>
                                        </p:tav>
                                      </p:tavLst>
                                    </p:anim>
                                    <p:animEffect transition="in" filter="fade">
                                      <p:cBhvr>
                                        <p:cTn id="73" dur="750"/>
                                        <p:tgtEl>
                                          <p:spTgt spid="84"/>
                                        </p:tgtEl>
                                      </p:cBhvr>
                                    </p:animEffect>
                                  </p:childTnLst>
                                </p:cTn>
                              </p:par>
                            </p:childTnLst>
                          </p:cTn>
                        </p:par>
                        <p:par>
                          <p:cTn id="74" fill="hold">
                            <p:stCondLst>
                              <p:cond delay="6750"/>
                            </p:stCondLst>
                            <p:childTnLst>
                              <p:par>
                                <p:cTn id="75" presetID="22" presetClass="entr" presetSubtype="8" fill="hold" nodeType="afterEffect">
                                  <p:stCondLst>
                                    <p:cond delay="0"/>
                                  </p:stCondLst>
                                  <p:childTnLst>
                                    <p:set>
                                      <p:cBhvr>
                                        <p:cTn id="76" dur="1" fill="hold">
                                          <p:stCondLst>
                                            <p:cond delay="0"/>
                                          </p:stCondLst>
                                        </p:cTn>
                                        <p:tgtEl>
                                          <p:spTgt spid="91"/>
                                        </p:tgtEl>
                                        <p:attrNameLst>
                                          <p:attrName>style.visibility</p:attrName>
                                        </p:attrNameLst>
                                      </p:cBhvr>
                                      <p:to>
                                        <p:strVal val="visible"/>
                                      </p:to>
                                    </p:set>
                                    <p:animEffect transition="in" filter="wipe(left)">
                                      <p:cBhvr>
                                        <p:cTn id="77" dur="500"/>
                                        <p:tgtEl>
                                          <p:spTgt spid="91"/>
                                        </p:tgtEl>
                                      </p:cBhvr>
                                    </p:animEffect>
                                  </p:childTnLst>
                                </p:cTn>
                              </p:par>
                            </p:childTnLst>
                          </p:cTn>
                        </p:par>
                        <p:par>
                          <p:cTn id="78" fill="hold">
                            <p:stCondLst>
                              <p:cond delay="7250"/>
                            </p:stCondLst>
                            <p:childTnLst>
                              <p:par>
                                <p:cTn id="79" presetID="53" presetClass="entr" presetSubtype="16" fill="hold" nodeType="afterEffect">
                                  <p:stCondLst>
                                    <p:cond delay="0"/>
                                  </p:stCondLst>
                                  <p:childTnLst>
                                    <p:set>
                                      <p:cBhvr>
                                        <p:cTn id="80" dur="1" fill="hold">
                                          <p:stCondLst>
                                            <p:cond delay="0"/>
                                          </p:stCondLst>
                                        </p:cTn>
                                        <p:tgtEl>
                                          <p:spTgt spid="81"/>
                                        </p:tgtEl>
                                        <p:attrNameLst>
                                          <p:attrName>style.visibility</p:attrName>
                                        </p:attrNameLst>
                                      </p:cBhvr>
                                      <p:to>
                                        <p:strVal val="visible"/>
                                      </p:to>
                                    </p:set>
                                    <p:anim calcmode="lin" valueType="num">
                                      <p:cBhvr>
                                        <p:cTn id="81" dur="750" fill="hold"/>
                                        <p:tgtEl>
                                          <p:spTgt spid="81"/>
                                        </p:tgtEl>
                                        <p:attrNameLst>
                                          <p:attrName>ppt_w</p:attrName>
                                        </p:attrNameLst>
                                      </p:cBhvr>
                                      <p:tavLst>
                                        <p:tav tm="0">
                                          <p:val>
                                            <p:fltVal val="0"/>
                                          </p:val>
                                        </p:tav>
                                        <p:tav tm="100000">
                                          <p:val>
                                            <p:strVal val="#ppt_w"/>
                                          </p:val>
                                        </p:tav>
                                      </p:tavLst>
                                    </p:anim>
                                    <p:anim calcmode="lin" valueType="num">
                                      <p:cBhvr>
                                        <p:cTn id="82" dur="750" fill="hold"/>
                                        <p:tgtEl>
                                          <p:spTgt spid="81"/>
                                        </p:tgtEl>
                                        <p:attrNameLst>
                                          <p:attrName>ppt_h</p:attrName>
                                        </p:attrNameLst>
                                      </p:cBhvr>
                                      <p:tavLst>
                                        <p:tav tm="0">
                                          <p:val>
                                            <p:fltVal val="0"/>
                                          </p:val>
                                        </p:tav>
                                        <p:tav tm="100000">
                                          <p:val>
                                            <p:strVal val="#ppt_h"/>
                                          </p:val>
                                        </p:tav>
                                      </p:tavLst>
                                    </p:anim>
                                    <p:animEffect transition="in" filter="fade">
                                      <p:cBhvr>
                                        <p:cTn id="83" dur="750"/>
                                        <p:tgtEl>
                                          <p:spTgt spid="81"/>
                                        </p:tgtEl>
                                      </p:cBhvr>
                                    </p:animEffect>
                                  </p:childTnLst>
                                </p:cTn>
                              </p:par>
                            </p:childTnLst>
                          </p:cTn>
                        </p:par>
                        <p:par>
                          <p:cTn id="84" fill="hold">
                            <p:stCondLst>
                              <p:cond delay="8000"/>
                            </p:stCondLst>
                            <p:childTnLst>
                              <p:par>
                                <p:cTn id="85" presetID="22" presetClass="entr" presetSubtype="8" fill="hold" nodeType="afterEffect">
                                  <p:stCondLst>
                                    <p:cond delay="0"/>
                                  </p:stCondLst>
                                  <p:childTnLst>
                                    <p:set>
                                      <p:cBhvr>
                                        <p:cTn id="86" dur="1" fill="hold">
                                          <p:stCondLst>
                                            <p:cond delay="0"/>
                                          </p:stCondLst>
                                        </p:cTn>
                                        <p:tgtEl>
                                          <p:spTgt spid="92"/>
                                        </p:tgtEl>
                                        <p:attrNameLst>
                                          <p:attrName>style.visibility</p:attrName>
                                        </p:attrNameLst>
                                      </p:cBhvr>
                                      <p:to>
                                        <p:strVal val="visible"/>
                                      </p:to>
                                    </p:set>
                                    <p:animEffect transition="in" filter="wipe(left)">
                                      <p:cBhvr>
                                        <p:cTn id="87" dur="500"/>
                                        <p:tgtEl>
                                          <p:spTgt spid="92"/>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85"/>
                                        </p:tgtEl>
                                        <p:attrNameLst>
                                          <p:attrName>style.visibility</p:attrName>
                                        </p:attrNameLst>
                                      </p:cBhvr>
                                      <p:to>
                                        <p:strVal val="visible"/>
                                      </p:to>
                                    </p:set>
                                    <p:anim calcmode="lin" valueType="num">
                                      <p:cBhvr>
                                        <p:cTn id="92" dur="1000" fill="hold"/>
                                        <p:tgtEl>
                                          <p:spTgt spid="85"/>
                                        </p:tgtEl>
                                        <p:attrNameLst>
                                          <p:attrName>ppt_w</p:attrName>
                                        </p:attrNameLst>
                                      </p:cBhvr>
                                      <p:tavLst>
                                        <p:tav tm="0">
                                          <p:val>
                                            <p:fltVal val="0"/>
                                          </p:val>
                                        </p:tav>
                                        <p:tav tm="100000">
                                          <p:val>
                                            <p:strVal val="#ppt_w"/>
                                          </p:val>
                                        </p:tav>
                                      </p:tavLst>
                                    </p:anim>
                                    <p:anim calcmode="lin" valueType="num">
                                      <p:cBhvr>
                                        <p:cTn id="93" dur="1000" fill="hold"/>
                                        <p:tgtEl>
                                          <p:spTgt spid="85"/>
                                        </p:tgtEl>
                                        <p:attrNameLst>
                                          <p:attrName>ppt_h</p:attrName>
                                        </p:attrNameLst>
                                      </p:cBhvr>
                                      <p:tavLst>
                                        <p:tav tm="0">
                                          <p:val>
                                            <p:fltVal val="0"/>
                                          </p:val>
                                        </p:tav>
                                        <p:tav tm="100000">
                                          <p:val>
                                            <p:strVal val="#ppt_h"/>
                                          </p:val>
                                        </p:tav>
                                      </p:tavLst>
                                    </p:anim>
                                    <p:animEffect transition="in" filter="fade">
                                      <p:cBhvr>
                                        <p:cTn id="94" dur="1000"/>
                                        <p:tgtEl>
                                          <p:spTgt spid="85"/>
                                        </p:tgtEl>
                                      </p:cBhvr>
                                    </p:animEffect>
                                  </p:childTnLst>
                                </p:cTn>
                              </p:par>
                              <p:par>
                                <p:cTn id="95" presetID="53" presetClass="entr" presetSubtype="16" fill="hold" nodeType="withEffect">
                                  <p:stCondLst>
                                    <p:cond delay="0"/>
                                  </p:stCondLst>
                                  <p:childTnLst>
                                    <p:set>
                                      <p:cBhvr>
                                        <p:cTn id="96" dur="1" fill="hold">
                                          <p:stCondLst>
                                            <p:cond delay="0"/>
                                          </p:stCondLst>
                                        </p:cTn>
                                        <p:tgtEl>
                                          <p:spTgt spid="86"/>
                                        </p:tgtEl>
                                        <p:attrNameLst>
                                          <p:attrName>style.visibility</p:attrName>
                                        </p:attrNameLst>
                                      </p:cBhvr>
                                      <p:to>
                                        <p:strVal val="visible"/>
                                      </p:to>
                                    </p:set>
                                    <p:anim calcmode="lin" valueType="num">
                                      <p:cBhvr>
                                        <p:cTn id="97" dur="1000" fill="hold"/>
                                        <p:tgtEl>
                                          <p:spTgt spid="86"/>
                                        </p:tgtEl>
                                        <p:attrNameLst>
                                          <p:attrName>ppt_w</p:attrName>
                                        </p:attrNameLst>
                                      </p:cBhvr>
                                      <p:tavLst>
                                        <p:tav tm="0">
                                          <p:val>
                                            <p:fltVal val="0"/>
                                          </p:val>
                                        </p:tav>
                                        <p:tav tm="100000">
                                          <p:val>
                                            <p:strVal val="#ppt_w"/>
                                          </p:val>
                                        </p:tav>
                                      </p:tavLst>
                                    </p:anim>
                                    <p:anim calcmode="lin" valueType="num">
                                      <p:cBhvr>
                                        <p:cTn id="98" dur="1000" fill="hold"/>
                                        <p:tgtEl>
                                          <p:spTgt spid="86"/>
                                        </p:tgtEl>
                                        <p:attrNameLst>
                                          <p:attrName>ppt_h</p:attrName>
                                        </p:attrNameLst>
                                      </p:cBhvr>
                                      <p:tavLst>
                                        <p:tav tm="0">
                                          <p:val>
                                            <p:fltVal val="0"/>
                                          </p:val>
                                        </p:tav>
                                        <p:tav tm="100000">
                                          <p:val>
                                            <p:strVal val="#ppt_h"/>
                                          </p:val>
                                        </p:tav>
                                      </p:tavLst>
                                    </p:anim>
                                    <p:animEffect transition="in" filter="fade">
                                      <p:cBhvr>
                                        <p:cTn id="99" dur="1000"/>
                                        <p:tgtEl>
                                          <p:spTgt spid="86"/>
                                        </p:tgtEl>
                                      </p:cBhvr>
                                    </p:animEffect>
                                  </p:childTnLst>
                                </p:cTn>
                              </p:par>
                              <p:par>
                                <p:cTn id="100" presetID="53" presetClass="entr" presetSubtype="16" fill="hold" nodeType="withEffect">
                                  <p:stCondLst>
                                    <p:cond delay="0"/>
                                  </p:stCondLst>
                                  <p:childTnLst>
                                    <p:set>
                                      <p:cBhvr>
                                        <p:cTn id="101" dur="1" fill="hold">
                                          <p:stCondLst>
                                            <p:cond delay="0"/>
                                          </p:stCondLst>
                                        </p:cTn>
                                        <p:tgtEl>
                                          <p:spTgt spid="87"/>
                                        </p:tgtEl>
                                        <p:attrNameLst>
                                          <p:attrName>style.visibility</p:attrName>
                                        </p:attrNameLst>
                                      </p:cBhvr>
                                      <p:to>
                                        <p:strVal val="visible"/>
                                      </p:to>
                                    </p:set>
                                    <p:anim calcmode="lin" valueType="num">
                                      <p:cBhvr>
                                        <p:cTn id="102" dur="1000" fill="hold"/>
                                        <p:tgtEl>
                                          <p:spTgt spid="87"/>
                                        </p:tgtEl>
                                        <p:attrNameLst>
                                          <p:attrName>ppt_w</p:attrName>
                                        </p:attrNameLst>
                                      </p:cBhvr>
                                      <p:tavLst>
                                        <p:tav tm="0">
                                          <p:val>
                                            <p:fltVal val="0"/>
                                          </p:val>
                                        </p:tav>
                                        <p:tav tm="100000">
                                          <p:val>
                                            <p:strVal val="#ppt_w"/>
                                          </p:val>
                                        </p:tav>
                                      </p:tavLst>
                                    </p:anim>
                                    <p:anim calcmode="lin" valueType="num">
                                      <p:cBhvr>
                                        <p:cTn id="103" dur="1000" fill="hold"/>
                                        <p:tgtEl>
                                          <p:spTgt spid="87"/>
                                        </p:tgtEl>
                                        <p:attrNameLst>
                                          <p:attrName>ppt_h</p:attrName>
                                        </p:attrNameLst>
                                      </p:cBhvr>
                                      <p:tavLst>
                                        <p:tav tm="0">
                                          <p:val>
                                            <p:fltVal val="0"/>
                                          </p:val>
                                        </p:tav>
                                        <p:tav tm="100000">
                                          <p:val>
                                            <p:strVal val="#ppt_h"/>
                                          </p:val>
                                        </p:tav>
                                      </p:tavLst>
                                    </p:anim>
                                    <p:animEffect transition="in" filter="fade">
                                      <p:cBhvr>
                                        <p:cTn id="104"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47" grpId="0" animBg="1"/>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FB757C1-211E-9041-A5BA-06882748F6D6}"/>
              </a:ext>
            </a:extLst>
          </p:cNvPr>
          <p:cNvSpPr/>
          <p:nvPr/>
        </p:nvSpPr>
        <p:spPr>
          <a:xfrm>
            <a:off x="4224289" y="4334430"/>
            <a:ext cx="6944927" cy="20804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D6F617C-4716-4842-A4F5-874F0687B056}"/>
              </a:ext>
            </a:extLst>
          </p:cNvPr>
          <p:cNvSpPr/>
          <p:nvPr/>
        </p:nvSpPr>
        <p:spPr>
          <a:xfrm>
            <a:off x="4224290" y="1801906"/>
            <a:ext cx="6944927" cy="25325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6F9EB62-0BCE-584F-AD6D-097555335AB0}"/>
              </a:ext>
            </a:extLst>
          </p:cNvPr>
          <p:cNvSpPr>
            <a:spLocks noGrp="1"/>
          </p:cNvSpPr>
          <p:nvPr>
            <p:ph type="title"/>
          </p:nvPr>
        </p:nvSpPr>
        <p:spPr>
          <a:xfrm>
            <a:off x="3357323" y="248697"/>
            <a:ext cx="7408630" cy="1065072"/>
          </a:xfrm>
        </p:spPr>
        <p:txBody>
          <a:bodyPr/>
          <a:lstStyle/>
          <a:p>
            <a:pPr algn="ctr"/>
            <a:r>
              <a:rPr lang="en-US" b="1" dirty="0">
                <a:solidFill>
                  <a:srgbClr val="FF0000"/>
                </a:solidFill>
              </a:rPr>
              <a:t>Clinical signs and symptoms</a:t>
            </a:r>
            <a:br>
              <a:rPr lang="en-US" b="1" dirty="0">
                <a:solidFill>
                  <a:srgbClr val="FF0000"/>
                </a:solidFill>
              </a:rPr>
            </a:br>
            <a:r>
              <a:rPr lang="en-US" b="1" dirty="0">
                <a:solidFill>
                  <a:srgbClr val="FF0000"/>
                </a:solidFill>
              </a:rPr>
              <a:t> # Malaria or Flu</a:t>
            </a:r>
          </a:p>
        </p:txBody>
      </p:sp>
      <p:pic>
        <p:nvPicPr>
          <p:cNvPr id="7" name="Content Placeholder 6">
            <a:extLst>
              <a:ext uri="{FF2B5EF4-FFF2-40B4-BE49-F238E27FC236}">
                <a16:creationId xmlns:a16="http://schemas.microsoft.com/office/drawing/2014/main" id="{9D712BC1-0B15-1945-91B6-AE6609445076}"/>
              </a:ext>
            </a:extLst>
          </p:cNvPr>
          <p:cNvPicPr>
            <a:picLocks noGrp="1" noChangeAspect="1"/>
          </p:cNvPicPr>
          <p:nvPr>
            <p:ph sz="half" idx="1"/>
          </p:nvPr>
        </p:nvPicPr>
        <p:blipFill rotWithShape="1">
          <a:blip r:embed="rId3"/>
          <a:srcRect l="13844" r="18250"/>
          <a:stretch/>
        </p:blipFill>
        <p:spPr>
          <a:xfrm>
            <a:off x="408705" y="627961"/>
            <a:ext cx="2939307" cy="5960125"/>
          </a:xfrm>
          <a:prstGeom prst="rect">
            <a:avLst/>
          </a:prstGeom>
        </p:spPr>
      </p:pic>
      <p:pic>
        <p:nvPicPr>
          <p:cNvPr id="8" name="Picture 7">
            <a:extLst>
              <a:ext uri="{FF2B5EF4-FFF2-40B4-BE49-F238E27FC236}">
                <a16:creationId xmlns:a16="http://schemas.microsoft.com/office/drawing/2014/main" id="{C1CECBEC-28DD-394A-802D-9BEA56A8484F}"/>
              </a:ext>
            </a:extLst>
          </p:cNvPr>
          <p:cNvPicPr>
            <a:picLocks noChangeAspect="1"/>
          </p:cNvPicPr>
          <p:nvPr/>
        </p:nvPicPr>
        <p:blipFill>
          <a:blip r:embed="rId4"/>
          <a:stretch>
            <a:fillRect/>
          </a:stretch>
        </p:blipFill>
        <p:spPr>
          <a:xfrm>
            <a:off x="1428360" y="1225636"/>
            <a:ext cx="1089886" cy="1913141"/>
          </a:xfrm>
          <a:prstGeom prst="rect">
            <a:avLst/>
          </a:prstGeom>
        </p:spPr>
      </p:pic>
      <p:sp>
        <p:nvSpPr>
          <p:cNvPr id="11" name="Oval 10">
            <a:extLst>
              <a:ext uri="{FF2B5EF4-FFF2-40B4-BE49-F238E27FC236}">
                <a16:creationId xmlns:a16="http://schemas.microsoft.com/office/drawing/2014/main" id="{BECABEDC-580B-3845-80C0-A6DABA542DE1}"/>
              </a:ext>
            </a:extLst>
          </p:cNvPr>
          <p:cNvSpPr/>
          <p:nvPr/>
        </p:nvSpPr>
        <p:spPr>
          <a:xfrm>
            <a:off x="1668191" y="1089869"/>
            <a:ext cx="433953" cy="394292"/>
          </a:xfrm>
          <a:prstGeom prst="ellipse">
            <a:avLst/>
          </a:prstGeom>
          <a:gradFill flip="none" rotWithShape="1">
            <a:gsLst>
              <a:gs pos="0">
                <a:srgbClr val="FF0000"/>
              </a:gs>
              <a:gs pos="9997">
                <a:srgbClr val="FF0000"/>
              </a:gs>
              <a:gs pos="26994">
                <a:srgbClr val="FFC5C5"/>
              </a:gs>
              <a:gs pos="13000">
                <a:srgbClr val="FFB6B6"/>
              </a:gs>
              <a:gs pos="17010">
                <a:srgbClr val="FF7C7C"/>
              </a:gs>
              <a:gs pos="35000">
                <a:schemeClr val="accent2">
                  <a:lumMod val="0"/>
                  <a:lumOff val="100000"/>
                </a:schemeClr>
              </a:gs>
              <a:gs pos="19995">
                <a:srgbClr val="FF9292"/>
              </a:gs>
              <a:gs pos="47025">
                <a:srgbClr val="FCE7D9"/>
              </a:gs>
              <a:gs pos="100000">
                <a:schemeClr val="accent2">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D33C5B5-3D51-5F49-9E18-506C42DC8211}"/>
              </a:ext>
            </a:extLst>
          </p:cNvPr>
          <p:cNvSpPr txBox="1"/>
          <p:nvPr/>
        </p:nvSpPr>
        <p:spPr>
          <a:xfrm>
            <a:off x="2558124" y="93551"/>
            <a:ext cx="799199" cy="338554"/>
          </a:xfrm>
          <a:prstGeom prst="rect">
            <a:avLst/>
          </a:prstGeom>
          <a:noFill/>
        </p:spPr>
        <p:txBody>
          <a:bodyPr wrap="square" rtlCol="0">
            <a:spAutoFit/>
          </a:bodyPr>
          <a:lstStyle/>
          <a:p>
            <a:r>
              <a:rPr lang="en-US" sz="1600" dirty="0">
                <a:solidFill>
                  <a:srgbClr val="FF0000"/>
                </a:solidFill>
              </a:rPr>
              <a:t>Fever</a:t>
            </a:r>
          </a:p>
        </p:txBody>
      </p:sp>
      <p:sp>
        <p:nvSpPr>
          <p:cNvPr id="2" name="TextBox 1">
            <a:extLst>
              <a:ext uri="{FF2B5EF4-FFF2-40B4-BE49-F238E27FC236}">
                <a16:creationId xmlns:a16="http://schemas.microsoft.com/office/drawing/2014/main" id="{05F4019E-B1AA-8C46-9BC3-FB670CFDAD44}"/>
              </a:ext>
            </a:extLst>
          </p:cNvPr>
          <p:cNvSpPr txBox="1"/>
          <p:nvPr/>
        </p:nvSpPr>
        <p:spPr>
          <a:xfrm>
            <a:off x="4224291" y="2161769"/>
            <a:ext cx="3706152" cy="461665"/>
          </a:xfrm>
          <a:prstGeom prst="rect">
            <a:avLst/>
          </a:prstGeom>
          <a:solidFill>
            <a:schemeClr val="accent4">
              <a:lumMod val="40000"/>
              <a:lumOff val="60000"/>
            </a:schemeClr>
          </a:solidFill>
        </p:spPr>
        <p:txBody>
          <a:bodyPr wrap="square" rtlCol="0">
            <a:spAutoFit/>
          </a:bodyPr>
          <a:lstStyle/>
          <a:p>
            <a:r>
              <a:rPr lang="en-US" sz="2400" dirty="0"/>
              <a:t>Fever &gt;38</a:t>
            </a:r>
            <a:r>
              <a:rPr lang="en-US" sz="2400" baseline="30000" dirty="0"/>
              <a:t>o</a:t>
            </a:r>
            <a:r>
              <a:rPr lang="en-US" sz="2400" dirty="0"/>
              <a:t>C and headache</a:t>
            </a:r>
          </a:p>
        </p:txBody>
      </p:sp>
      <p:sp>
        <p:nvSpPr>
          <p:cNvPr id="21" name="TextBox 20">
            <a:extLst>
              <a:ext uri="{FF2B5EF4-FFF2-40B4-BE49-F238E27FC236}">
                <a16:creationId xmlns:a16="http://schemas.microsoft.com/office/drawing/2014/main" id="{EB7638DD-611A-B54E-9E2B-8CD8C45418F4}"/>
              </a:ext>
            </a:extLst>
          </p:cNvPr>
          <p:cNvSpPr txBox="1"/>
          <p:nvPr/>
        </p:nvSpPr>
        <p:spPr>
          <a:xfrm>
            <a:off x="4251520" y="2894767"/>
            <a:ext cx="6944927" cy="1569660"/>
          </a:xfrm>
          <a:prstGeom prst="rect">
            <a:avLst/>
          </a:prstGeom>
          <a:solidFill>
            <a:schemeClr val="accent4">
              <a:lumMod val="40000"/>
              <a:lumOff val="60000"/>
            </a:schemeClr>
          </a:solidFill>
        </p:spPr>
        <p:txBody>
          <a:bodyPr wrap="square" rtlCol="0">
            <a:spAutoFit/>
          </a:bodyPr>
          <a:lstStyle/>
          <a:p>
            <a:r>
              <a:rPr lang="en-US" sz="2400" dirty="0"/>
              <a:t>Sneezing/Dry cough, Catarrh, general malaise, sore throat, headache, fatigue, shortness of breath, </a:t>
            </a:r>
            <a:r>
              <a:rPr lang="en-US" sz="2400" dirty="0" err="1"/>
              <a:t>Diarrhoea</a:t>
            </a:r>
            <a:r>
              <a:rPr lang="en-US" sz="2400" dirty="0"/>
              <a:t>, nausea &amp; vomiting, loss of sense of smell and taste</a:t>
            </a:r>
          </a:p>
        </p:txBody>
      </p:sp>
      <p:sp>
        <p:nvSpPr>
          <p:cNvPr id="3" name="Rectangle 2">
            <a:extLst>
              <a:ext uri="{FF2B5EF4-FFF2-40B4-BE49-F238E27FC236}">
                <a16:creationId xmlns:a16="http://schemas.microsoft.com/office/drawing/2014/main" id="{0A8BD52A-8FB5-F34A-B9CA-28CCB40E5683}"/>
              </a:ext>
            </a:extLst>
          </p:cNvPr>
          <p:cNvSpPr/>
          <p:nvPr/>
        </p:nvSpPr>
        <p:spPr>
          <a:xfrm>
            <a:off x="4224290" y="4711105"/>
            <a:ext cx="6854373" cy="830997"/>
          </a:xfrm>
          <a:prstGeom prst="rect">
            <a:avLst/>
          </a:prstGeom>
          <a:solidFill>
            <a:schemeClr val="accent4">
              <a:lumMod val="40000"/>
              <a:lumOff val="60000"/>
            </a:schemeClr>
          </a:solidFill>
        </p:spPr>
        <p:txBody>
          <a:bodyPr wrap="square">
            <a:spAutoFit/>
          </a:bodyPr>
          <a:lstStyle/>
          <a:p>
            <a:r>
              <a:rPr lang="en-US" sz="2400" dirty="0"/>
              <a:t>Severe acute respiratory syndrome/ pneumonia / Bronchitis /kidney failure/Death</a:t>
            </a:r>
          </a:p>
        </p:txBody>
      </p:sp>
      <p:sp>
        <p:nvSpPr>
          <p:cNvPr id="17" name="Curved Right Arrow 16">
            <a:extLst>
              <a:ext uri="{FF2B5EF4-FFF2-40B4-BE49-F238E27FC236}">
                <a16:creationId xmlns:a16="http://schemas.microsoft.com/office/drawing/2014/main" id="{026FC04E-4353-7F48-9B72-AFD521E87581}"/>
              </a:ext>
            </a:extLst>
          </p:cNvPr>
          <p:cNvSpPr/>
          <p:nvPr/>
        </p:nvSpPr>
        <p:spPr>
          <a:xfrm>
            <a:off x="3697941" y="2432088"/>
            <a:ext cx="526350" cy="996911"/>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Right Arrow 25">
            <a:extLst>
              <a:ext uri="{FF2B5EF4-FFF2-40B4-BE49-F238E27FC236}">
                <a16:creationId xmlns:a16="http://schemas.microsoft.com/office/drawing/2014/main" id="{71E3A924-54CB-0344-BCCE-F9C08D293C34}"/>
              </a:ext>
            </a:extLst>
          </p:cNvPr>
          <p:cNvSpPr/>
          <p:nvPr/>
        </p:nvSpPr>
        <p:spPr>
          <a:xfrm>
            <a:off x="3725170" y="3907667"/>
            <a:ext cx="526350" cy="996911"/>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645077A0-CDCC-7646-BA03-3AA908D2A3B8}"/>
              </a:ext>
            </a:extLst>
          </p:cNvPr>
          <p:cNvSpPr txBox="1"/>
          <p:nvPr/>
        </p:nvSpPr>
        <p:spPr>
          <a:xfrm>
            <a:off x="4216904" y="5537187"/>
            <a:ext cx="5405398" cy="369332"/>
          </a:xfrm>
          <a:prstGeom prst="rect">
            <a:avLst/>
          </a:prstGeom>
          <a:noFill/>
        </p:spPr>
        <p:txBody>
          <a:bodyPr wrap="square" rtlCol="0">
            <a:spAutoFit/>
          </a:bodyPr>
          <a:lstStyle/>
          <a:p>
            <a:r>
              <a:rPr lang="en-US" dirty="0">
                <a:solidFill>
                  <a:srgbClr val="FF0000"/>
                </a:solidFill>
              </a:rPr>
              <a:t>Severe disease </a:t>
            </a:r>
            <a:r>
              <a:rPr lang="en-US" dirty="0"/>
              <a:t>may require hospitalization</a:t>
            </a:r>
          </a:p>
        </p:txBody>
      </p:sp>
      <p:sp>
        <p:nvSpPr>
          <p:cNvPr id="33" name="TextBox 32">
            <a:extLst>
              <a:ext uri="{FF2B5EF4-FFF2-40B4-BE49-F238E27FC236}">
                <a16:creationId xmlns:a16="http://schemas.microsoft.com/office/drawing/2014/main" id="{C04531A1-BB3A-7740-84FE-A0E8CAF37625}"/>
              </a:ext>
            </a:extLst>
          </p:cNvPr>
          <p:cNvSpPr txBox="1"/>
          <p:nvPr/>
        </p:nvSpPr>
        <p:spPr>
          <a:xfrm>
            <a:off x="8829253" y="1792437"/>
            <a:ext cx="2249411" cy="369332"/>
          </a:xfrm>
          <a:prstGeom prst="rect">
            <a:avLst/>
          </a:prstGeom>
          <a:noFill/>
        </p:spPr>
        <p:txBody>
          <a:bodyPr wrap="square" rtlCol="0">
            <a:spAutoFit/>
          </a:bodyPr>
          <a:lstStyle/>
          <a:p>
            <a:r>
              <a:rPr lang="en-US" dirty="0">
                <a:solidFill>
                  <a:srgbClr val="FF0000"/>
                </a:solidFill>
              </a:rPr>
              <a:t>Early/mild disease</a:t>
            </a:r>
            <a:endParaRPr lang="en-US" dirty="0"/>
          </a:p>
        </p:txBody>
      </p:sp>
      <p:sp>
        <p:nvSpPr>
          <p:cNvPr id="22" name="TextBox 21">
            <a:extLst>
              <a:ext uri="{FF2B5EF4-FFF2-40B4-BE49-F238E27FC236}">
                <a16:creationId xmlns:a16="http://schemas.microsoft.com/office/drawing/2014/main" id="{2D800AC5-AD5E-2C4E-82E9-3C0705223D4E}"/>
              </a:ext>
            </a:extLst>
          </p:cNvPr>
          <p:cNvSpPr txBox="1"/>
          <p:nvPr/>
        </p:nvSpPr>
        <p:spPr>
          <a:xfrm>
            <a:off x="2490863" y="948204"/>
            <a:ext cx="1089886" cy="338554"/>
          </a:xfrm>
          <a:prstGeom prst="rect">
            <a:avLst/>
          </a:prstGeom>
          <a:noFill/>
        </p:spPr>
        <p:txBody>
          <a:bodyPr wrap="square" rtlCol="0">
            <a:spAutoFit/>
          </a:bodyPr>
          <a:lstStyle/>
          <a:p>
            <a:r>
              <a:rPr lang="en-US" sz="1600" dirty="0">
                <a:solidFill>
                  <a:srgbClr val="FF0000"/>
                </a:solidFill>
              </a:rPr>
              <a:t>Dry cough </a:t>
            </a:r>
          </a:p>
        </p:txBody>
      </p:sp>
      <p:sp>
        <p:nvSpPr>
          <p:cNvPr id="27" name="TextBox 26">
            <a:extLst>
              <a:ext uri="{FF2B5EF4-FFF2-40B4-BE49-F238E27FC236}">
                <a16:creationId xmlns:a16="http://schemas.microsoft.com/office/drawing/2014/main" id="{D1A3E1F5-6ED9-9942-8E80-2AD1F0176DE7}"/>
              </a:ext>
            </a:extLst>
          </p:cNvPr>
          <p:cNvSpPr txBox="1"/>
          <p:nvPr/>
        </p:nvSpPr>
        <p:spPr>
          <a:xfrm>
            <a:off x="2798942" y="1990738"/>
            <a:ext cx="1353608" cy="338554"/>
          </a:xfrm>
          <a:prstGeom prst="rect">
            <a:avLst/>
          </a:prstGeom>
          <a:noFill/>
        </p:spPr>
        <p:txBody>
          <a:bodyPr wrap="square" rtlCol="0">
            <a:spAutoFit/>
          </a:bodyPr>
          <a:lstStyle/>
          <a:p>
            <a:r>
              <a:rPr lang="en-US" sz="1600" dirty="0" err="1">
                <a:solidFill>
                  <a:srgbClr val="FF0000"/>
                </a:solidFill>
              </a:rPr>
              <a:t>pneomonia</a:t>
            </a:r>
            <a:endParaRPr lang="en-US" sz="1600" dirty="0">
              <a:solidFill>
                <a:srgbClr val="FF0000"/>
              </a:solidFill>
            </a:endParaRPr>
          </a:p>
        </p:txBody>
      </p:sp>
      <p:pic>
        <p:nvPicPr>
          <p:cNvPr id="10" name="Picture 9">
            <a:extLst>
              <a:ext uri="{FF2B5EF4-FFF2-40B4-BE49-F238E27FC236}">
                <a16:creationId xmlns:a16="http://schemas.microsoft.com/office/drawing/2014/main" id="{C3DB0826-7B42-CA47-9C65-4EAD659E6CB7}"/>
              </a:ext>
            </a:extLst>
          </p:cNvPr>
          <p:cNvPicPr>
            <a:picLocks noChangeAspect="1"/>
          </p:cNvPicPr>
          <p:nvPr/>
        </p:nvPicPr>
        <p:blipFill>
          <a:blip r:embed="rId5"/>
          <a:stretch>
            <a:fillRect/>
          </a:stretch>
        </p:blipFill>
        <p:spPr>
          <a:xfrm>
            <a:off x="1340224" y="1608912"/>
            <a:ext cx="1116192" cy="2221054"/>
          </a:xfrm>
          <a:prstGeom prst="rect">
            <a:avLst/>
          </a:prstGeom>
        </p:spPr>
      </p:pic>
      <p:sp>
        <p:nvSpPr>
          <p:cNvPr id="12" name="Oval 11">
            <a:extLst>
              <a:ext uri="{FF2B5EF4-FFF2-40B4-BE49-F238E27FC236}">
                <a16:creationId xmlns:a16="http://schemas.microsoft.com/office/drawing/2014/main" id="{47412A97-030D-5941-8B6C-2161DB7CDF32}"/>
              </a:ext>
            </a:extLst>
          </p:cNvPr>
          <p:cNvSpPr/>
          <p:nvPr/>
        </p:nvSpPr>
        <p:spPr>
          <a:xfrm>
            <a:off x="2190278" y="1988964"/>
            <a:ext cx="308909" cy="451525"/>
          </a:xfrm>
          <a:prstGeom prst="ellipse">
            <a:avLst/>
          </a:prstGeom>
          <a:gradFill flip="none" rotWithShape="1">
            <a:gsLst>
              <a:gs pos="0">
                <a:srgbClr val="FF0000"/>
              </a:gs>
              <a:gs pos="9997">
                <a:srgbClr val="FF0000"/>
              </a:gs>
              <a:gs pos="26994">
                <a:srgbClr val="FFC5C5"/>
              </a:gs>
              <a:gs pos="13000">
                <a:srgbClr val="FFB6B6"/>
              </a:gs>
              <a:gs pos="17010">
                <a:srgbClr val="FF7C7C"/>
              </a:gs>
              <a:gs pos="35000">
                <a:schemeClr val="accent2">
                  <a:lumMod val="0"/>
                  <a:lumOff val="100000"/>
                </a:schemeClr>
              </a:gs>
              <a:gs pos="19995">
                <a:srgbClr val="FF9292"/>
              </a:gs>
              <a:gs pos="47025">
                <a:srgbClr val="FCE7D9"/>
              </a:gs>
              <a:gs pos="100000">
                <a:schemeClr val="accent2">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FB41496-A2C5-4648-B413-EEF2008EF391}"/>
              </a:ext>
            </a:extLst>
          </p:cNvPr>
          <p:cNvSpPr/>
          <p:nvPr/>
        </p:nvSpPr>
        <p:spPr>
          <a:xfrm>
            <a:off x="1721825" y="3090601"/>
            <a:ext cx="433953" cy="394292"/>
          </a:xfrm>
          <a:prstGeom prst="ellipse">
            <a:avLst/>
          </a:prstGeom>
          <a:gradFill flip="none" rotWithShape="1">
            <a:gsLst>
              <a:gs pos="0">
                <a:srgbClr val="FF0000"/>
              </a:gs>
              <a:gs pos="9997">
                <a:srgbClr val="FF0000"/>
              </a:gs>
              <a:gs pos="26994">
                <a:srgbClr val="FFC5C5"/>
              </a:gs>
              <a:gs pos="13000">
                <a:srgbClr val="FFB6B6"/>
              </a:gs>
              <a:gs pos="17010">
                <a:srgbClr val="FF7C7C"/>
              </a:gs>
              <a:gs pos="35000">
                <a:schemeClr val="accent2">
                  <a:lumMod val="0"/>
                  <a:lumOff val="100000"/>
                </a:schemeClr>
              </a:gs>
              <a:gs pos="19995">
                <a:srgbClr val="FF9292"/>
              </a:gs>
              <a:gs pos="47025">
                <a:srgbClr val="FCE7D9"/>
              </a:gs>
              <a:gs pos="100000">
                <a:schemeClr val="accent2">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36B39117-D784-D348-9D6C-F7F8B5B5731B}"/>
              </a:ext>
            </a:extLst>
          </p:cNvPr>
          <p:cNvSpPr/>
          <p:nvPr/>
        </p:nvSpPr>
        <p:spPr>
          <a:xfrm>
            <a:off x="1934202" y="2592487"/>
            <a:ext cx="433953" cy="394292"/>
          </a:xfrm>
          <a:prstGeom prst="ellipse">
            <a:avLst/>
          </a:prstGeom>
          <a:gradFill flip="none" rotWithShape="1">
            <a:gsLst>
              <a:gs pos="0">
                <a:srgbClr val="FF0000"/>
              </a:gs>
              <a:gs pos="9997">
                <a:srgbClr val="FF0000"/>
              </a:gs>
              <a:gs pos="26994">
                <a:srgbClr val="FFC5C5"/>
              </a:gs>
              <a:gs pos="13000">
                <a:srgbClr val="FFB6B6"/>
              </a:gs>
              <a:gs pos="17010">
                <a:srgbClr val="FF7C7C"/>
              </a:gs>
              <a:gs pos="35000">
                <a:schemeClr val="accent2">
                  <a:lumMod val="0"/>
                  <a:lumOff val="100000"/>
                </a:schemeClr>
              </a:gs>
              <a:gs pos="19995">
                <a:srgbClr val="FF9292"/>
              </a:gs>
              <a:gs pos="47025">
                <a:srgbClr val="FCE7D9"/>
              </a:gs>
              <a:gs pos="100000">
                <a:schemeClr val="accent2">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F65CD4E6-BDB6-D04F-864F-73B2C1E3FFDA}"/>
              </a:ext>
            </a:extLst>
          </p:cNvPr>
          <p:cNvSpPr txBox="1"/>
          <p:nvPr/>
        </p:nvSpPr>
        <p:spPr>
          <a:xfrm>
            <a:off x="2471209" y="2631272"/>
            <a:ext cx="1353608" cy="338554"/>
          </a:xfrm>
          <a:prstGeom prst="rect">
            <a:avLst/>
          </a:prstGeom>
          <a:noFill/>
        </p:spPr>
        <p:txBody>
          <a:bodyPr wrap="square" rtlCol="0">
            <a:spAutoFit/>
          </a:bodyPr>
          <a:lstStyle/>
          <a:p>
            <a:r>
              <a:rPr lang="en-US" sz="1600" dirty="0">
                <a:solidFill>
                  <a:srgbClr val="FF0000"/>
                </a:solidFill>
              </a:rPr>
              <a:t>Kidney failure</a:t>
            </a:r>
          </a:p>
        </p:txBody>
      </p:sp>
      <p:sp>
        <p:nvSpPr>
          <p:cNvPr id="36" name="TextBox 35">
            <a:extLst>
              <a:ext uri="{FF2B5EF4-FFF2-40B4-BE49-F238E27FC236}">
                <a16:creationId xmlns:a16="http://schemas.microsoft.com/office/drawing/2014/main" id="{4210DF4A-22A7-DA48-98AD-EC43E39A0B7C}"/>
              </a:ext>
            </a:extLst>
          </p:cNvPr>
          <p:cNvSpPr txBox="1"/>
          <p:nvPr/>
        </p:nvSpPr>
        <p:spPr>
          <a:xfrm>
            <a:off x="2359002" y="3146223"/>
            <a:ext cx="1353608" cy="338554"/>
          </a:xfrm>
          <a:prstGeom prst="rect">
            <a:avLst/>
          </a:prstGeom>
          <a:noFill/>
        </p:spPr>
        <p:txBody>
          <a:bodyPr wrap="square" rtlCol="0">
            <a:spAutoFit/>
          </a:bodyPr>
          <a:lstStyle/>
          <a:p>
            <a:r>
              <a:rPr lang="en-US" sz="1600" dirty="0" err="1">
                <a:solidFill>
                  <a:srgbClr val="FF0000"/>
                </a:solidFill>
              </a:rPr>
              <a:t>diarrhoea</a:t>
            </a:r>
            <a:endParaRPr lang="en-US" sz="1600" dirty="0">
              <a:solidFill>
                <a:srgbClr val="FF0000"/>
              </a:solidFill>
            </a:endParaRPr>
          </a:p>
        </p:txBody>
      </p:sp>
      <p:cxnSp>
        <p:nvCxnSpPr>
          <p:cNvPr id="15" name="Straight Connector 14">
            <a:extLst>
              <a:ext uri="{FF2B5EF4-FFF2-40B4-BE49-F238E27FC236}">
                <a16:creationId xmlns:a16="http://schemas.microsoft.com/office/drawing/2014/main" id="{F40F6DF3-242E-DF46-A8FD-412B267038F8}"/>
              </a:ext>
            </a:extLst>
          </p:cNvPr>
          <p:cNvCxnSpPr>
            <a:cxnSpLocks/>
          </p:cNvCxnSpPr>
          <p:nvPr/>
        </p:nvCxnSpPr>
        <p:spPr>
          <a:xfrm flipV="1">
            <a:off x="2063300" y="1225636"/>
            <a:ext cx="494824" cy="923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4B9692-F0DE-534F-B81A-215F3DD0D18F}"/>
              </a:ext>
            </a:extLst>
          </p:cNvPr>
          <p:cNvCxnSpPr>
            <a:cxnSpLocks/>
          </p:cNvCxnSpPr>
          <p:nvPr/>
        </p:nvCxnSpPr>
        <p:spPr>
          <a:xfrm>
            <a:off x="2092778" y="248696"/>
            <a:ext cx="53244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9FC338F-AD79-6F4C-A773-7E863699C076}"/>
              </a:ext>
            </a:extLst>
          </p:cNvPr>
          <p:cNvCxnSpPr>
            <a:cxnSpLocks/>
          </p:cNvCxnSpPr>
          <p:nvPr/>
        </p:nvCxnSpPr>
        <p:spPr>
          <a:xfrm>
            <a:off x="1934202" y="3315500"/>
            <a:ext cx="491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59018B6-F082-0A4F-A9D0-16DE2B688349}"/>
              </a:ext>
            </a:extLst>
          </p:cNvPr>
          <p:cNvCxnSpPr>
            <a:cxnSpLocks/>
          </p:cNvCxnSpPr>
          <p:nvPr/>
        </p:nvCxnSpPr>
        <p:spPr>
          <a:xfrm>
            <a:off x="2423521" y="2214726"/>
            <a:ext cx="44688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B926419-6744-414E-A24F-FAFE12808C11}"/>
              </a:ext>
            </a:extLst>
          </p:cNvPr>
          <p:cNvCxnSpPr>
            <a:cxnSpLocks/>
            <a:endCxn id="35" idx="1"/>
          </p:cNvCxnSpPr>
          <p:nvPr/>
        </p:nvCxnSpPr>
        <p:spPr>
          <a:xfrm flipV="1">
            <a:off x="2127919" y="2800549"/>
            <a:ext cx="343290" cy="1276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827091"/>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619B-93E8-5140-95D3-404958F6F398}"/>
              </a:ext>
            </a:extLst>
          </p:cNvPr>
          <p:cNvSpPr>
            <a:spLocks noGrp="1"/>
          </p:cNvSpPr>
          <p:nvPr>
            <p:ph type="title"/>
          </p:nvPr>
        </p:nvSpPr>
        <p:spPr>
          <a:xfrm>
            <a:off x="1828801" y="624110"/>
            <a:ext cx="9675812" cy="838930"/>
          </a:xfrm>
        </p:spPr>
        <p:txBody>
          <a:bodyPr/>
          <a:lstStyle/>
          <a:p>
            <a:r>
              <a:rPr lang="en-US" b="1" dirty="0">
                <a:solidFill>
                  <a:srgbClr val="FF0000"/>
                </a:solidFill>
              </a:rPr>
              <a:t>Affected Populations </a:t>
            </a:r>
          </a:p>
        </p:txBody>
      </p:sp>
      <p:sp>
        <p:nvSpPr>
          <p:cNvPr id="3" name="Content Placeholder 2">
            <a:extLst>
              <a:ext uri="{FF2B5EF4-FFF2-40B4-BE49-F238E27FC236}">
                <a16:creationId xmlns:a16="http://schemas.microsoft.com/office/drawing/2014/main" id="{9DE7795C-5F69-BF45-90C8-BA79809E1CA8}"/>
              </a:ext>
            </a:extLst>
          </p:cNvPr>
          <p:cNvSpPr>
            <a:spLocks noGrp="1"/>
          </p:cNvSpPr>
          <p:nvPr>
            <p:ph idx="1"/>
          </p:nvPr>
        </p:nvSpPr>
        <p:spPr>
          <a:xfrm>
            <a:off x="1012874" y="1463040"/>
            <a:ext cx="10491738" cy="5289452"/>
          </a:xfrm>
        </p:spPr>
        <p:txBody>
          <a:bodyPr>
            <a:normAutofit/>
          </a:bodyPr>
          <a:lstStyle/>
          <a:p>
            <a:endParaRPr lang="en-US" sz="2400" dirty="0"/>
          </a:p>
          <a:p>
            <a:endParaRPr lang="en-US" sz="2400" dirty="0"/>
          </a:p>
          <a:p>
            <a:r>
              <a:rPr lang="en-US" sz="2400" dirty="0"/>
              <a:t>Human Population</a:t>
            </a:r>
          </a:p>
          <a:p>
            <a:r>
              <a:rPr lang="en-US" sz="2400" dirty="0"/>
              <a:t>All age groups</a:t>
            </a:r>
          </a:p>
          <a:p>
            <a:r>
              <a:rPr lang="en-US" sz="2400" dirty="0"/>
              <a:t>Pregnant Population</a:t>
            </a:r>
          </a:p>
          <a:p>
            <a:r>
              <a:rPr lang="en-US" sz="2400" dirty="0"/>
              <a:t>Children not exempted</a:t>
            </a:r>
          </a:p>
          <a:p>
            <a:r>
              <a:rPr lang="en-US" sz="2400" dirty="0"/>
              <a:t>Health Workers</a:t>
            </a:r>
          </a:p>
          <a:p>
            <a:r>
              <a:rPr lang="en-US" sz="2400" dirty="0"/>
              <a:t>Crowds-Market, Churches, Mosques, Rallies,</a:t>
            </a:r>
          </a:p>
        </p:txBody>
      </p:sp>
    </p:spTree>
    <p:extLst>
      <p:ext uri="{BB962C8B-B14F-4D97-AF65-F5344CB8AC3E}">
        <p14:creationId xmlns:p14="http://schemas.microsoft.com/office/powerpoint/2010/main" val="908190013"/>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C55E-2CA7-4B72-BE41-606F704C4D7E}"/>
              </a:ext>
            </a:extLst>
          </p:cNvPr>
          <p:cNvSpPr>
            <a:spLocks noGrp="1"/>
          </p:cNvSpPr>
          <p:nvPr>
            <p:ph type="title"/>
          </p:nvPr>
        </p:nvSpPr>
        <p:spPr>
          <a:xfrm>
            <a:off x="717452" y="624110"/>
            <a:ext cx="11474547" cy="149613"/>
          </a:xfrm>
        </p:spPr>
        <p:txBody>
          <a:bodyPr>
            <a:noAutofit/>
          </a:bodyPr>
          <a:lstStyle/>
          <a:p>
            <a:r>
              <a:rPr lang="en-US" sz="3600" b="1" dirty="0">
                <a:solidFill>
                  <a:srgbClr val="FF0000"/>
                </a:solidFill>
                <a:latin typeface="Arial" panose="020B0604020202020204" pitchFamily="34" charset="0"/>
              </a:rPr>
              <a:t>Physiological Susceptibility to COVID-19</a:t>
            </a:r>
            <a:endParaRPr lang="en-US" sz="3600" b="1" dirty="0">
              <a:solidFill>
                <a:srgbClr val="FF0000"/>
              </a:solidFill>
            </a:endParaRPr>
          </a:p>
        </p:txBody>
      </p:sp>
      <p:sp>
        <p:nvSpPr>
          <p:cNvPr id="3" name="Content Placeholder 2">
            <a:extLst>
              <a:ext uri="{FF2B5EF4-FFF2-40B4-BE49-F238E27FC236}">
                <a16:creationId xmlns:a16="http://schemas.microsoft.com/office/drawing/2014/main" id="{B9D7BD64-7945-4D5C-93B5-7EB976CEF717}"/>
              </a:ext>
            </a:extLst>
          </p:cNvPr>
          <p:cNvSpPr>
            <a:spLocks noGrp="1"/>
          </p:cNvSpPr>
          <p:nvPr>
            <p:ph idx="1"/>
          </p:nvPr>
        </p:nvSpPr>
        <p:spPr>
          <a:xfrm>
            <a:off x="1237957" y="1547446"/>
            <a:ext cx="10266655" cy="5134708"/>
          </a:xfrm>
        </p:spPr>
        <p:txBody>
          <a:bodyPr>
            <a:normAutofit fontScale="92500" lnSpcReduction="20000"/>
          </a:bodyPr>
          <a:lstStyle/>
          <a:p>
            <a:pPr algn="just"/>
            <a:r>
              <a:rPr lang="en-US" sz="2600" dirty="0">
                <a:solidFill>
                  <a:srgbClr val="000000"/>
                </a:solidFill>
                <a:latin typeface="Times New Roman" panose="02020603050405020304" pitchFamily="18" charset="0"/>
                <a:cs typeface="Times New Roman" panose="02020603050405020304" pitchFamily="18" charset="0"/>
              </a:rPr>
              <a:t>In addition, pulmonary volumes are altered due to diaphragmatic splinting by the gravid uterus, resulting in reduced total lung capacity at term and an inability to clear pulmonary secretions effectively.</a:t>
            </a:r>
            <a:endParaRPr lang="en-US" sz="2600" dirty="0">
              <a:solidFill>
                <a:srgbClr val="327EB1"/>
              </a:solidFill>
              <a:latin typeface="Times New Roman" panose="02020603050405020304" pitchFamily="18" charset="0"/>
              <a:cs typeface="Times New Roman" panose="02020603050405020304" pitchFamily="18" charset="0"/>
            </a:endParaRPr>
          </a:p>
          <a:p>
            <a:pPr algn="just"/>
            <a:endParaRPr lang="en-US" sz="2600" dirty="0">
              <a:solidFill>
                <a:srgbClr val="000000"/>
              </a:solidFill>
              <a:latin typeface="Times New Roman" panose="02020603050405020304" pitchFamily="18" charset="0"/>
              <a:cs typeface="Times New Roman" panose="02020603050405020304" pitchFamily="18" charset="0"/>
            </a:endParaRPr>
          </a:p>
          <a:p>
            <a:pPr algn="just"/>
            <a:r>
              <a:rPr lang="en-US" sz="2600" dirty="0">
                <a:solidFill>
                  <a:srgbClr val="000000"/>
                </a:solidFill>
                <a:latin typeface="Times New Roman" panose="02020603050405020304" pitchFamily="18" charset="0"/>
                <a:cs typeface="Times New Roman" panose="02020603050405020304" pitchFamily="18" charset="0"/>
              </a:rPr>
              <a:t>Pertinent, as COVID-19 pneumonia rapidly progresses from focal to diffuse bilateral consolidation of lung parenchyma</a:t>
            </a:r>
          </a:p>
          <a:p>
            <a:pPr algn="just"/>
            <a:r>
              <a:rPr lang="en-US" sz="2600" dirty="0">
                <a:solidFill>
                  <a:srgbClr val="000000"/>
                </a:solidFill>
                <a:latin typeface="Times New Roman" panose="02020603050405020304" pitchFamily="18" charset="0"/>
                <a:cs typeface="Times New Roman" panose="02020603050405020304" pitchFamily="18" charset="0"/>
              </a:rPr>
              <a:t>Which would readily predispose to hypoxemic respiratory failure in pregnancy.</a:t>
            </a:r>
            <a:endParaRPr lang="en-US" sz="2600" dirty="0">
              <a:solidFill>
                <a:srgbClr val="327EB1"/>
              </a:solidFill>
              <a:latin typeface="Times New Roman" panose="02020603050405020304" pitchFamily="18" charset="0"/>
              <a:cs typeface="Times New Roman" panose="02020603050405020304" pitchFamily="18" charset="0"/>
            </a:endParaRPr>
          </a:p>
          <a:p>
            <a:endParaRPr lang="en-US" sz="2600" dirty="0">
              <a:solidFill>
                <a:srgbClr val="231F20"/>
              </a:solidFill>
              <a:latin typeface="Times New Roman" panose="02020603050405020304" pitchFamily="18" charset="0"/>
              <a:cs typeface="Times New Roman" panose="02020603050405020304" pitchFamily="18" charset="0"/>
            </a:endParaRPr>
          </a:p>
          <a:p>
            <a:r>
              <a:rPr lang="en-US" sz="2600" dirty="0">
                <a:solidFill>
                  <a:srgbClr val="231F20"/>
                </a:solidFill>
                <a:latin typeface="Times New Roman" panose="02020603050405020304" pitchFamily="18" charset="0"/>
                <a:cs typeface="Times New Roman" panose="02020603050405020304" pitchFamily="18" charset="0"/>
              </a:rPr>
              <a:t>Compared to men, women at reproductive age </a:t>
            </a:r>
          </a:p>
          <a:p>
            <a:r>
              <a:rPr lang="en-US" sz="2600" dirty="0">
                <a:solidFill>
                  <a:srgbClr val="231F20"/>
                </a:solidFill>
                <a:latin typeface="Times New Roman" panose="02020603050405020304" pitchFamily="18" charset="0"/>
                <a:cs typeface="Times New Roman" panose="02020603050405020304" pitchFamily="18" charset="0"/>
              </a:rPr>
              <a:t>are less likely to die </a:t>
            </a:r>
          </a:p>
          <a:p>
            <a:r>
              <a:rPr lang="en-US" sz="2600" dirty="0">
                <a:solidFill>
                  <a:srgbClr val="231F20"/>
                </a:solidFill>
                <a:latin typeface="Times New Roman" panose="02020603050405020304" pitchFamily="18" charset="0"/>
                <a:cs typeface="Times New Roman" panose="02020603050405020304" pitchFamily="18" charset="0"/>
              </a:rPr>
              <a:t>are less likely to require hospital admission </a:t>
            </a:r>
          </a:p>
          <a:p>
            <a:r>
              <a:rPr lang="en-US" sz="2600" dirty="0">
                <a:solidFill>
                  <a:srgbClr val="231F20"/>
                </a:solidFill>
                <a:latin typeface="Times New Roman" panose="02020603050405020304" pitchFamily="18" charset="0"/>
                <a:cs typeface="Times New Roman" panose="02020603050405020304" pitchFamily="18" charset="0"/>
              </a:rPr>
              <a:t>have a 60% lower likelihood of intensive care admission </a:t>
            </a:r>
          </a:p>
          <a:p>
            <a:pPr algn="just"/>
            <a:endParaRPr lang="en-US" dirty="0"/>
          </a:p>
          <a:p>
            <a:pPr algn="just"/>
            <a:endParaRPr lang="en-US" dirty="0"/>
          </a:p>
        </p:txBody>
      </p:sp>
    </p:spTree>
    <p:extLst>
      <p:ext uri="{BB962C8B-B14F-4D97-AF65-F5344CB8AC3E}">
        <p14:creationId xmlns:p14="http://schemas.microsoft.com/office/powerpoint/2010/main" val="3881055336"/>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6897-84B7-43A1-88C1-9DB06271060C}"/>
              </a:ext>
            </a:extLst>
          </p:cNvPr>
          <p:cNvSpPr>
            <a:spLocks noGrp="1"/>
          </p:cNvSpPr>
          <p:nvPr>
            <p:ph type="title" idx="4294967295"/>
          </p:nvPr>
        </p:nvSpPr>
        <p:spPr>
          <a:xfrm>
            <a:off x="168275" y="0"/>
            <a:ext cx="12023725" cy="957263"/>
          </a:xfrm>
        </p:spPr>
        <p:txBody>
          <a:bodyPr>
            <a:normAutofit/>
          </a:bodyPr>
          <a:lstStyle/>
          <a:p>
            <a:r>
              <a:rPr lang="en-US" sz="3200" b="1" dirty="0">
                <a:solidFill>
                  <a:srgbClr val="FF0000"/>
                </a:solidFill>
              </a:rPr>
              <a:t>COVID-19 Among Pregnant vs Nonpregnant Women</a:t>
            </a:r>
          </a:p>
        </p:txBody>
      </p:sp>
      <p:sp>
        <p:nvSpPr>
          <p:cNvPr id="6" name="Text Box 15">
            <a:extLst>
              <a:ext uri="{FF2B5EF4-FFF2-40B4-BE49-F238E27FC236}">
                <a16:creationId xmlns:a16="http://schemas.microsoft.com/office/drawing/2014/main" id="{AA2A306B-9049-4163-8114-6DD3A216F383}"/>
              </a:ext>
            </a:extLst>
          </p:cNvPr>
          <p:cNvSpPr txBox="1">
            <a:spLocks noChangeArrowheads="1"/>
          </p:cNvSpPr>
          <p:nvPr/>
        </p:nvSpPr>
        <p:spPr bwMode="auto">
          <a:xfrm>
            <a:off x="441326" y="6360340"/>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Ellington. MMWR. 2020;69:769.</a:t>
            </a:r>
          </a:p>
        </p:txBody>
      </p:sp>
      <p:graphicFrame>
        <p:nvGraphicFramePr>
          <p:cNvPr id="8" name="Group 3">
            <a:extLst>
              <a:ext uri="{FF2B5EF4-FFF2-40B4-BE49-F238E27FC236}">
                <a16:creationId xmlns:a16="http://schemas.microsoft.com/office/drawing/2014/main" id="{2270DFDB-8BC0-4BE7-B8E0-39C57B683EAF}"/>
              </a:ext>
            </a:extLst>
          </p:cNvPr>
          <p:cNvGraphicFramePr>
            <a:graphicFrameLocks/>
          </p:cNvGraphicFramePr>
          <p:nvPr>
            <p:extLst/>
          </p:nvPr>
        </p:nvGraphicFramePr>
        <p:xfrm>
          <a:off x="727867" y="2990875"/>
          <a:ext cx="10754521" cy="2377520"/>
        </p:xfrm>
        <a:graphic>
          <a:graphicData uri="http://schemas.openxmlformats.org/drawingml/2006/table">
            <a:tbl>
              <a:tblPr/>
              <a:tblGrid>
                <a:gridCol w="2261694">
                  <a:extLst>
                    <a:ext uri="{9D8B030D-6E8A-4147-A177-3AD203B41FA5}">
                      <a16:colId xmlns:a16="http://schemas.microsoft.com/office/drawing/2014/main" val="20000"/>
                    </a:ext>
                  </a:extLst>
                </a:gridCol>
                <a:gridCol w="2130800">
                  <a:extLst>
                    <a:ext uri="{9D8B030D-6E8A-4147-A177-3AD203B41FA5}">
                      <a16:colId xmlns:a16="http://schemas.microsoft.com/office/drawing/2014/main" val="20001"/>
                    </a:ext>
                  </a:extLst>
                </a:gridCol>
                <a:gridCol w="1919400">
                  <a:extLst>
                    <a:ext uri="{9D8B030D-6E8A-4147-A177-3AD203B41FA5}">
                      <a16:colId xmlns:a16="http://schemas.microsoft.com/office/drawing/2014/main" val="2424624872"/>
                    </a:ext>
                  </a:extLst>
                </a:gridCol>
                <a:gridCol w="1995817">
                  <a:extLst>
                    <a:ext uri="{9D8B030D-6E8A-4147-A177-3AD203B41FA5}">
                      <a16:colId xmlns:a16="http://schemas.microsoft.com/office/drawing/2014/main" val="3318242402"/>
                    </a:ext>
                  </a:extLst>
                </a:gridCol>
                <a:gridCol w="2446810">
                  <a:extLst>
                    <a:ext uri="{9D8B030D-6E8A-4147-A177-3AD203B41FA5}">
                      <a16:colId xmlns:a16="http://schemas.microsoft.com/office/drawing/2014/main" val="807596966"/>
                    </a:ext>
                  </a:extLst>
                </a:gridCol>
              </a:tblGrid>
              <a:tr h="22430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800" b="1" i="0" u="none" strike="noStrike" cap="none" normalizeH="0" baseline="0" dirty="0">
                          <a:ln>
                            <a:noFill/>
                          </a:ln>
                          <a:solidFill>
                            <a:schemeClr val="tx1"/>
                          </a:solidFill>
                          <a:effectLst/>
                          <a:latin typeface="Calibri" panose="020F0502020204030204" pitchFamily="34" charset="0"/>
                        </a:rPr>
                        <a:t>Outcome, n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Pregnant</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(n = 8207)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Nonpregnant</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(n = 83,205)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Crude Risk Ratio</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(95% CI)</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Adjusted Risk Ratio*</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(95% CI)</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1"/>
                  </a:ext>
                </a:extLst>
              </a:tr>
              <a:tr h="12678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Hospitalization</a:t>
                      </a:r>
                      <a:r>
                        <a:rPr kumimoji="0" lang="en-US" sz="1800" b="0" i="0" u="none" strike="noStrike" cap="none" normalizeH="0" baseline="30000" dirty="0">
                          <a:ln>
                            <a:noFill/>
                          </a:ln>
                          <a:solidFill>
                            <a:schemeClr val="bg2">
                              <a:lumMod val="10000"/>
                            </a:schemeClr>
                          </a:solidFill>
                          <a:effectLst/>
                          <a:latin typeface="Calibri" panose="020F0502020204030204" pitchFamily="34" charset="0"/>
                        </a:rPr>
                        <a: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2587 (31.5)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4840 (5.8)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5.4 (5.2-5.7)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5.4 (5.1-5.6)</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12678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ICU admission</a:t>
                      </a:r>
                      <a:r>
                        <a:rPr kumimoji="0" lang="en-US" sz="1800" b="0" i="0" u="none" strike="noStrike" cap="none" normalizeH="0" baseline="30000" dirty="0">
                          <a:ln>
                            <a:noFill/>
                          </a:ln>
                          <a:solidFill>
                            <a:schemeClr val="bg2">
                              <a:lumMod val="10000"/>
                            </a:schemeClr>
                          </a:solidFill>
                          <a:effectLst/>
                          <a:latin typeface="Calibri" panose="020F0502020204030204" pitchFamily="34" charset="0"/>
                        </a:rPr>
                        <a:t>‡</a:t>
                      </a:r>
                      <a:endParaRPr kumimoji="0" lang="en-US" sz="1800" b="0" i="0" u="none" strike="noStrike" cap="none" normalizeH="0" baseline="0" dirty="0">
                        <a:ln>
                          <a:noFill/>
                        </a:ln>
                        <a:solidFill>
                          <a:schemeClr val="bg2">
                            <a:lumMod val="10000"/>
                          </a:schemeClr>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120 (1.5)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757 (0.9)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1.6 (1.3-1.9)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1.5 (1.2-1.8)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22430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Mechanical ventilation</a:t>
                      </a:r>
                      <a:r>
                        <a:rPr kumimoji="0" lang="en-US" sz="1800" b="0" i="0" u="none" strike="noStrike" cap="none" normalizeH="0" baseline="30000" dirty="0">
                          <a:ln>
                            <a:noFill/>
                          </a:ln>
                          <a:solidFill>
                            <a:schemeClr val="bg2">
                              <a:lumMod val="10000"/>
                            </a:schemeClr>
                          </a:solidFill>
                          <a:effectLst/>
                          <a:latin typeface="Calibri" panose="020F0502020204030204" pitchFamily="34" charset="0"/>
                        </a:rPr>
                        <a:t>§</a:t>
                      </a:r>
                      <a:endParaRPr kumimoji="0" lang="en-US" sz="1800" b="0" i="0" u="none" strike="noStrike" cap="none" normalizeH="0" baseline="0" dirty="0">
                        <a:ln>
                          <a:noFill/>
                        </a:ln>
                        <a:solidFill>
                          <a:schemeClr val="bg2">
                            <a:lumMod val="10000"/>
                          </a:schemeClr>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42 (0.5)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225 (0.3)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1.9 (1.4-2.6)</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1.7 (1.2-2.4)</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4230324943"/>
                  </a:ext>
                </a:extLst>
              </a:tr>
              <a:tr h="12678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Death</a:t>
                      </a:r>
                      <a:r>
                        <a:rPr kumimoji="0" lang="en-US" sz="1800" b="0" i="0" u="none" strike="noStrike" cap="none" normalizeH="0" baseline="30000" dirty="0">
                          <a:ln>
                            <a:noFill/>
                          </a:ln>
                          <a:solidFill>
                            <a:schemeClr val="bg2">
                              <a:lumMod val="10000"/>
                            </a:schemeClr>
                          </a:solidFill>
                          <a:effectLst/>
                          <a:latin typeface="Calibri" panose="020F0502020204030204" pitchFamily="34" charset="0"/>
                        </a:rPr>
                        <a:t>ǁ</a:t>
                      </a:r>
                      <a:endParaRPr kumimoji="0" lang="en-US" sz="1800" b="0" i="0" u="none" strike="noStrike" cap="none" normalizeH="0" baseline="0" dirty="0">
                        <a:ln>
                          <a:noFill/>
                        </a:ln>
                        <a:solidFill>
                          <a:schemeClr val="bg2">
                            <a:lumMod val="10000"/>
                          </a:schemeClr>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16 (0.2)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208 (0.2)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0.8 (0.5-1.3)</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0.9 (0.5-1.5)</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883755248"/>
                  </a:ext>
                </a:extLst>
              </a:tr>
            </a:tbl>
          </a:graphicData>
        </a:graphic>
      </p:graphicFrame>
      <p:sp>
        <p:nvSpPr>
          <p:cNvPr id="11" name="TextBox 10">
            <a:extLst>
              <a:ext uri="{FF2B5EF4-FFF2-40B4-BE49-F238E27FC236}">
                <a16:creationId xmlns:a16="http://schemas.microsoft.com/office/drawing/2014/main" id="{DBB94DCD-253F-4592-85A2-1F0E037F0D09}"/>
              </a:ext>
            </a:extLst>
          </p:cNvPr>
          <p:cNvSpPr txBox="1"/>
          <p:nvPr/>
        </p:nvSpPr>
        <p:spPr bwMode="auto">
          <a:xfrm>
            <a:off x="702856" y="5376727"/>
            <a:ext cx="10686248" cy="1046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Adjusted for age as continuous variable, yes/no for presence of underlying conditions, categorical race/ethnicity variable; nonpregnant women are the reference group. </a:t>
            </a:r>
            <a:r>
              <a:rPr kumimoji="0" lang="en-US" sz="1200" b="0" i="0" u="none" strike="noStrike" kern="1200" cap="none" spc="0" normalizeH="0" baseline="3000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rPr>
              <a:t>†</a:t>
            </a:r>
            <a:r>
              <a:rPr kumimoji="0" lang="en-US" sz="12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rPr>
              <a:t>Missing information for 1539 (18%) pregnant women and 9744 (12%) nonpregnant women, who were assumed to have not been hospitalized. </a:t>
            </a:r>
            <a:r>
              <a:rPr kumimoji="0" lang="en-US" sz="1200" b="0" i="0" u="none" strike="noStrike" kern="1200" cap="none" spc="0" normalizeH="0" baseline="3000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rPr>
              <a:t>‡</a:t>
            </a:r>
            <a:r>
              <a:rPr kumimoji="0" lang="en-US" sz="12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rPr>
              <a:t>Missing information for 6079 (74%) pregnant women and 58,888 (71%) nonpregnant women, who were assumed to have not been admitted to ICU. </a:t>
            </a:r>
            <a:r>
              <a:rPr kumimoji="0" lang="en-US" sz="1200" b="0" i="0" u="none" strike="noStrike" kern="1200" cap="none" spc="0" normalizeH="0" baseline="3000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rPr>
              <a:t>§</a:t>
            </a:r>
            <a:r>
              <a:rPr kumimoji="0" lang="en-US" sz="12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rPr>
              <a:t>Missing information for 6351 (77%) pregnant women and 63,893 (77%) nonpregnant women, who were assumed to have not required mechanical ventilation. </a:t>
            </a:r>
            <a:r>
              <a:rPr kumimoji="0" lang="en-US" sz="1200" b="0" i="0" u="none" strike="noStrike" kern="1200" cap="none" spc="0" normalizeH="0" baseline="3000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rPr>
              <a:t>ǁ</a:t>
            </a:r>
            <a:r>
              <a:rPr kumimoji="0" lang="en-US" sz="12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rPr>
              <a:t>Missing information for 3819 (47%) pregnant women and 17,420 (21%) nonpregnant women, who were assumed to have survived.</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1DAFDDC1-3C14-4539-AEC5-C09FBFE139AC}"/>
              </a:ext>
            </a:extLst>
          </p:cNvPr>
          <p:cNvSpPr txBox="1"/>
          <p:nvPr/>
        </p:nvSpPr>
        <p:spPr bwMode="auto">
          <a:xfrm>
            <a:off x="668720" y="1428397"/>
            <a:ext cx="10872444"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285750" marR="0" lvl="0" indent="-285750" algn="l" defTabSz="914400" rtl="0" eaLnBrk="0" fontAlgn="base" latinLnBrk="0" hangingPunct="0">
              <a:lnSpc>
                <a:spcPct val="100000"/>
              </a:lnSpc>
              <a:spcBef>
                <a:spcPct val="5000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Increased rates of hospitalization, ICU care, and mechanical ventilation, but no increase in symptomatic disease or mortality </a:t>
            </a:r>
          </a:p>
          <a:p>
            <a:pPr marL="800100" marR="0" lvl="1" indent="-342900" algn="l" defTabSz="914400" rtl="0" eaLnBrk="0" fontAlgn="base" latinLnBrk="0" hangingPunct="0">
              <a:lnSpc>
                <a:spcPct val="100000"/>
              </a:lnSpc>
              <a:spcBef>
                <a:spcPct val="50000"/>
              </a:spcBef>
              <a:spcAft>
                <a:spcPct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Indication for hospitalization not recorded (may have tested positive during hospitalization for labor and delivery)</a:t>
            </a:r>
          </a:p>
        </p:txBody>
      </p:sp>
      <p:grpSp>
        <p:nvGrpSpPr>
          <p:cNvPr id="10" name="Group 1">
            <a:extLst>
              <a:ext uri="{FF2B5EF4-FFF2-40B4-BE49-F238E27FC236}">
                <a16:creationId xmlns:a16="http://schemas.microsoft.com/office/drawing/2014/main" id="{A8990169-4FEC-464D-B71D-B76BCAF65CCA}"/>
              </a:ext>
            </a:extLst>
          </p:cNvPr>
          <p:cNvGrpSpPr>
            <a:grpSpLocks/>
          </p:cNvGrpSpPr>
          <p:nvPr/>
        </p:nvGrpSpPr>
        <p:grpSpPr bwMode="auto">
          <a:xfrm>
            <a:off x="9392911" y="6213768"/>
            <a:ext cx="2488502" cy="449064"/>
            <a:chOff x="9602074" y="3550251"/>
            <a:chExt cx="2488502" cy="449257"/>
          </a:xfrm>
        </p:grpSpPr>
        <p:pic>
          <p:nvPicPr>
            <p:cNvPr id="12" name="Picture 11">
              <a:extLst>
                <a:ext uri="{FF2B5EF4-FFF2-40B4-BE49-F238E27FC236}">
                  <a16:creationId xmlns:a16="http://schemas.microsoft.com/office/drawing/2014/main" id="{335C6DC3-EC85-4D59-B74E-FDAEF2CDD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1978" y="3550251"/>
              <a:ext cx="569913" cy="18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Rectangle 8">
              <a:extLst>
                <a:ext uri="{FF2B5EF4-FFF2-40B4-BE49-F238E27FC236}">
                  <a16:creationId xmlns:a16="http://schemas.microsoft.com/office/drawing/2014/main" id="{2ACF4E54-6E5F-4D7E-B476-D4E5208BE32F}"/>
                </a:ext>
              </a:extLst>
            </p:cNvPr>
            <p:cNvSpPr>
              <a:spLocks noChangeArrowheads="1"/>
            </p:cNvSpPr>
            <p:nvPr/>
          </p:nvSpPr>
          <p:spPr bwMode="auto">
            <a:xfrm>
              <a:off x="9602074" y="3691599"/>
              <a:ext cx="2488502" cy="307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3"/>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
        <p:nvSpPr>
          <p:cNvPr id="5" name="Oval 4">
            <a:extLst>
              <a:ext uri="{FF2B5EF4-FFF2-40B4-BE49-F238E27FC236}">
                <a16:creationId xmlns:a16="http://schemas.microsoft.com/office/drawing/2014/main" id="{C32FD52D-727A-43C6-AAC5-6C545F070D41}"/>
              </a:ext>
            </a:extLst>
          </p:cNvPr>
          <p:cNvSpPr/>
          <p:nvPr/>
        </p:nvSpPr>
        <p:spPr bwMode="auto">
          <a:xfrm>
            <a:off x="3235569" y="2855742"/>
            <a:ext cx="1645920" cy="2512653"/>
          </a:xfrm>
          <a:prstGeom prst="ellipse">
            <a:avLst/>
          </a:prstGeom>
          <a:noFill/>
          <a:ln w="3175">
            <a:solidFill>
              <a:srgbClr val="0070C0"/>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9" name="Oval 8">
            <a:extLst>
              <a:ext uri="{FF2B5EF4-FFF2-40B4-BE49-F238E27FC236}">
                <a16:creationId xmlns:a16="http://schemas.microsoft.com/office/drawing/2014/main" id="{706CA06F-6DE2-467E-AE11-31722CD79BA0}"/>
              </a:ext>
            </a:extLst>
          </p:cNvPr>
          <p:cNvSpPr/>
          <p:nvPr/>
        </p:nvSpPr>
        <p:spPr bwMode="auto">
          <a:xfrm>
            <a:off x="5219575" y="2855742"/>
            <a:ext cx="1645920" cy="2462323"/>
          </a:xfrm>
          <a:prstGeom prst="ellipse">
            <a:avLst/>
          </a:prstGeom>
          <a:noFill/>
          <a:ln w="3175">
            <a:solidFill>
              <a:srgbClr val="00B050"/>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977855211"/>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E3789-BD39-4F4D-8347-402BFE0A0297}"/>
              </a:ext>
            </a:extLst>
          </p:cNvPr>
          <p:cNvSpPr>
            <a:spLocks noGrp="1"/>
          </p:cNvSpPr>
          <p:nvPr>
            <p:ph type="title"/>
          </p:nvPr>
        </p:nvSpPr>
        <p:spPr/>
        <p:txBody>
          <a:bodyPr/>
          <a:lstStyle/>
          <a:p>
            <a:r>
              <a:rPr lang="en-US" dirty="0">
                <a:solidFill>
                  <a:srgbClr val="FF0000"/>
                </a:solidFill>
              </a:rPr>
              <a:t>Disclosure</a:t>
            </a:r>
          </a:p>
        </p:txBody>
      </p:sp>
      <p:sp>
        <p:nvSpPr>
          <p:cNvPr id="3" name="Content Placeholder 2">
            <a:extLst>
              <a:ext uri="{FF2B5EF4-FFF2-40B4-BE49-F238E27FC236}">
                <a16:creationId xmlns:a16="http://schemas.microsoft.com/office/drawing/2014/main" id="{DE863E03-3E35-1645-A818-5F435BC38403}"/>
              </a:ext>
            </a:extLst>
          </p:cNvPr>
          <p:cNvSpPr>
            <a:spLocks noGrp="1"/>
          </p:cNvSpPr>
          <p:nvPr>
            <p:ph idx="1"/>
          </p:nvPr>
        </p:nvSpPr>
        <p:spPr/>
        <p:txBody>
          <a:bodyPr/>
          <a:lstStyle/>
          <a:p>
            <a:endParaRPr lang="en-US" dirty="0"/>
          </a:p>
          <a:p>
            <a:endParaRPr lang="en-US" dirty="0"/>
          </a:p>
          <a:p>
            <a:r>
              <a:rPr lang="en-US" dirty="0"/>
              <a:t>Minister of Health, Nigeria - 2015-2019</a:t>
            </a:r>
          </a:p>
          <a:p>
            <a:r>
              <a:rPr lang="en-US" dirty="0"/>
              <a:t>Senior Health Consultant-ACDC - January 2022 till date</a:t>
            </a:r>
          </a:p>
        </p:txBody>
      </p:sp>
    </p:spTree>
    <p:extLst>
      <p:ext uri="{BB962C8B-B14F-4D97-AF65-F5344CB8AC3E}">
        <p14:creationId xmlns:p14="http://schemas.microsoft.com/office/powerpoint/2010/main" val="2129501901"/>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9338-3E03-1342-9132-522C96AD8375}"/>
              </a:ext>
            </a:extLst>
          </p:cNvPr>
          <p:cNvSpPr>
            <a:spLocks noGrp="1"/>
          </p:cNvSpPr>
          <p:nvPr>
            <p:ph type="title"/>
          </p:nvPr>
        </p:nvSpPr>
        <p:spPr/>
        <p:txBody>
          <a:bodyPr>
            <a:normAutofit/>
          </a:bodyPr>
          <a:lstStyle/>
          <a:p>
            <a:r>
              <a:rPr lang="en-US" sz="4000" b="1" dirty="0">
                <a:solidFill>
                  <a:srgbClr val="FF0000"/>
                </a:solidFill>
              </a:rPr>
              <a:t>Prognosis</a:t>
            </a:r>
          </a:p>
        </p:txBody>
      </p:sp>
      <p:sp>
        <p:nvSpPr>
          <p:cNvPr id="3" name="Content Placeholder 2">
            <a:extLst>
              <a:ext uri="{FF2B5EF4-FFF2-40B4-BE49-F238E27FC236}">
                <a16:creationId xmlns:a16="http://schemas.microsoft.com/office/drawing/2014/main" id="{4086C23D-859C-774A-94B9-883542E81DEF}"/>
              </a:ext>
            </a:extLst>
          </p:cNvPr>
          <p:cNvSpPr>
            <a:spLocks noGrp="1"/>
          </p:cNvSpPr>
          <p:nvPr>
            <p:ph idx="1"/>
          </p:nvPr>
        </p:nvSpPr>
        <p:spPr>
          <a:xfrm>
            <a:off x="2589212" y="1716257"/>
            <a:ext cx="8915400" cy="4557933"/>
          </a:xfrm>
        </p:spPr>
        <p:txBody>
          <a:bodyPr>
            <a:normAutofit fontScale="85000" lnSpcReduction="20000"/>
          </a:bodyPr>
          <a:lstStyle/>
          <a:p>
            <a:r>
              <a:rPr lang="en-US" sz="2800" dirty="0"/>
              <a:t>Risk factors for severe disease:</a:t>
            </a:r>
          </a:p>
          <a:p>
            <a:pPr lvl="1"/>
            <a:r>
              <a:rPr lang="en-US" sz="2800" dirty="0"/>
              <a:t>Older age &gt; 60</a:t>
            </a:r>
          </a:p>
          <a:p>
            <a:pPr lvl="1"/>
            <a:r>
              <a:rPr lang="en-US" sz="2800" dirty="0"/>
              <a:t>Coronary artery disease</a:t>
            </a:r>
          </a:p>
          <a:p>
            <a:pPr lvl="1"/>
            <a:r>
              <a:rPr lang="en-US" sz="2800" dirty="0"/>
              <a:t>Diabetes</a:t>
            </a:r>
          </a:p>
          <a:p>
            <a:pPr lvl="1"/>
            <a:r>
              <a:rPr lang="en-US" sz="2800" dirty="0"/>
              <a:t>Hypertension</a:t>
            </a:r>
          </a:p>
          <a:p>
            <a:pPr lvl="1"/>
            <a:r>
              <a:rPr lang="en-US" sz="2800" dirty="0"/>
              <a:t>Chronic pulmonary disease</a:t>
            </a:r>
          </a:p>
          <a:p>
            <a:pPr lvl="1"/>
            <a:r>
              <a:rPr lang="en-US" sz="2800" dirty="0"/>
              <a:t>Cancer</a:t>
            </a:r>
          </a:p>
          <a:p>
            <a:r>
              <a:rPr lang="en-US" sz="2800" dirty="0"/>
              <a:t>BUT unfortunately young, healthy patients can get severe disease</a:t>
            </a:r>
          </a:p>
          <a:p>
            <a:r>
              <a:rPr lang="en-US" sz="2800" dirty="0"/>
              <a:t>Different strains of COVID-19– some more virulent (Wuhan original)</a:t>
            </a:r>
          </a:p>
          <a:p>
            <a:endParaRPr lang="en-US" dirty="0"/>
          </a:p>
        </p:txBody>
      </p:sp>
    </p:spTree>
    <p:extLst>
      <p:ext uri="{BB962C8B-B14F-4D97-AF65-F5344CB8AC3E}">
        <p14:creationId xmlns:p14="http://schemas.microsoft.com/office/powerpoint/2010/main" val="3558693583"/>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E8DD-3363-5845-B870-F2DBE5296927}"/>
              </a:ext>
            </a:extLst>
          </p:cNvPr>
          <p:cNvSpPr>
            <a:spLocks noGrp="1"/>
          </p:cNvSpPr>
          <p:nvPr>
            <p:ph type="title"/>
          </p:nvPr>
        </p:nvSpPr>
        <p:spPr>
          <a:xfrm>
            <a:off x="609600" y="122239"/>
            <a:ext cx="10058400" cy="890636"/>
          </a:xfrm>
        </p:spPr>
        <p:txBody>
          <a:bodyPr/>
          <a:lstStyle/>
          <a:p>
            <a:r>
              <a:rPr lang="en-US" b="1" dirty="0">
                <a:solidFill>
                  <a:srgbClr val="FF0000"/>
                </a:solidFill>
              </a:rPr>
              <a:t>Survival</a:t>
            </a:r>
          </a:p>
        </p:txBody>
      </p:sp>
      <p:sp>
        <p:nvSpPr>
          <p:cNvPr id="3" name="Content Placeholder 2">
            <a:extLst>
              <a:ext uri="{FF2B5EF4-FFF2-40B4-BE49-F238E27FC236}">
                <a16:creationId xmlns:a16="http://schemas.microsoft.com/office/drawing/2014/main" id="{998FF944-17BC-474A-8657-07C207F017EE}"/>
              </a:ext>
            </a:extLst>
          </p:cNvPr>
          <p:cNvSpPr>
            <a:spLocks noGrp="1"/>
          </p:cNvSpPr>
          <p:nvPr>
            <p:ph sz="half" idx="1"/>
          </p:nvPr>
        </p:nvSpPr>
        <p:spPr>
          <a:xfrm>
            <a:off x="609600" y="1012876"/>
            <a:ext cx="5384800" cy="5118050"/>
          </a:xfrm>
        </p:spPr>
        <p:txBody>
          <a:bodyPr>
            <a:normAutofit fontScale="25000" lnSpcReduction="20000"/>
          </a:bodyPr>
          <a:lstStyle/>
          <a:p>
            <a:endParaRPr lang="en-US" dirty="0"/>
          </a:p>
          <a:p>
            <a:r>
              <a:rPr lang="en-US" sz="9600" dirty="0"/>
              <a:t>80% will have a mild illness</a:t>
            </a:r>
          </a:p>
          <a:p>
            <a:r>
              <a:rPr lang="en-US" sz="9600" dirty="0"/>
              <a:t>Look after yourself:</a:t>
            </a:r>
          </a:p>
          <a:p>
            <a:pPr lvl="1"/>
            <a:r>
              <a:rPr lang="en-US" sz="9600" dirty="0"/>
              <a:t>Wear PPE and meticulous donning &amp; doffing</a:t>
            </a:r>
          </a:p>
          <a:p>
            <a:r>
              <a:rPr lang="en-US" sz="9600" dirty="0"/>
              <a:t>Beware / expect:</a:t>
            </a:r>
            <a:endParaRPr lang="en-GB" sz="9600" dirty="0"/>
          </a:p>
          <a:p>
            <a:pPr lvl="1"/>
            <a:r>
              <a:rPr lang="en-GB" sz="9600" dirty="0"/>
              <a:t>Overwhelmed</a:t>
            </a:r>
          </a:p>
          <a:p>
            <a:pPr lvl="1"/>
            <a:r>
              <a:rPr lang="en-GB" sz="9600" dirty="0"/>
              <a:t>Burnout / exhaustion</a:t>
            </a:r>
          </a:p>
          <a:p>
            <a:pPr lvl="1"/>
            <a:r>
              <a:rPr lang="en-GB" sz="9600" dirty="0"/>
              <a:t>Anxiety</a:t>
            </a:r>
          </a:p>
          <a:p>
            <a:pPr lvl="1"/>
            <a:r>
              <a:rPr lang="en-GB" sz="9600" dirty="0"/>
              <a:t>Stress</a:t>
            </a:r>
          </a:p>
          <a:p>
            <a:pPr lvl="1"/>
            <a:r>
              <a:rPr lang="en-GB" sz="9600" dirty="0"/>
              <a:t>PTSD</a:t>
            </a:r>
          </a:p>
          <a:p>
            <a:r>
              <a:rPr lang="en-GB" sz="9600" dirty="0"/>
              <a:t>Peer support</a:t>
            </a:r>
          </a:p>
          <a:p>
            <a:r>
              <a:rPr lang="en-GB" sz="9600" dirty="0"/>
              <a:t>Time out</a:t>
            </a:r>
            <a:endParaRPr lang="en-US" sz="9600" dirty="0"/>
          </a:p>
          <a:p>
            <a:pPr lvl="1"/>
            <a:endParaRPr lang="en-US" dirty="0"/>
          </a:p>
        </p:txBody>
      </p:sp>
      <p:pic>
        <p:nvPicPr>
          <p:cNvPr id="5" name="Picture 5">
            <a:extLst>
              <a:ext uri="{FF2B5EF4-FFF2-40B4-BE49-F238E27FC236}">
                <a16:creationId xmlns:a16="http://schemas.microsoft.com/office/drawing/2014/main" id="{F587E61B-3486-C94B-B8AF-4B5C9A14CCE4}"/>
              </a:ext>
            </a:extLst>
          </p:cNvPr>
          <p:cNvPicPr>
            <a:picLocks noGrp="1" noChangeAspect="1"/>
          </p:cNvPicPr>
          <p:nvPr>
            <p:ph sz="half" idx="2"/>
          </p:nvPr>
        </p:nvPicPr>
        <p:blipFill>
          <a:blip r:embed="rId3"/>
          <a:stretch>
            <a:fillRect/>
          </a:stretch>
        </p:blipFill>
        <p:spPr>
          <a:xfrm>
            <a:off x="6145882" y="865319"/>
            <a:ext cx="4522118" cy="4874299"/>
          </a:xfrm>
        </p:spPr>
      </p:pic>
    </p:spTree>
    <p:extLst>
      <p:ext uri="{BB962C8B-B14F-4D97-AF65-F5344CB8AC3E}">
        <p14:creationId xmlns:p14="http://schemas.microsoft.com/office/powerpoint/2010/main" val="3410208247"/>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90"/>
          <p:cNvSpPr/>
          <p:nvPr/>
        </p:nvSpPr>
        <p:spPr>
          <a:xfrm>
            <a:off x="0" y="5468150"/>
            <a:ext cx="6398700" cy="1389900"/>
          </a:xfrm>
          <a:prstGeom prst="round1Rect">
            <a:avLst>
              <a:gd name="adj" fmla="val 37686"/>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75" name="Google Shape;575;p90"/>
          <p:cNvGraphicFramePr/>
          <p:nvPr/>
        </p:nvGraphicFramePr>
        <p:xfrm>
          <a:off x="-1" y="5693050"/>
          <a:ext cx="6278075" cy="903986"/>
        </p:xfrm>
        <a:graphic>
          <a:graphicData uri="http://schemas.openxmlformats.org/drawingml/2006/table">
            <a:tbl>
              <a:tblPr>
                <a:noFill/>
              </a:tblPr>
              <a:tblGrid>
                <a:gridCol w="2195250">
                  <a:extLst>
                    <a:ext uri="{9D8B030D-6E8A-4147-A177-3AD203B41FA5}">
                      <a16:colId xmlns:a16="http://schemas.microsoft.com/office/drawing/2014/main" val="20000"/>
                    </a:ext>
                  </a:extLst>
                </a:gridCol>
                <a:gridCol w="2177950">
                  <a:extLst>
                    <a:ext uri="{9D8B030D-6E8A-4147-A177-3AD203B41FA5}">
                      <a16:colId xmlns:a16="http://schemas.microsoft.com/office/drawing/2014/main" val="20001"/>
                    </a:ext>
                  </a:extLst>
                </a:gridCol>
                <a:gridCol w="1904875">
                  <a:extLst>
                    <a:ext uri="{9D8B030D-6E8A-4147-A177-3AD203B41FA5}">
                      <a16:colId xmlns:a16="http://schemas.microsoft.com/office/drawing/2014/main" val="20002"/>
                    </a:ext>
                  </a:extLst>
                </a:gridCol>
              </a:tblGrid>
              <a:tr h="828675">
                <a:tc>
                  <a:txBody>
                    <a:bodyPr/>
                    <a:lstStyle/>
                    <a:p>
                      <a:pPr marL="0" lvl="0" indent="0" algn="r" rtl="0">
                        <a:lnSpc>
                          <a:spcPct val="115000"/>
                        </a:lnSpc>
                        <a:spcBef>
                          <a:spcPts val="0"/>
                        </a:spcBef>
                        <a:spcAft>
                          <a:spcPts val="0"/>
                        </a:spcAft>
                        <a:buNone/>
                      </a:pPr>
                      <a:r>
                        <a:rPr lang="en-US" sz="5400" b="1">
                          <a:solidFill>
                            <a:srgbClr val="FFFFFF"/>
                          </a:solidFill>
                        </a:rPr>
                        <a:t>492M</a:t>
                      </a:r>
                      <a:endParaRPr sz="5400" b="1">
                        <a:solidFill>
                          <a:srgbClr val="FFFFFF"/>
                        </a:solidFill>
                      </a:endParaRPr>
                    </a:p>
                  </a:txBody>
                  <a:tcPr marL="28575" marR="28575" marT="19050" marB="19050" anchor="b">
                    <a:lnL w="9450" cap="flat" cmpd="sng">
                      <a:solidFill>
                        <a:srgbClr val="434343"/>
                      </a:solidFill>
                      <a:prstDash val="solid"/>
                      <a:round/>
                      <a:headEnd type="none" w="sm" len="sm"/>
                      <a:tailEnd type="none" w="sm" len="sm"/>
                    </a:lnL>
                    <a:lnR w="9450" cap="flat" cmpd="sng">
                      <a:solidFill>
                        <a:srgbClr val="434343"/>
                      </a:solidFill>
                      <a:prstDash val="solid"/>
                      <a:round/>
                      <a:headEnd type="none" w="sm" len="sm"/>
                      <a:tailEnd type="none" w="sm" len="sm"/>
                    </a:lnR>
                    <a:lnT w="9450" cap="flat" cmpd="sng">
                      <a:solidFill>
                        <a:srgbClr val="434343"/>
                      </a:solidFill>
                      <a:prstDash val="solid"/>
                      <a:round/>
                      <a:headEnd type="none" w="sm" len="sm"/>
                      <a:tailEnd type="none" w="sm" len="sm"/>
                    </a:lnT>
                    <a:lnB w="9450" cap="flat" cmpd="sng">
                      <a:solidFill>
                        <a:srgbClr val="434343"/>
                      </a:solidFill>
                      <a:prstDash val="solid"/>
                      <a:round/>
                      <a:headEnd type="none" w="sm" len="sm"/>
                      <a:tailEnd type="none" w="sm" len="sm"/>
                    </a:lnB>
                    <a:solidFill>
                      <a:srgbClr val="434343"/>
                    </a:solidFill>
                  </a:tcPr>
                </a:tc>
                <a:tc>
                  <a:txBody>
                    <a:bodyPr/>
                    <a:lstStyle/>
                    <a:p>
                      <a:pPr marL="0" lvl="0" indent="0" algn="r" rtl="0">
                        <a:lnSpc>
                          <a:spcPct val="115000"/>
                        </a:lnSpc>
                        <a:spcBef>
                          <a:spcPts val="0"/>
                        </a:spcBef>
                        <a:spcAft>
                          <a:spcPts val="0"/>
                        </a:spcAft>
                        <a:buNone/>
                      </a:pPr>
                      <a:r>
                        <a:rPr lang="en-US" sz="5400" b="1">
                          <a:solidFill>
                            <a:srgbClr val="FFFFFF"/>
                          </a:solidFill>
                        </a:rPr>
                        <a:t>6.2M</a:t>
                      </a:r>
                      <a:endParaRPr sz="5400" b="1">
                        <a:solidFill>
                          <a:srgbClr val="FFFFFF"/>
                        </a:solidFill>
                      </a:endParaRPr>
                    </a:p>
                  </a:txBody>
                  <a:tcPr marL="28575" marR="28575" marT="19050" marB="19050" anchor="b">
                    <a:lnL w="9450" cap="flat" cmpd="sng">
                      <a:solidFill>
                        <a:srgbClr val="434343"/>
                      </a:solidFill>
                      <a:prstDash val="solid"/>
                      <a:round/>
                      <a:headEnd type="none" w="sm" len="sm"/>
                      <a:tailEnd type="none" w="sm" len="sm"/>
                    </a:lnL>
                    <a:lnR w="9450" cap="flat" cmpd="sng">
                      <a:solidFill>
                        <a:srgbClr val="434343"/>
                      </a:solidFill>
                      <a:prstDash val="solid"/>
                      <a:round/>
                      <a:headEnd type="none" w="sm" len="sm"/>
                      <a:tailEnd type="none" w="sm" len="sm"/>
                    </a:lnR>
                    <a:lnT w="9450" cap="flat" cmpd="sng">
                      <a:solidFill>
                        <a:srgbClr val="434343"/>
                      </a:solidFill>
                      <a:prstDash val="solid"/>
                      <a:round/>
                      <a:headEnd type="none" w="sm" len="sm"/>
                      <a:tailEnd type="none" w="sm" len="sm"/>
                    </a:lnT>
                    <a:lnB w="9450" cap="flat" cmpd="sng">
                      <a:solidFill>
                        <a:srgbClr val="434343"/>
                      </a:solidFill>
                      <a:prstDash val="solid"/>
                      <a:round/>
                      <a:headEnd type="none" w="sm" len="sm"/>
                      <a:tailEnd type="none" w="sm" len="sm"/>
                    </a:lnB>
                    <a:solidFill>
                      <a:srgbClr val="434343"/>
                    </a:solidFill>
                  </a:tcPr>
                </a:tc>
                <a:tc>
                  <a:txBody>
                    <a:bodyPr/>
                    <a:lstStyle/>
                    <a:p>
                      <a:pPr marL="0" lvl="0" indent="0" algn="r" rtl="0">
                        <a:lnSpc>
                          <a:spcPct val="115000"/>
                        </a:lnSpc>
                        <a:spcBef>
                          <a:spcPts val="0"/>
                        </a:spcBef>
                        <a:spcAft>
                          <a:spcPts val="0"/>
                        </a:spcAft>
                        <a:buNone/>
                      </a:pPr>
                      <a:r>
                        <a:rPr lang="en-US" sz="5400" b="1">
                          <a:solidFill>
                            <a:srgbClr val="FFFFFF"/>
                          </a:solidFill>
                        </a:rPr>
                        <a:t>1.3%</a:t>
                      </a:r>
                      <a:endParaRPr sz="5400" b="1">
                        <a:solidFill>
                          <a:srgbClr val="FFFFFF"/>
                        </a:solidFill>
                      </a:endParaRPr>
                    </a:p>
                  </a:txBody>
                  <a:tcPr marL="28575" marR="28575" marT="19050" marB="19050" anchor="b">
                    <a:lnL w="9450" cap="flat" cmpd="sng">
                      <a:solidFill>
                        <a:srgbClr val="434343"/>
                      </a:solidFill>
                      <a:prstDash val="solid"/>
                      <a:round/>
                      <a:headEnd type="none" w="sm" len="sm"/>
                      <a:tailEnd type="none" w="sm" len="sm"/>
                    </a:lnL>
                    <a:lnR w="9450" cap="flat" cmpd="sng">
                      <a:solidFill>
                        <a:srgbClr val="434343"/>
                      </a:solidFill>
                      <a:prstDash val="solid"/>
                      <a:round/>
                      <a:headEnd type="none" w="sm" len="sm"/>
                      <a:tailEnd type="none" w="sm" len="sm"/>
                    </a:lnR>
                    <a:lnT w="9450" cap="flat" cmpd="sng">
                      <a:solidFill>
                        <a:srgbClr val="434343"/>
                      </a:solidFill>
                      <a:prstDash val="solid"/>
                      <a:round/>
                      <a:headEnd type="none" w="sm" len="sm"/>
                      <a:tailEnd type="none" w="sm" len="sm"/>
                    </a:lnT>
                    <a:lnB w="9450" cap="flat" cmpd="sng">
                      <a:solidFill>
                        <a:srgbClr val="434343"/>
                      </a:solidFill>
                      <a:prstDash val="solid"/>
                      <a:round/>
                      <a:headEnd type="none" w="sm" len="sm"/>
                      <a:tailEnd type="none" w="sm" len="sm"/>
                    </a:lnB>
                    <a:solidFill>
                      <a:srgbClr val="434343"/>
                    </a:solidFill>
                  </a:tcPr>
                </a:tc>
                <a:extLst>
                  <a:ext uri="{0D108BD9-81ED-4DB2-BD59-A6C34878D82A}">
                    <a16:rowId xmlns:a16="http://schemas.microsoft.com/office/drawing/2014/main" val="10000"/>
                  </a:ext>
                </a:extLst>
              </a:tr>
            </a:tbl>
          </a:graphicData>
        </a:graphic>
      </p:graphicFrame>
      <p:sp>
        <p:nvSpPr>
          <p:cNvPr id="576" name="Google Shape;576;p90"/>
          <p:cNvSpPr txBox="1"/>
          <p:nvPr/>
        </p:nvSpPr>
        <p:spPr>
          <a:xfrm>
            <a:off x="467092" y="6447800"/>
            <a:ext cx="1611600" cy="2514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a:solidFill>
                  <a:srgbClr val="FFFFFF"/>
                </a:solidFill>
              </a:rPr>
              <a:t>c</a:t>
            </a:r>
            <a:r>
              <a:rPr lang="en-US" sz="1600" b="0" i="0" u="none" strike="noStrike" cap="none">
                <a:solidFill>
                  <a:srgbClr val="FFFFFF"/>
                </a:solidFill>
                <a:latin typeface="Arial"/>
                <a:ea typeface="Arial"/>
                <a:cs typeface="Arial"/>
                <a:sym typeface="Arial"/>
              </a:rPr>
              <a:t>onfirmed cases</a:t>
            </a:r>
            <a:endParaRPr sz="1600" b="0" i="0" u="none" strike="noStrike" cap="none" baseline="30000">
              <a:solidFill>
                <a:srgbClr val="FFFFFF"/>
              </a:solidFill>
              <a:latin typeface="Arial"/>
              <a:ea typeface="Arial"/>
              <a:cs typeface="Arial"/>
              <a:sym typeface="Arial"/>
            </a:endParaRPr>
          </a:p>
        </p:txBody>
      </p:sp>
      <p:sp>
        <p:nvSpPr>
          <p:cNvPr id="577" name="Google Shape;577;p90"/>
          <p:cNvSpPr txBox="1"/>
          <p:nvPr/>
        </p:nvSpPr>
        <p:spPr>
          <a:xfrm>
            <a:off x="3301513" y="6447822"/>
            <a:ext cx="949800" cy="2514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a:solidFill>
                  <a:srgbClr val="FFFFFF"/>
                </a:solidFill>
              </a:rPr>
              <a:t>d</a:t>
            </a:r>
            <a:r>
              <a:rPr lang="en-US" sz="1600" b="0" i="0" u="none" strike="noStrike" cap="none">
                <a:solidFill>
                  <a:srgbClr val="FFFFFF"/>
                </a:solidFill>
                <a:latin typeface="Arial"/>
                <a:ea typeface="Arial"/>
                <a:cs typeface="Arial"/>
                <a:sym typeface="Arial"/>
              </a:rPr>
              <a:t>eaths</a:t>
            </a:r>
            <a:endParaRPr sz="1600" b="0" i="0" u="none" strike="noStrike" cap="none" baseline="30000">
              <a:solidFill>
                <a:srgbClr val="FFFFFF"/>
              </a:solidFill>
              <a:latin typeface="Arial"/>
              <a:ea typeface="Arial"/>
              <a:cs typeface="Arial"/>
              <a:sym typeface="Arial"/>
            </a:endParaRPr>
          </a:p>
        </p:txBody>
      </p:sp>
      <p:cxnSp>
        <p:nvCxnSpPr>
          <p:cNvPr id="578" name="Google Shape;578;p90"/>
          <p:cNvCxnSpPr/>
          <p:nvPr/>
        </p:nvCxnSpPr>
        <p:spPr>
          <a:xfrm flipH="1">
            <a:off x="2466202" y="5597014"/>
            <a:ext cx="3900" cy="1146900"/>
          </a:xfrm>
          <a:prstGeom prst="straightConnector1">
            <a:avLst/>
          </a:prstGeom>
          <a:noFill/>
          <a:ln w="38100" cap="flat" cmpd="sng">
            <a:solidFill>
              <a:srgbClr val="FFFFFF"/>
            </a:solidFill>
            <a:prstDash val="solid"/>
            <a:round/>
            <a:headEnd type="none" w="sm" len="sm"/>
            <a:tailEnd type="none" w="sm" len="sm"/>
          </a:ln>
        </p:spPr>
      </p:cxnSp>
      <p:sp>
        <p:nvSpPr>
          <p:cNvPr id="579" name="Google Shape;579;p90"/>
          <p:cNvSpPr txBox="1">
            <a:spLocks noGrp="1"/>
          </p:cNvSpPr>
          <p:nvPr>
            <p:ph type="title"/>
          </p:nvPr>
        </p:nvSpPr>
        <p:spPr>
          <a:xfrm>
            <a:off x="2397225" y="297875"/>
            <a:ext cx="7580700" cy="106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3800"/>
              <a:t>Global COVID-19 Situation</a:t>
            </a:r>
            <a:endParaRPr sz="4000"/>
          </a:p>
          <a:p>
            <a:pPr marL="0" lvl="0" indent="0" algn="l" rtl="0">
              <a:lnSpc>
                <a:spcPct val="90000"/>
              </a:lnSpc>
              <a:spcBef>
                <a:spcPts val="0"/>
              </a:spcBef>
              <a:spcAft>
                <a:spcPts val="0"/>
              </a:spcAft>
              <a:buClr>
                <a:schemeClr val="dk1"/>
              </a:buClr>
              <a:buSzPts val="3600"/>
              <a:buFont typeface="Arial"/>
              <a:buNone/>
            </a:pPr>
            <a:r>
              <a:rPr lang="en-US" sz="1800">
                <a:solidFill>
                  <a:srgbClr val="740000"/>
                </a:solidFill>
              </a:rPr>
              <a:t>as of 6:14 am CEST 6 April 2022</a:t>
            </a:r>
            <a:endParaRPr>
              <a:solidFill>
                <a:srgbClr val="740000"/>
              </a:solidFill>
            </a:endParaRPr>
          </a:p>
          <a:p>
            <a:pPr marL="0" lvl="0" indent="0" algn="l" rtl="0">
              <a:lnSpc>
                <a:spcPct val="90000"/>
              </a:lnSpc>
              <a:spcBef>
                <a:spcPts val="0"/>
              </a:spcBef>
              <a:spcAft>
                <a:spcPts val="0"/>
              </a:spcAft>
              <a:buClr>
                <a:schemeClr val="dk1"/>
              </a:buClr>
              <a:buSzPts val="3600"/>
              <a:buFont typeface="Arial"/>
              <a:buNone/>
            </a:pPr>
            <a:endParaRPr sz="1800">
              <a:solidFill>
                <a:srgbClr val="990000"/>
              </a:solidFill>
            </a:endParaRPr>
          </a:p>
        </p:txBody>
      </p:sp>
      <p:sp>
        <p:nvSpPr>
          <p:cNvPr id="580" name="Google Shape;580;p90"/>
          <p:cNvSpPr txBox="1"/>
          <p:nvPr/>
        </p:nvSpPr>
        <p:spPr>
          <a:xfrm>
            <a:off x="7561200" y="5590100"/>
            <a:ext cx="4630800" cy="663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100" b="1" i="0" u="none" strike="noStrike" cap="none">
                <a:solidFill>
                  <a:srgbClr val="000000"/>
                </a:solidFill>
                <a:latin typeface="Calibri"/>
                <a:ea typeface="Calibri"/>
                <a:cs typeface="Calibri"/>
                <a:sym typeface="Calibri"/>
              </a:rPr>
              <a:t>*Global numbers are taken from the latest WHO sitrep and dashboard: </a:t>
            </a:r>
            <a:r>
              <a:rPr lang="en-US" sz="1100" b="1" i="0" u="sng" strike="noStrike" cap="none">
                <a:solidFill>
                  <a:schemeClr val="hlink"/>
                </a:solidFill>
                <a:latin typeface="Calibri"/>
                <a:ea typeface="Calibri"/>
                <a:cs typeface="Calibri"/>
                <a:sym typeface="Calibri"/>
                <a:hlinkClick r:id="rId3"/>
              </a:rPr>
              <a:t>https://www.who.int/emergencies/diseases/novel-coronavirus-2019/situation-reports</a:t>
            </a:r>
            <a:r>
              <a:rPr lang="en-US" sz="1100" b="1">
                <a:latin typeface="Calibri"/>
                <a:ea typeface="Calibri"/>
                <a:cs typeface="Calibri"/>
                <a:sym typeface="Calibri"/>
              </a:rPr>
              <a:t>; </a:t>
            </a:r>
            <a:r>
              <a:rPr lang="en-US" sz="1100" b="1" u="sng">
                <a:solidFill>
                  <a:schemeClr val="hlink"/>
                </a:solidFill>
                <a:latin typeface="Calibri"/>
                <a:ea typeface="Calibri"/>
                <a:cs typeface="Calibri"/>
                <a:sym typeface="Calibri"/>
                <a:hlinkClick r:id="rId4"/>
              </a:rPr>
              <a:t>https://covid19.who.int/</a:t>
            </a:r>
            <a:r>
              <a:rPr lang="en-US" sz="1100" b="1">
                <a:latin typeface="Calibri"/>
                <a:ea typeface="Calibri"/>
                <a:cs typeface="Calibri"/>
                <a:sym typeface="Calibri"/>
              </a:rPr>
              <a:t> </a:t>
            </a:r>
            <a:r>
              <a:rPr lang="en-US" sz="1100" b="1" i="0" u="none" strike="noStrike" cap="none">
                <a:solidFill>
                  <a:srgbClr val="000000"/>
                </a:solidFill>
                <a:latin typeface="Calibri"/>
                <a:ea typeface="Calibri"/>
                <a:cs typeface="Calibri"/>
                <a:sym typeface="Calibri"/>
              </a:rPr>
              <a:t> </a:t>
            </a:r>
            <a:endParaRPr sz="1100" b="1" i="0" u="none" strike="noStrike" cap="none">
              <a:solidFill>
                <a:srgbClr val="000000"/>
              </a:solidFill>
              <a:latin typeface="Calibri"/>
              <a:ea typeface="Calibri"/>
              <a:cs typeface="Calibri"/>
              <a:sym typeface="Calibri"/>
            </a:endParaRPr>
          </a:p>
        </p:txBody>
      </p:sp>
      <p:sp>
        <p:nvSpPr>
          <p:cNvPr id="581" name="Google Shape;581;p90"/>
          <p:cNvSpPr txBox="1"/>
          <p:nvPr/>
        </p:nvSpPr>
        <p:spPr>
          <a:xfrm>
            <a:off x="-4750" y="1230166"/>
            <a:ext cx="6651000" cy="365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1200" b="1"/>
              <a:t>New COVID-19 cases reported weekly by WHO region, 9 Jan 2020 - 3 April 2022 </a:t>
            </a:r>
            <a:endParaRPr sz="1200"/>
          </a:p>
        </p:txBody>
      </p:sp>
      <p:grpSp>
        <p:nvGrpSpPr>
          <p:cNvPr id="582" name="Google Shape;582;p90"/>
          <p:cNvGrpSpPr/>
          <p:nvPr/>
        </p:nvGrpSpPr>
        <p:grpSpPr>
          <a:xfrm>
            <a:off x="6899925" y="4746389"/>
            <a:ext cx="5089129" cy="616760"/>
            <a:chOff x="152394" y="4219431"/>
            <a:chExt cx="5098306" cy="626279"/>
          </a:xfrm>
        </p:grpSpPr>
        <p:sp>
          <p:nvSpPr>
            <p:cNvPr id="583" name="Google Shape;583;p90"/>
            <p:cNvSpPr/>
            <p:nvPr/>
          </p:nvSpPr>
          <p:spPr>
            <a:xfrm>
              <a:off x="175900" y="4269710"/>
              <a:ext cx="5074800" cy="5760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90"/>
            <p:cNvGrpSpPr/>
            <p:nvPr/>
          </p:nvGrpSpPr>
          <p:grpSpPr>
            <a:xfrm>
              <a:off x="152394" y="4219431"/>
              <a:ext cx="5098225" cy="576000"/>
              <a:chOff x="152394" y="4219431"/>
              <a:chExt cx="5098225" cy="576000"/>
            </a:xfrm>
          </p:grpSpPr>
          <p:sp>
            <p:nvSpPr>
              <p:cNvPr id="585" name="Google Shape;585;p90"/>
              <p:cNvSpPr/>
              <p:nvPr/>
            </p:nvSpPr>
            <p:spPr>
              <a:xfrm>
                <a:off x="1824844" y="4568550"/>
                <a:ext cx="294900" cy="192000"/>
              </a:xfrm>
              <a:prstGeom prst="rect">
                <a:avLst/>
              </a:prstGeom>
              <a:solidFill>
                <a:srgbClr val="134F5C"/>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100" b="0" i="0" u="none" strike="noStrike" cap="none">
                  <a:solidFill>
                    <a:srgbClr val="FFFFFF"/>
                  </a:solidFill>
                  <a:latin typeface="Calibri"/>
                  <a:ea typeface="Calibri"/>
                  <a:cs typeface="Calibri"/>
                  <a:sym typeface="Calibri"/>
                </a:endParaRPr>
              </a:p>
            </p:txBody>
          </p:sp>
          <p:sp>
            <p:nvSpPr>
              <p:cNvPr id="586" name="Google Shape;586;p90"/>
              <p:cNvSpPr/>
              <p:nvPr/>
            </p:nvSpPr>
            <p:spPr>
              <a:xfrm>
                <a:off x="1824831" y="4332424"/>
                <a:ext cx="294900" cy="192000"/>
              </a:xfrm>
              <a:prstGeom prst="rect">
                <a:avLst/>
              </a:prstGeom>
              <a:solidFill>
                <a:srgbClr val="0C343D"/>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100" b="0" i="0" u="none" strike="noStrike" cap="none">
                  <a:solidFill>
                    <a:srgbClr val="FFFFFF"/>
                  </a:solidFill>
                  <a:latin typeface="Calibri"/>
                  <a:ea typeface="Calibri"/>
                  <a:cs typeface="Calibri"/>
                  <a:sym typeface="Calibri"/>
                </a:endParaRPr>
              </a:p>
            </p:txBody>
          </p:sp>
          <p:sp>
            <p:nvSpPr>
              <p:cNvPr id="587" name="Google Shape;587;p90"/>
              <p:cNvSpPr txBox="1"/>
              <p:nvPr/>
            </p:nvSpPr>
            <p:spPr>
              <a:xfrm>
                <a:off x="2128470" y="4301501"/>
                <a:ext cx="7461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200" b="1" i="0" u="none" strike="noStrike" cap="none">
                    <a:solidFill>
                      <a:srgbClr val="000000"/>
                    </a:solidFill>
                    <a:latin typeface="Calibri"/>
                    <a:ea typeface="Calibri"/>
                    <a:cs typeface="Calibri"/>
                    <a:sym typeface="Calibri"/>
                  </a:rPr>
                  <a:t>&gt;</a:t>
                </a:r>
                <a:r>
                  <a:rPr lang="en-US" sz="1200" b="1">
                    <a:latin typeface="Calibri"/>
                    <a:ea typeface="Calibri"/>
                    <a:cs typeface="Calibri"/>
                    <a:sym typeface="Calibri"/>
                  </a:rPr>
                  <a:t>1M</a:t>
                </a:r>
                <a:endParaRPr sz="1200" b="0" i="0" u="none" strike="noStrike" cap="none">
                  <a:solidFill>
                    <a:srgbClr val="000000"/>
                  </a:solidFill>
                  <a:latin typeface="Arial"/>
                  <a:ea typeface="Arial"/>
                  <a:cs typeface="Arial"/>
                  <a:sym typeface="Arial"/>
                </a:endParaRPr>
              </a:p>
            </p:txBody>
          </p:sp>
          <p:sp>
            <p:nvSpPr>
              <p:cNvPr id="588" name="Google Shape;588;p90"/>
              <p:cNvSpPr txBox="1"/>
              <p:nvPr/>
            </p:nvSpPr>
            <p:spPr>
              <a:xfrm>
                <a:off x="152394" y="4219431"/>
                <a:ext cx="1526400" cy="57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200" b="1">
                    <a:latin typeface="Calibri"/>
                    <a:ea typeface="Calibri"/>
                    <a:cs typeface="Calibri"/>
                    <a:sym typeface="Calibri"/>
                  </a:rPr>
                  <a:t>Key: </a:t>
                </a:r>
                <a:r>
                  <a:rPr lang="en-US" sz="1200" b="1" i="0" u="none" strike="noStrike" cap="none">
                    <a:solidFill>
                      <a:srgbClr val="000000"/>
                    </a:solidFill>
                    <a:latin typeface="Calibri"/>
                    <a:ea typeface="Calibri"/>
                    <a:cs typeface="Calibri"/>
                    <a:sym typeface="Calibri"/>
                  </a:rPr>
                  <a:t>Country, area, or territory </a:t>
                </a:r>
                <a:r>
                  <a:rPr lang="en-US" sz="1200" b="1">
                    <a:latin typeface="Calibri"/>
                    <a:ea typeface="Calibri"/>
                    <a:cs typeface="Calibri"/>
                    <a:sym typeface="Calibri"/>
                  </a:rPr>
                  <a:t>reporting COVID-19</a:t>
                </a:r>
                <a:r>
                  <a:rPr lang="en-US" sz="1200" b="1" i="0" u="none" strike="noStrike" cap="none">
                    <a:solidFill>
                      <a:srgbClr val="000000"/>
                    </a:solidFill>
                    <a:latin typeface="Calibri"/>
                    <a:ea typeface="Calibri"/>
                    <a:cs typeface="Calibri"/>
                    <a:sym typeface="Calibri"/>
                  </a:rPr>
                  <a:t> cases</a:t>
                </a:r>
                <a:endParaRPr sz="1200" b="1" i="0" u="none" strike="noStrike" cap="none">
                  <a:solidFill>
                    <a:srgbClr val="000000"/>
                  </a:solidFill>
                </a:endParaRPr>
              </a:p>
            </p:txBody>
          </p:sp>
          <p:sp>
            <p:nvSpPr>
              <p:cNvPr id="589" name="Google Shape;589;p90"/>
              <p:cNvSpPr txBox="1"/>
              <p:nvPr/>
            </p:nvSpPr>
            <p:spPr>
              <a:xfrm>
                <a:off x="2138820" y="4543696"/>
                <a:ext cx="7968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200" b="1">
                    <a:latin typeface="Calibri"/>
                    <a:ea typeface="Calibri"/>
                    <a:cs typeface="Calibri"/>
                    <a:sym typeface="Calibri"/>
                  </a:rPr>
                  <a:t>100K-1M</a:t>
                </a:r>
                <a:endParaRPr sz="1200" b="0" i="0" u="none" strike="noStrike" cap="none">
                  <a:solidFill>
                    <a:srgbClr val="000000"/>
                  </a:solidFill>
                  <a:latin typeface="Arial"/>
                  <a:ea typeface="Arial"/>
                  <a:cs typeface="Arial"/>
                  <a:sym typeface="Arial"/>
                </a:endParaRPr>
              </a:p>
            </p:txBody>
          </p:sp>
          <p:sp>
            <p:nvSpPr>
              <p:cNvPr id="590" name="Google Shape;590;p90"/>
              <p:cNvSpPr/>
              <p:nvPr/>
            </p:nvSpPr>
            <p:spPr>
              <a:xfrm>
                <a:off x="3010293" y="4332079"/>
                <a:ext cx="294900" cy="192000"/>
              </a:xfrm>
              <a:prstGeom prst="rect">
                <a:avLst/>
              </a:prstGeom>
              <a:solidFill>
                <a:srgbClr val="45818E"/>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100" b="0" i="0" u="none" strike="noStrike" cap="none">
                  <a:solidFill>
                    <a:srgbClr val="FFFFFF"/>
                  </a:solidFill>
                  <a:latin typeface="Calibri"/>
                  <a:ea typeface="Calibri"/>
                  <a:cs typeface="Calibri"/>
                  <a:sym typeface="Calibri"/>
                </a:endParaRPr>
              </a:p>
            </p:txBody>
          </p:sp>
          <p:sp>
            <p:nvSpPr>
              <p:cNvPr id="591" name="Google Shape;591;p90"/>
              <p:cNvSpPr txBox="1"/>
              <p:nvPr/>
            </p:nvSpPr>
            <p:spPr>
              <a:xfrm>
                <a:off x="3324128" y="4322026"/>
                <a:ext cx="8706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200" b="1">
                    <a:latin typeface="Calibri"/>
                    <a:ea typeface="Calibri"/>
                    <a:cs typeface="Calibri"/>
                    <a:sym typeface="Calibri"/>
                  </a:rPr>
                  <a:t>10K-100K</a:t>
                </a:r>
                <a:endParaRPr sz="1200" b="0" i="0" u="none" strike="noStrike" cap="none">
                  <a:solidFill>
                    <a:srgbClr val="000000"/>
                  </a:solidFill>
                  <a:latin typeface="Arial"/>
                  <a:ea typeface="Arial"/>
                  <a:cs typeface="Arial"/>
                  <a:sym typeface="Arial"/>
                </a:endParaRPr>
              </a:p>
            </p:txBody>
          </p:sp>
          <p:sp>
            <p:nvSpPr>
              <p:cNvPr id="592" name="Google Shape;592;p90"/>
              <p:cNvSpPr/>
              <p:nvPr/>
            </p:nvSpPr>
            <p:spPr>
              <a:xfrm>
                <a:off x="3008968" y="4572456"/>
                <a:ext cx="294900" cy="192000"/>
              </a:xfrm>
              <a:prstGeom prst="rect">
                <a:avLst/>
              </a:prstGeom>
              <a:solidFill>
                <a:srgbClr val="76A5AF"/>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100" b="0" i="0" u="none" strike="noStrike" cap="none">
                  <a:solidFill>
                    <a:srgbClr val="FFFFFF"/>
                  </a:solidFill>
                  <a:latin typeface="Calibri"/>
                  <a:ea typeface="Calibri"/>
                  <a:cs typeface="Calibri"/>
                  <a:sym typeface="Calibri"/>
                </a:endParaRPr>
              </a:p>
            </p:txBody>
          </p:sp>
          <p:sp>
            <p:nvSpPr>
              <p:cNvPr id="593" name="Google Shape;593;p90"/>
              <p:cNvSpPr txBox="1"/>
              <p:nvPr/>
            </p:nvSpPr>
            <p:spPr>
              <a:xfrm>
                <a:off x="3328464" y="4554865"/>
                <a:ext cx="7968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200" b="1">
                    <a:latin typeface="Calibri"/>
                    <a:ea typeface="Calibri"/>
                    <a:cs typeface="Calibri"/>
                    <a:sym typeface="Calibri"/>
                  </a:rPr>
                  <a:t>100-10K</a:t>
                </a:r>
                <a:endParaRPr sz="1200" b="0" i="0" u="none" strike="noStrike" cap="none">
                  <a:solidFill>
                    <a:srgbClr val="000000"/>
                  </a:solidFill>
                  <a:latin typeface="Arial"/>
                  <a:ea typeface="Arial"/>
                  <a:cs typeface="Arial"/>
                  <a:sym typeface="Arial"/>
                </a:endParaRPr>
              </a:p>
            </p:txBody>
          </p:sp>
          <p:sp>
            <p:nvSpPr>
              <p:cNvPr id="594" name="Google Shape;594;p90"/>
              <p:cNvSpPr/>
              <p:nvPr/>
            </p:nvSpPr>
            <p:spPr>
              <a:xfrm>
                <a:off x="4209477" y="4344519"/>
                <a:ext cx="294900" cy="192000"/>
              </a:xfrm>
              <a:prstGeom prst="rect">
                <a:avLst/>
              </a:prstGeom>
              <a:solidFill>
                <a:srgbClr val="A2C4C9"/>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100" b="0" i="0" u="none" strike="noStrike" cap="none">
                  <a:solidFill>
                    <a:srgbClr val="FFFFFF"/>
                  </a:solidFill>
                  <a:latin typeface="Calibri"/>
                  <a:ea typeface="Calibri"/>
                  <a:cs typeface="Calibri"/>
                  <a:sym typeface="Calibri"/>
                </a:endParaRPr>
              </a:p>
            </p:txBody>
          </p:sp>
          <p:sp>
            <p:nvSpPr>
              <p:cNvPr id="595" name="Google Shape;595;p90"/>
              <p:cNvSpPr txBox="1"/>
              <p:nvPr/>
            </p:nvSpPr>
            <p:spPr>
              <a:xfrm>
                <a:off x="4538165" y="4334461"/>
                <a:ext cx="6747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200" b="1" i="0" u="none" strike="noStrike" cap="none">
                    <a:solidFill>
                      <a:srgbClr val="000000"/>
                    </a:solidFill>
                    <a:latin typeface="Calibri"/>
                    <a:ea typeface="Calibri"/>
                    <a:cs typeface="Calibri"/>
                    <a:sym typeface="Calibri"/>
                  </a:rPr>
                  <a:t>1-100</a:t>
                </a:r>
                <a:endParaRPr sz="1200" b="0" i="0" u="none" strike="noStrike" cap="none">
                  <a:solidFill>
                    <a:srgbClr val="000000"/>
                  </a:solidFill>
                  <a:latin typeface="Arial"/>
                  <a:ea typeface="Arial"/>
                  <a:cs typeface="Arial"/>
                  <a:sym typeface="Arial"/>
                </a:endParaRPr>
              </a:p>
            </p:txBody>
          </p:sp>
          <p:sp>
            <p:nvSpPr>
              <p:cNvPr id="596" name="Google Shape;596;p90"/>
              <p:cNvSpPr/>
              <p:nvPr/>
            </p:nvSpPr>
            <p:spPr>
              <a:xfrm>
                <a:off x="4208152" y="4584897"/>
                <a:ext cx="294900" cy="192000"/>
              </a:xfrm>
              <a:prstGeom prst="rect">
                <a:avLst/>
              </a:prstGeom>
              <a:solidFill>
                <a:srgbClr val="B9AB97"/>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100" b="0" i="0" u="none" strike="noStrike" cap="none">
                  <a:solidFill>
                    <a:srgbClr val="FFFFFF"/>
                  </a:solidFill>
                  <a:latin typeface="Calibri"/>
                  <a:ea typeface="Calibri"/>
                  <a:cs typeface="Calibri"/>
                  <a:sym typeface="Calibri"/>
                </a:endParaRPr>
              </a:p>
            </p:txBody>
          </p:sp>
          <p:sp>
            <p:nvSpPr>
              <p:cNvPr id="597" name="Google Shape;597;p90"/>
              <p:cNvSpPr txBox="1"/>
              <p:nvPr/>
            </p:nvSpPr>
            <p:spPr>
              <a:xfrm>
                <a:off x="4527619" y="4567305"/>
                <a:ext cx="723000" cy="22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200" b="1">
                    <a:latin typeface="Calibri"/>
                    <a:ea typeface="Calibri"/>
                    <a:cs typeface="Calibri"/>
                    <a:sym typeface="Calibri"/>
                  </a:rPr>
                  <a:t>No Data</a:t>
                </a:r>
                <a:endParaRPr sz="1200" b="0" i="0" u="none" strike="noStrike" cap="none">
                  <a:solidFill>
                    <a:srgbClr val="000000"/>
                  </a:solidFill>
                  <a:latin typeface="Arial"/>
                  <a:ea typeface="Arial"/>
                  <a:cs typeface="Arial"/>
                  <a:sym typeface="Arial"/>
                </a:endParaRPr>
              </a:p>
            </p:txBody>
          </p:sp>
        </p:grpSp>
      </p:grpSp>
      <p:cxnSp>
        <p:nvCxnSpPr>
          <p:cNvPr id="598" name="Google Shape;598;p90"/>
          <p:cNvCxnSpPr/>
          <p:nvPr/>
        </p:nvCxnSpPr>
        <p:spPr>
          <a:xfrm flipH="1">
            <a:off x="4613376" y="5589639"/>
            <a:ext cx="3900" cy="1146900"/>
          </a:xfrm>
          <a:prstGeom prst="straightConnector1">
            <a:avLst/>
          </a:prstGeom>
          <a:noFill/>
          <a:ln w="38100" cap="flat" cmpd="sng">
            <a:solidFill>
              <a:srgbClr val="FFFFFF"/>
            </a:solidFill>
            <a:prstDash val="solid"/>
            <a:round/>
            <a:headEnd type="none" w="sm" len="sm"/>
            <a:tailEnd type="none" w="sm" len="sm"/>
          </a:ln>
        </p:spPr>
      </p:cxnSp>
      <p:sp>
        <p:nvSpPr>
          <p:cNvPr id="599" name="Google Shape;599;p90"/>
          <p:cNvSpPr txBox="1"/>
          <p:nvPr/>
        </p:nvSpPr>
        <p:spPr>
          <a:xfrm>
            <a:off x="5344202" y="6428625"/>
            <a:ext cx="652800" cy="2898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500" i="0" u="none" strike="noStrike" cap="none">
                <a:solidFill>
                  <a:srgbClr val="FFFFFF"/>
                </a:solidFill>
              </a:rPr>
              <a:t>CFR</a:t>
            </a:r>
            <a:endParaRPr sz="1500" i="0" u="none" strike="noStrike" cap="none">
              <a:solidFill>
                <a:srgbClr val="FFFFFF"/>
              </a:solidFill>
            </a:endParaRPr>
          </a:p>
        </p:txBody>
      </p:sp>
      <p:pic>
        <p:nvPicPr>
          <p:cNvPr id="600" name="Google Shape;600;p90"/>
          <p:cNvPicPr preferRelativeResize="0"/>
          <p:nvPr/>
        </p:nvPicPr>
        <p:blipFill rotWithShape="1">
          <a:blip r:embed="rId5">
            <a:alphaModFix/>
          </a:blip>
          <a:srcRect l="23190" t="20404" r="9785" b="8074"/>
          <a:stretch/>
        </p:blipFill>
        <p:spPr>
          <a:xfrm>
            <a:off x="6779700" y="1575126"/>
            <a:ext cx="5206123" cy="3124861"/>
          </a:xfrm>
          <a:prstGeom prst="rect">
            <a:avLst/>
          </a:prstGeom>
          <a:noFill/>
          <a:ln>
            <a:noFill/>
          </a:ln>
        </p:spPr>
      </p:pic>
      <p:pic>
        <p:nvPicPr>
          <p:cNvPr id="601" name="Google Shape;601;p90"/>
          <p:cNvPicPr preferRelativeResize="0"/>
          <p:nvPr/>
        </p:nvPicPr>
        <p:blipFill>
          <a:blip r:embed="rId6">
            <a:alphaModFix/>
          </a:blip>
          <a:stretch>
            <a:fillRect/>
          </a:stretch>
        </p:blipFill>
        <p:spPr>
          <a:xfrm>
            <a:off x="152400" y="1586250"/>
            <a:ext cx="6493851" cy="3881899"/>
          </a:xfrm>
          <a:prstGeom prst="rect">
            <a:avLst/>
          </a:prstGeom>
          <a:noFill/>
          <a:ln>
            <a:noFill/>
          </a:ln>
        </p:spPr>
      </p:pic>
    </p:spTree>
    <p:extLst>
      <p:ext uri="{BB962C8B-B14F-4D97-AF65-F5344CB8AC3E}">
        <p14:creationId xmlns:p14="http://schemas.microsoft.com/office/powerpoint/2010/main" val="1323908261"/>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6D40-1E6D-1146-9088-60EEF04347E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1D42CA4-BD8B-4740-B2D9-96AC6FF0BB75}"/>
              </a:ext>
            </a:extLst>
          </p:cNvPr>
          <p:cNvPicPr>
            <a:picLocks noGrp="1" noChangeAspect="1"/>
          </p:cNvPicPr>
          <p:nvPr>
            <p:ph idx="1"/>
          </p:nvPr>
        </p:nvPicPr>
        <p:blipFill>
          <a:blip r:embed="rId2"/>
          <a:stretch>
            <a:fillRect/>
          </a:stretch>
        </p:blipFill>
        <p:spPr>
          <a:xfrm>
            <a:off x="1" y="122238"/>
            <a:ext cx="12193459" cy="6597217"/>
          </a:xfrm>
        </p:spPr>
      </p:pic>
    </p:spTree>
    <p:extLst>
      <p:ext uri="{BB962C8B-B14F-4D97-AF65-F5344CB8AC3E}">
        <p14:creationId xmlns:p14="http://schemas.microsoft.com/office/powerpoint/2010/main" val="3567288314"/>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91"/>
          <p:cNvSpPr/>
          <p:nvPr/>
        </p:nvSpPr>
        <p:spPr>
          <a:xfrm>
            <a:off x="0" y="5614975"/>
            <a:ext cx="7020000" cy="1243200"/>
          </a:xfrm>
          <a:prstGeom prst="round1Rect">
            <a:avLst>
              <a:gd name="adj" fmla="val 44590"/>
            </a:avLst>
          </a:prstGeom>
          <a:solidFill>
            <a:srgbClr val="B4A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08" name="Google Shape;608;p91"/>
          <p:cNvGraphicFramePr/>
          <p:nvPr/>
        </p:nvGraphicFramePr>
        <p:xfrm>
          <a:off x="94527" y="5868229"/>
          <a:ext cx="6693975" cy="742950"/>
        </p:xfrm>
        <a:graphic>
          <a:graphicData uri="http://schemas.openxmlformats.org/drawingml/2006/table">
            <a:tbl>
              <a:tblPr>
                <a:noFill/>
              </a:tblPr>
              <a:tblGrid>
                <a:gridCol w="1803425">
                  <a:extLst>
                    <a:ext uri="{9D8B030D-6E8A-4147-A177-3AD203B41FA5}">
                      <a16:colId xmlns:a16="http://schemas.microsoft.com/office/drawing/2014/main" val="20000"/>
                    </a:ext>
                  </a:extLst>
                </a:gridCol>
                <a:gridCol w="1634925">
                  <a:extLst>
                    <a:ext uri="{9D8B030D-6E8A-4147-A177-3AD203B41FA5}">
                      <a16:colId xmlns:a16="http://schemas.microsoft.com/office/drawing/2014/main" val="20001"/>
                    </a:ext>
                  </a:extLst>
                </a:gridCol>
                <a:gridCol w="1762400">
                  <a:extLst>
                    <a:ext uri="{9D8B030D-6E8A-4147-A177-3AD203B41FA5}">
                      <a16:colId xmlns:a16="http://schemas.microsoft.com/office/drawing/2014/main" val="20002"/>
                    </a:ext>
                  </a:extLst>
                </a:gridCol>
                <a:gridCol w="1493225">
                  <a:extLst>
                    <a:ext uri="{9D8B030D-6E8A-4147-A177-3AD203B41FA5}">
                      <a16:colId xmlns:a16="http://schemas.microsoft.com/office/drawing/2014/main" val="20003"/>
                    </a:ext>
                  </a:extLst>
                </a:gridCol>
              </a:tblGrid>
              <a:tr h="742950">
                <a:tc>
                  <a:txBody>
                    <a:bodyPr/>
                    <a:lstStyle/>
                    <a:p>
                      <a:pPr marL="0" lvl="0" indent="0" algn="r" rtl="0">
                        <a:lnSpc>
                          <a:spcPct val="115000"/>
                        </a:lnSpc>
                        <a:spcBef>
                          <a:spcPts val="0"/>
                        </a:spcBef>
                        <a:spcAft>
                          <a:spcPts val="0"/>
                        </a:spcAft>
                        <a:buNone/>
                      </a:pPr>
                      <a:r>
                        <a:rPr lang="en-US" sz="3900" b="1">
                          <a:solidFill>
                            <a:srgbClr val="FFFFFF"/>
                          </a:solidFill>
                        </a:rPr>
                        <a:t>11.4M</a:t>
                      </a:r>
                      <a:endParaRPr sz="3900" b="1">
                        <a:solidFill>
                          <a:srgbClr val="FFFFFF"/>
                        </a:solidFill>
                      </a:endParaRPr>
                    </a:p>
                  </a:txBody>
                  <a:tcPr marL="28575" marR="28575" marT="19050" marB="19050" anchor="b">
                    <a:lnL w="9450" cap="flat" cmpd="sng">
                      <a:solidFill>
                        <a:srgbClr val="B4A269"/>
                      </a:solidFill>
                      <a:prstDash val="solid"/>
                      <a:round/>
                      <a:headEnd type="none" w="sm" len="sm"/>
                      <a:tailEnd type="none" w="sm" len="sm"/>
                    </a:lnL>
                    <a:lnR w="9450" cap="flat" cmpd="sng">
                      <a:solidFill>
                        <a:srgbClr val="B4A269"/>
                      </a:solidFill>
                      <a:prstDash val="solid"/>
                      <a:round/>
                      <a:headEnd type="none" w="sm" len="sm"/>
                      <a:tailEnd type="none" w="sm" len="sm"/>
                    </a:lnR>
                    <a:lnT w="9450" cap="flat" cmpd="sng">
                      <a:solidFill>
                        <a:srgbClr val="B4A269"/>
                      </a:solidFill>
                      <a:prstDash val="solid"/>
                      <a:round/>
                      <a:headEnd type="none" w="sm" len="sm"/>
                      <a:tailEnd type="none" w="sm" len="sm"/>
                    </a:lnT>
                    <a:lnB w="9450" cap="flat" cmpd="sng">
                      <a:solidFill>
                        <a:srgbClr val="B4A269"/>
                      </a:solidFill>
                      <a:prstDash val="solid"/>
                      <a:round/>
                      <a:headEnd type="none" w="sm" len="sm"/>
                      <a:tailEnd type="none" w="sm" len="sm"/>
                    </a:lnB>
                    <a:solidFill>
                      <a:srgbClr val="B4A269"/>
                    </a:solidFill>
                  </a:tcPr>
                </a:tc>
                <a:tc>
                  <a:txBody>
                    <a:bodyPr/>
                    <a:lstStyle/>
                    <a:p>
                      <a:pPr marL="0" lvl="0" indent="0" algn="r" rtl="0">
                        <a:lnSpc>
                          <a:spcPct val="115000"/>
                        </a:lnSpc>
                        <a:spcBef>
                          <a:spcPts val="0"/>
                        </a:spcBef>
                        <a:spcAft>
                          <a:spcPts val="0"/>
                        </a:spcAft>
                        <a:buNone/>
                      </a:pPr>
                      <a:r>
                        <a:rPr lang="en-US" sz="3900" b="1">
                          <a:solidFill>
                            <a:srgbClr val="FFFFFF"/>
                          </a:solidFill>
                        </a:rPr>
                        <a:t>251k</a:t>
                      </a:r>
                      <a:endParaRPr sz="3900" b="1">
                        <a:solidFill>
                          <a:srgbClr val="FFFFFF"/>
                        </a:solidFill>
                      </a:endParaRPr>
                    </a:p>
                  </a:txBody>
                  <a:tcPr marL="28575" marR="28575" marT="19050" marB="19050" anchor="b">
                    <a:lnL w="9450" cap="flat" cmpd="sng">
                      <a:solidFill>
                        <a:srgbClr val="B4A269"/>
                      </a:solidFill>
                      <a:prstDash val="solid"/>
                      <a:round/>
                      <a:headEnd type="none" w="sm" len="sm"/>
                      <a:tailEnd type="none" w="sm" len="sm"/>
                    </a:lnL>
                    <a:lnR w="9450" cap="flat" cmpd="sng">
                      <a:solidFill>
                        <a:srgbClr val="B4A269"/>
                      </a:solidFill>
                      <a:prstDash val="solid"/>
                      <a:round/>
                      <a:headEnd type="none" w="sm" len="sm"/>
                      <a:tailEnd type="none" w="sm" len="sm"/>
                    </a:lnR>
                    <a:lnT w="9450" cap="flat" cmpd="sng">
                      <a:solidFill>
                        <a:srgbClr val="B4A269"/>
                      </a:solidFill>
                      <a:prstDash val="solid"/>
                      <a:round/>
                      <a:headEnd type="none" w="sm" len="sm"/>
                      <a:tailEnd type="none" w="sm" len="sm"/>
                    </a:lnT>
                    <a:lnB w="9450" cap="flat" cmpd="sng">
                      <a:solidFill>
                        <a:srgbClr val="B4A269"/>
                      </a:solidFill>
                      <a:prstDash val="solid"/>
                      <a:round/>
                      <a:headEnd type="none" w="sm" len="sm"/>
                      <a:tailEnd type="none" w="sm" len="sm"/>
                    </a:lnB>
                    <a:solidFill>
                      <a:srgbClr val="B4A269"/>
                    </a:solidFill>
                  </a:tcPr>
                </a:tc>
                <a:tc>
                  <a:txBody>
                    <a:bodyPr/>
                    <a:lstStyle/>
                    <a:p>
                      <a:pPr marL="0" lvl="0" indent="0" algn="r" rtl="0">
                        <a:lnSpc>
                          <a:spcPct val="115000"/>
                        </a:lnSpc>
                        <a:spcBef>
                          <a:spcPts val="0"/>
                        </a:spcBef>
                        <a:spcAft>
                          <a:spcPts val="0"/>
                        </a:spcAft>
                        <a:buNone/>
                      </a:pPr>
                      <a:r>
                        <a:rPr lang="en-US" sz="3900" b="1">
                          <a:solidFill>
                            <a:srgbClr val="FFFFFF"/>
                          </a:solidFill>
                        </a:rPr>
                        <a:t>2.2%</a:t>
                      </a:r>
                      <a:endParaRPr sz="3900" b="1">
                        <a:solidFill>
                          <a:srgbClr val="FFFFFF"/>
                        </a:solidFill>
                      </a:endParaRPr>
                    </a:p>
                  </a:txBody>
                  <a:tcPr marL="28575" marR="28575" marT="19050" marB="19050" anchor="b">
                    <a:lnL w="9450" cap="flat" cmpd="sng">
                      <a:solidFill>
                        <a:srgbClr val="B4A269"/>
                      </a:solidFill>
                      <a:prstDash val="solid"/>
                      <a:round/>
                      <a:headEnd type="none" w="sm" len="sm"/>
                      <a:tailEnd type="none" w="sm" len="sm"/>
                    </a:lnL>
                    <a:lnR w="9450" cap="flat" cmpd="sng">
                      <a:solidFill>
                        <a:srgbClr val="B4A269"/>
                      </a:solidFill>
                      <a:prstDash val="solid"/>
                      <a:round/>
                      <a:headEnd type="none" w="sm" len="sm"/>
                      <a:tailEnd type="none" w="sm" len="sm"/>
                    </a:lnR>
                    <a:lnT w="9450" cap="flat" cmpd="sng">
                      <a:solidFill>
                        <a:srgbClr val="B4A269"/>
                      </a:solidFill>
                      <a:prstDash val="solid"/>
                      <a:round/>
                      <a:headEnd type="none" w="sm" len="sm"/>
                      <a:tailEnd type="none" w="sm" len="sm"/>
                    </a:lnT>
                    <a:lnB w="9450" cap="flat" cmpd="sng">
                      <a:solidFill>
                        <a:srgbClr val="B4A269"/>
                      </a:solidFill>
                      <a:prstDash val="solid"/>
                      <a:round/>
                      <a:headEnd type="none" w="sm" len="sm"/>
                      <a:tailEnd type="none" w="sm" len="sm"/>
                    </a:lnB>
                    <a:solidFill>
                      <a:srgbClr val="B4A269"/>
                    </a:solidFill>
                  </a:tcPr>
                </a:tc>
                <a:tc>
                  <a:txBody>
                    <a:bodyPr/>
                    <a:lstStyle/>
                    <a:p>
                      <a:pPr marL="0" lvl="0" indent="0" algn="r" rtl="0">
                        <a:lnSpc>
                          <a:spcPct val="115000"/>
                        </a:lnSpc>
                        <a:spcBef>
                          <a:spcPts val="0"/>
                        </a:spcBef>
                        <a:spcAft>
                          <a:spcPts val="0"/>
                        </a:spcAft>
                        <a:buNone/>
                      </a:pPr>
                      <a:r>
                        <a:rPr lang="en-US" sz="3900" b="1">
                          <a:solidFill>
                            <a:srgbClr val="FFFFFF"/>
                          </a:solidFill>
                        </a:rPr>
                        <a:t>10.7M</a:t>
                      </a:r>
                      <a:endParaRPr sz="3900" b="1">
                        <a:solidFill>
                          <a:srgbClr val="FFFFFF"/>
                        </a:solidFill>
                      </a:endParaRPr>
                    </a:p>
                  </a:txBody>
                  <a:tcPr marL="28575" marR="28575" marT="19050" marB="19050" anchor="b">
                    <a:lnL w="9450" cap="flat" cmpd="sng">
                      <a:solidFill>
                        <a:srgbClr val="B4A269"/>
                      </a:solidFill>
                      <a:prstDash val="solid"/>
                      <a:round/>
                      <a:headEnd type="none" w="sm" len="sm"/>
                      <a:tailEnd type="none" w="sm" len="sm"/>
                    </a:lnL>
                    <a:lnR w="9450" cap="flat" cmpd="sng">
                      <a:solidFill>
                        <a:srgbClr val="B4A269"/>
                      </a:solidFill>
                      <a:prstDash val="solid"/>
                      <a:round/>
                      <a:headEnd type="none" w="sm" len="sm"/>
                      <a:tailEnd type="none" w="sm" len="sm"/>
                    </a:lnR>
                    <a:lnT w="9450" cap="flat" cmpd="sng">
                      <a:solidFill>
                        <a:srgbClr val="B4A269"/>
                      </a:solidFill>
                      <a:prstDash val="solid"/>
                      <a:round/>
                      <a:headEnd type="none" w="sm" len="sm"/>
                      <a:tailEnd type="none" w="sm" len="sm"/>
                    </a:lnT>
                    <a:lnB w="9450" cap="flat" cmpd="sng">
                      <a:solidFill>
                        <a:srgbClr val="B4A269"/>
                      </a:solidFill>
                      <a:prstDash val="solid"/>
                      <a:round/>
                      <a:headEnd type="none" w="sm" len="sm"/>
                      <a:tailEnd type="none" w="sm" len="sm"/>
                    </a:lnB>
                    <a:solidFill>
                      <a:srgbClr val="B4A269"/>
                    </a:solidFill>
                  </a:tcPr>
                </a:tc>
                <a:extLst>
                  <a:ext uri="{0D108BD9-81ED-4DB2-BD59-A6C34878D82A}">
                    <a16:rowId xmlns:a16="http://schemas.microsoft.com/office/drawing/2014/main" val="10000"/>
                  </a:ext>
                </a:extLst>
              </a:tr>
            </a:tbl>
          </a:graphicData>
        </a:graphic>
      </p:graphicFrame>
      <p:sp>
        <p:nvSpPr>
          <p:cNvPr id="609" name="Google Shape;609;p91"/>
          <p:cNvSpPr txBox="1">
            <a:spLocks noGrp="1"/>
          </p:cNvSpPr>
          <p:nvPr>
            <p:ph type="title"/>
          </p:nvPr>
        </p:nvSpPr>
        <p:spPr>
          <a:xfrm>
            <a:off x="2327250" y="30390"/>
            <a:ext cx="7739700" cy="107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a:t>COVID-19 Situation in Africa</a:t>
            </a:r>
            <a:endParaRPr sz="2000">
              <a:solidFill>
                <a:srgbClr val="740000"/>
              </a:solidFill>
            </a:endParaRPr>
          </a:p>
          <a:p>
            <a:pPr marL="0" lvl="0" indent="0" algn="l" rtl="0">
              <a:spcBef>
                <a:spcPts val="0"/>
              </a:spcBef>
              <a:spcAft>
                <a:spcPts val="0"/>
              </a:spcAft>
              <a:buNone/>
            </a:pPr>
            <a:r>
              <a:rPr lang="en-US" sz="1800">
                <a:solidFill>
                  <a:srgbClr val="740000"/>
                </a:solidFill>
              </a:rPr>
              <a:t>as of 6 April 2022, 6 pm EAT</a:t>
            </a:r>
            <a:endParaRPr/>
          </a:p>
        </p:txBody>
      </p:sp>
      <p:sp>
        <p:nvSpPr>
          <p:cNvPr id="610" name="Google Shape;610;p91"/>
          <p:cNvSpPr txBox="1"/>
          <p:nvPr/>
        </p:nvSpPr>
        <p:spPr>
          <a:xfrm>
            <a:off x="5415100" y="1009000"/>
            <a:ext cx="6633300" cy="5373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b="1"/>
              <a:t>New COVID-19 cases* reported by week and AU Region, </a:t>
            </a:r>
            <a:br>
              <a:rPr lang="en-US" b="1"/>
            </a:br>
            <a:r>
              <a:rPr lang="en-US" b="1"/>
              <a:t>15 Feb 2020 – 3 April 2022 </a:t>
            </a:r>
            <a:endParaRPr/>
          </a:p>
        </p:txBody>
      </p:sp>
      <p:sp>
        <p:nvSpPr>
          <p:cNvPr id="611" name="Google Shape;611;p91"/>
          <p:cNvSpPr txBox="1"/>
          <p:nvPr/>
        </p:nvSpPr>
        <p:spPr>
          <a:xfrm>
            <a:off x="7411200" y="5896375"/>
            <a:ext cx="4716000" cy="2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latin typeface="Calibri"/>
                <a:ea typeface="Calibri"/>
                <a:cs typeface="Calibri"/>
                <a:sym typeface="Calibri"/>
              </a:rPr>
              <a:t>*Africa numbers are taken from official RCC and Member State reports. </a:t>
            </a:r>
            <a:endParaRPr sz="1200" b="1">
              <a:latin typeface="Calibri"/>
              <a:ea typeface="Calibri"/>
              <a:cs typeface="Calibri"/>
              <a:sym typeface="Calibri"/>
            </a:endParaRPr>
          </a:p>
        </p:txBody>
      </p:sp>
      <p:cxnSp>
        <p:nvCxnSpPr>
          <p:cNvPr id="612" name="Google Shape;612;p91"/>
          <p:cNvCxnSpPr/>
          <p:nvPr/>
        </p:nvCxnSpPr>
        <p:spPr>
          <a:xfrm>
            <a:off x="1996410" y="5773675"/>
            <a:ext cx="0" cy="925800"/>
          </a:xfrm>
          <a:prstGeom prst="straightConnector1">
            <a:avLst/>
          </a:prstGeom>
          <a:noFill/>
          <a:ln w="28575" cap="flat" cmpd="sng">
            <a:solidFill>
              <a:schemeClr val="lt1"/>
            </a:solidFill>
            <a:prstDash val="solid"/>
            <a:round/>
            <a:headEnd type="none" w="med" len="med"/>
            <a:tailEnd type="none" w="med" len="med"/>
          </a:ln>
        </p:spPr>
      </p:cxnSp>
      <p:sp>
        <p:nvSpPr>
          <p:cNvPr id="613" name="Google Shape;613;p91"/>
          <p:cNvSpPr txBox="1"/>
          <p:nvPr/>
        </p:nvSpPr>
        <p:spPr>
          <a:xfrm>
            <a:off x="605025" y="6489225"/>
            <a:ext cx="947400" cy="255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600">
                <a:solidFill>
                  <a:schemeClr val="lt1"/>
                </a:solidFill>
              </a:rPr>
              <a:t>cases</a:t>
            </a:r>
            <a:endParaRPr sz="1600">
              <a:solidFill>
                <a:schemeClr val="lt1"/>
              </a:solidFill>
            </a:endParaRPr>
          </a:p>
        </p:txBody>
      </p:sp>
      <p:sp>
        <p:nvSpPr>
          <p:cNvPr id="614" name="Google Shape;614;p91"/>
          <p:cNvSpPr txBox="1"/>
          <p:nvPr/>
        </p:nvSpPr>
        <p:spPr>
          <a:xfrm>
            <a:off x="2084400" y="6489225"/>
            <a:ext cx="1230600" cy="255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600">
                <a:solidFill>
                  <a:schemeClr val="lt1"/>
                </a:solidFill>
              </a:rPr>
              <a:t>deaths</a:t>
            </a:r>
            <a:endParaRPr sz="1600">
              <a:solidFill>
                <a:schemeClr val="lt1"/>
              </a:solidFill>
            </a:endParaRPr>
          </a:p>
        </p:txBody>
      </p:sp>
      <p:sp>
        <p:nvSpPr>
          <p:cNvPr id="615" name="Google Shape;615;p91"/>
          <p:cNvSpPr txBox="1"/>
          <p:nvPr/>
        </p:nvSpPr>
        <p:spPr>
          <a:xfrm>
            <a:off x="3795000" y="6489225"/>
            <a:ext cx="1221000" cy="255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600">
                <a:solidFill>
                  <a:schemeClr val="lt1"/>
                </a:solidFill>
              </a:rPr>
              <a:t>CFR</a:t>
            </a:r>
            <a:endParaRPr sz="1600">
              <a:solidFill>
                <a:schemeClr val="lt1"/>
              </a:solidFill>
            </a:endParaRPr>
          </a:p>
        </p:txBody>
      </p:sp>
      <p:cxnSp>
        <p:nvCxnSpPr>
          <p:cNvPr id="616" name="Google Shape;616;p91"/>
          <p:cNvCxnSpPr/>
          <p:nvPr/>
        </p:nvCxnSpPr>
        <p:spPr>
          <a:xfrm>
            <a:off x="5329366" y="5773675"/>
            <a:ext cx="0" cy="925800"/>
          </a:xfrm>
          <a:prstGeom prst="straightConnector1">
            <a:avLst/>
          </a:prstGeom>
          <a:noFill/>
          <a:ln w="28575" cap="flat" cmpd="sng">
            <a:solidFill>
              <a:schemeClr val="lt1"/>
            </a:solidFill>
            <a:prstDash val="solid"/>
            <a:round/>
            <a:headEnd type="none" w="med" len="med"/>
            <a:tailEnd type="none" w="med" len="med"/>
          </a:ln>
        </p:spPr>
      </p:cxnSp>
      <p:sp>
        <p:nvSpPr>
          <p:cNvPr id="617" name="Google Shape;617;p91"/>
          <p:cNvSpPr txBox="1"/>
          <p:nvPr/>
        </p:nvSpPr>
        <p:spPr>
          <a:xfrm>
            <a:off x="5415650" y="6489225"/>
            <a:ext cx="1270200" cy="255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600">
                <a:solidFill>
                  <a:schemeClr val="lt1"/>
                </a:solidFill>
              </a:rPr>
              <a:t>recoveries</a:t>
            </a:r>
            <a:endParaRPr sz="1600">
              <a:solidFill>
                <a:schemeClr val="lt1"/>
              </a:solidFill>
            </a:endParaRPr>
          </a:p>
        </p:txBody>
      </p:sp>
      <p:cxnSp>
        <p:nvCxnSpPr>
          <p:cNvPr id="618" name="Google Shape;618;p91"/>
          <p:cNvCxnSpPr/>
          <p:nvPr/>
        </p:nvCxnSpPr>
        <p:spPr>
          <a:xfrm>
            <a:off x="3656704" y="5773675"/>
            <a:ext cx="0" cy="925800"/>
          </a:xfrm>
          <a:prstGeom prst="straightConnector1">
            <a:avLst/>
          </a:prstGeom>
          <a:noFill/>
          <a:ln w="28575" cap="flat" cmpd="sng">
            <a:solidFill>
              <a:schemeClr val="lt1"/>
            </a:solidFill>
            <a:prstDash val="solid"/>
            <a:round/>
            <a:headEnd type="none" w="med" len="med"/>
            <a:tailEnd type="none" w="med" len="med"/>
          </a:ln>
        </p:spPr>
      </p:cxnSp>
      <p:grpSp>
        <p:nvGrpSpPr>
          <p:cNvPr id="619" name="Google Shape;619;p91"/>
          <p:cNvGrpSpPr/>
          <p:nvPr/>
        </p:nvGrpSpPr>
        <p:grpSpPr>
          <a:xfrm>
            <a:off x="375600" y="3728525"/>
            <a:ext cx="1309550" cy="1203400"/>
            <a:chOff x="398591" y="3623422"/>
            <a:chExt cx="1309550" cy="1203400"/>
          </a:xfrm>
        </p:grpSpPr>
        <p:sp>
          <p:nvSpPr>
            <p:cNvPr id="620" name="Google Shape;620;p91"/>
            <p:cNvSpPr txBox="1"/>
            <p:nvPr/>
          </p:nvSpPr>
          <p:spPr>
            <a:xfrm>
              <a:off x="398591" y="3623422"/>
              <a:ext cx="1270200" cy="41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1300" b="1" i="0" u="none" strike="noStrike" cap="none">
                  <a:solidFill>
                    <a:srgbClr val="000000"/>
                  </a:solidFill>
                  <a:latin typeface="Calibri"/>
                  <a:ea typeface="Calibri"/>
                  <a:cs typeface="Calibri"/>
                  <a:sym typeface="Calibri"/>
                </a:rPr>
                <a:t>Countries with</a:t>
              </a:r>
              <a:r>
                <a:rPr lang="en-US" sz="1300" b="1">
                  <a:latin typeface="Calibri"/>
                  <a:ea typeface="Calibri"/>
                  <a:cs typeface="Calibri"/>
                  <a:sym typeface="Calibri"/>
                </a:rPr>
                <a:t> </a:t>
              </a:r>
              <a:r>
                <a:rPr lang="en-US" sz="1300" b="1" i="0" u="none" strike="noStrike" cap="none">
                  <a:solidFill>
                    <a:srgbClr val="000000"/>
                  </a:solidFill>
                  <a:latin typeface="Calibri"/>
                  <a:ea typeface="Calibri"/>
                  <a:cs typeface="Calibri"/>
                  <a:sym typeface="Calibri"/>
                </a:rPr>
                <a:t>COVID-19 cases</a:t>
              </a:r>
              <a:endParaRPr sz="1300" b="1" i="0" u="none" strike="noStrike" cap="none">
                <a:solidFill>
                  <a:srgbClr val="000000"/>
                </a:solidFill>
              </a:endParaRPr>
            </a:p>
          </p:txBody>
        </p:sp>
        <p:grpSp>
          <p:nvGrpSpPr>
            <p:cNvPr id="621" name="Google Shape;621;p91"/>
            <p:cNvGrpSpPr/>
            <p:nvPr/>
          </p:nvGrpSpPr>
          <p:grpSpPr>
            <a:xfrm>
              <a:off x="556641" y="4031122"/>
              <a:ext cx="1151500" cy="795700"/>
              <a:chOff x="556641" y="4090242"/>
              <a:chExt cx="1151500" cy="795700"/>
            </a:xfrm>
          </p:grpSpPr>
          <p:sp>
            <p:nvSpPr>
              <p:cNvPr id="622" name="Google Shape;622;p91"/>
              <p:cNvSpPr/>
              <p:nvPr/>
            </p:nvSpPr>
            <p:spPr>
              <a:xfrm>
                <a:off x="556688" y="4303296"/>
                <a:ext cx="147300" cy="150000"/>
              </a:xfrm>
              <a:prstGeom prst="ellipse">
                <a:avLst/>
              </a:prstGeom>
              <a:solidFill>
                <a:srgbClr val="85200C"/>
              </a:solidFill>
              <a:ln w="12700" cap="flat" cmpd="sng">
                <a:solidFill>
                  <a:srgbClr val="8520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3" name="Google Shape;623;p91"/>
              <p:cNvSpPr/>
              <p:nvPr/>
            </p:nvSpPr>
            <p:spPr>
              <a:xfrm>
                <a:off x="556691" y="4104256"/>
                <a:ext cx="147300" cy="150000"/>
              </a:xfrm>
              <a:prstGeom prst="ellipse">
                <a:avLst/>
              </a:prstGeom>
              <a:solidFill>
                <a:srgbClr val="5B0F00"/>
              </a:solidFill>
              <a:ln w="12700" cap="flat" cmpd="sng">
                <a:solidFill>
                  <a:srgbClr val="5B0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4" name="Google Shape;624;p91"/>
              <p:cNvSpPr txBox="1"/>
              <p:nvPr/>
            </p:nvSpPr>
            <p:spPr>
              <a:xfrm>
                <a:off x="697742" y="4090242"/>
                <a:ext cx="658800" cy="178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1200" b="1" i="0" u="none" strike="noStrike" cap="none">
                    <a:solidFill>
                      <a:srgbClr val="000000"/>
                    </a:solidFill>
                    <a:latin typeface="Calibri"/>
                    <a:ea typeface="Calibri"/>
                    <a:cs typeface="Calibri"/>
                    <a:sym typeface="Calibri"/>
                  </a:rPr>
                  <a:t>&gt;</a:t>
                </a:r>
                <a:r>
                  <a:rPr lang="en-US" sz="1200" b="1">
                    <a:solidFill>
                      <a:srgbClr val="000000"/>
                    </a:solidFill>
                    <a:latin typeface="Calibri"/>
                    <a:ea typeface="Calibri"/>
                    <a:cs typeface="Calibri"/>
                    <a:sym typeface="Calibri"/>
                  </a:rPr>
                  <a:t>1M</a:t>
                </a:r>
                <a:endParaRPr sz="1200" b="0" i="0" u="none" strike="noStrike" cap="none">
                  <a:solidFill>
                    <a:srgbClr val="000000"/>
                  </a:solidFill>
                  <a:latin typeface="Arial"/>
                  <a:ea typeface="Arial"/>
                  <a:cs typeface="Arial"/>
                  <a:sym typeface="Arial"/>
                </a:endParaRPr>
              </a:p>
            </p:txBody>
          </p:sp>
          <p:sp>
            <p:nvSpPr>
              <p:cNvPr id="625" name="Google Shape;625;p91"/>
              <p:cNvSpPr txBox="1"/>
              <p:nvPr/>
            </p:nvSpPr>
            <p:spPr>
              <a:xfrm>
                <a:off x="697741" y="4295367"/>
                <a:ext cx="904200" cy="178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1200" b="1">
                    <a:latin typeface="Calibri"/>
                    <a:ea typeface="Calibri"/>
                    <a:cs typeface="Calibri"/>
                    <a:sym typeface="Calibri"/>
                  </a:rPr>
                  <a:t>&gt;</a:t>
                </a:r>
                <a:r>
                  <a:rPr lang="en-US" sz="1200" b="1">
                    <a:solidFill>
                      <a:srgbClr val="000000"/>
                    </a:solidFill>
                    <a:latin typeface="Calibri"/>
                    <a:ea typeface="Calibri"/>
                    <a:cs typeface="Calibri"/>
                    <a:sym typeface="Calibri"/>
                  </a:rPr>
                  <a:t>500k - 1M</a:t>
                </a:r>
                <a:endParaRPr sz="1200" b="0" i="0" u="none" strike="noStrike" cap="none">
                  <a:solidFill>
                    <a:srgbClr val="000000"/>
                  </a:solidFill>
                  <a:latin typeface="Arial"/>
                  <a:ea typeface="Arial"/>
                  <a:cs typeface="Arial"/>
                  <a:sym typeface="Arial"/>
                </a:endParaRPr>
              </a:p>
            </p:txBody>
          </p:sp>
          <p:sp>
            <p:nvSpPr>
              <p:cNvPr id="626" name="Google Shape;626;p91"/>
              <p:cNvSpPr/>
              <p:nvPr/>
            </p:nvSpPr>
            <p:spPr>
              <a:xfrm>
                <a:off x="556688" y="4504769"/>
                <a:ext cx="147300" cy="150000"/>
              </a:xfrm>
              <a:prstGeom prst="ellipse">
                <a:avLst/>
              </a:prstGeom>
              <a:solidFill>
                <a:srgbClr val="CC4125"/>
              </a:solidFill>
              <a:ln w="12700" cap="flat" cmpd="sng">
                <a:solidFill>
                  <a:srgbClr val="CC41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7" name="Google Shape;627;p91"/>
              <p:cNvSpPr txBox="1"/>
              <p:nvPr/>
            </p:nvSpPr>
            <p:spPr>
              <a:xfrm>
                <a:off x="697741" y="4504792"/>
                <a:ext cx="1010400" cy="178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1200" b="1">
                    <a:latin typeface="Calibri"/>
                    <a:ea typeface="Calibri"/>
                    <a:cs typeface="Calibri"/>
                    <a:sym typeface="Calibri"/>
                  </a:rPr>
                  <a:t>&gt;</a:t>
                </a:r>
                <a:r>
                  <a:rPr lang="en-US" sz="1200" b="1">
                    <a:solidFill>
                      <a:srgbClr val="000000"/>
                    </a:solidFill>
                    <a:latin typeface="Calibri"/>
                    <a:ea typeface="Calibri"/>
                    <a:cs typeface="Calibri"/>
                    <a:sym typeface="Calibri"/>
                  </a:rPr>
                  <a:t>100k - 500k</a:t>
                </a:r>
                <a:endParaRPr sz="1200" b="0" i="0" u="none" strike="noStrike" cap="none">
                  <a:solidFill>
                    <a:srgbClr val="000000"/>
                  </a:solidFill>
                  <a:latin typeface="Arial"/>
                  <a:ea typeface="Arial"/>
                  <a:cs typeface="Arial"/>
                  <a:sym typeface="Arial"/>
                </a:endParaRPr>
              </a:p>
            </p:txBody>
          </p:sp>
          <p:sp>
            <p:nvSpPr>
              <p:cNvPr id="628" name="Google Shape;628;p91"/>
              <p:cNvSpPr txBox="1"/>
              <p:nvPr/>
            </p:nvSpPr>
            <p:spPr>
              <a:xfrm>
                <a:off x="709464" y="4687642"/>
                <a:ext cx="726000" cy="19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1200" b="1">
                    <a:solidFill>
                      <a:srgbClr val="000000"/>
                    </a:solidFill>
                    <a:latin typeface="Calibri"/>
                    <a:ea typeface="Calibri"/>
                    <a:cs typeface="Calibri"/>
                    <a:sym typeface="Calibri"/>
                  </a:rPr>
                  <a:t>1 - 100k</a:t>
                </a:r>
                <a:endParaRPr sz="1200" b="0" i="0" u="none" strike="noStrike" cap="none">
                  <a:solidFill>
                    <a:srgbClr val="000000"/>
                  </a:solidFill>
                  <a:latin typeface="Arial"/>
                  <a:ea typeface="Arial"/>
                  <a:cs typeface="Arial"/>
                  <a:sym typeface="Arial"/>
                </a:endParaRPr>
              </a:p>
            </p:txBody>
          </p:sp>
          <p:sp>
            <p:nvSpPr>
              <p:cNvPr id="629" name="Google Shape;629;p91"/>
              <p:cNvSpPr/>
              <p:nvPr/>
            </p:nvSpPr>
            <p:spPr>
              <a:xfrm>
                <a:off x="556641" y="4706240"/>
                <a:ext cx="147300" cy="150000"/>
              </a:xfrm>
              <a:prstGeom prst="ellipse">
                <a:avLst/>
              </a:prstGeom>
              <a:solidFill>
                <a:srgbClr val="E6B8AF"/>
              </a:solidFill>
              <a:ln w="12700" cap="flat" cmpd="sng">
                <a:solidFill>
                  <a:srgbClr val="E6B8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pic>
        <p:nvPicPr>
          <p:cNvPr id="630" name="Google Shape;630;p91"/>
          <p:cNvPicPr preferRelativeResize="0"/>
          <p:nvPr/>
        </p:nvPicPr>
        <p:blipFill>
          <a:blip r:embed="rId3">
            <a:alphaModFix/>
          </a:blip>
          <a:stretch>
            <a:fillRect/>
          </a:stretch>
        </p:blipFill>
        <p:spPr>
          <a:xfrm>
            <a:off x="5415100" y="1474388"/>
            <a:ext cx="6809100" cy="4210297"/>
          </a:xfrm>
          <a:prstGeom prst="rect">
            <a:avLst/>
          </a:prstGeom>
          <a:noFill/>
          <a:ln>
            <a:noFill/>
          </a:ln>
        </p:spPr>
      </p:pic>
      <p:grpSp>
        <p:nvGrpSpPr>
          <p:cNvPr id="631" name="Google Shape;631;p91"/>
          <p:cNvGrpSpPr/>
          <p:nvPr/>
        </p:nvGrpSpPr>
        <p:grpSpPr>
          <a:xfrm>
            <a:off x="305520" y="1331857"/>
            <a:ext cx="4356958" cy="4045201"/>
            <a:chOff x="3240191" y="1675510"/>
            <a:chExt cx="5448240" cy="5163647"/>
          </a:xfrm>
        </p:grpSpPr>
        <p:grpSp>
          <p:nvGrpSpPr>
            <p:cNvPr id="632" name="Google Shape;632;p91"/>
            <p:cNvGrpSpPr/>
            <p:nvPr/>
          </p:nvGrpSpPr>
          <p:grpSpPr>
            <a:xfrm>
              <a:off x="3240191" y="1675510"/>
              <a:ext cx="5448240" cy="5163647"/>
              <a:chOff x="3678381" y="1333495"/>
              <a:chExt cx="5448240" cy="5429131"/>
            </a:xfrm>
          </p:grpSpPr>
          <p:sp>
            <p:nvSpPr>
              <p:cNvPr id="633" name="Google Shape;633;p91"/>
              <p:cNvSpPr/>
              <p:nvPr/>
            </p:nvSpPr>
            <p:spPr>
              <a:xfrm rot="1885795">
                <a:off x="9045175" y="5696600"/>
                <a:ext cx="66250" cy="76925"/>
              </a:xfrm>
              <a:custGeom>
                <a:avLst/>
                <a:gdLst/>
                <a:ahLst/>
                <a:cxnLst/>
                <a:rect l="l" t="t" r="r" b="b"/>
                <a:pathLst>
                  <a:path w="41" h="54" extrusionOk="0">
                    <a:moveTo>
                      <a:pt x="41" y="37"/>
                    </a:moveTo>
                    <a:lnTo>
                      <a:pt x="35" y="50"/>
                    </a:lnTo>
                    <a:lnTo>
                      <a:pt x="18" y="54"/>
                    </a:lnTo>
                    <a:lnTo>
                      <a:pt x="0" y="37"/>
                    </a:lnTo>
                    <a:lnTo>
                      <a:pt x="0" y="25"/>
                    </a:lnTo>
                    <a:lnTo>
                      <a:pt x="10" y="12"/>
                    </a:lnTo>
                    <a:lnTo>
                      <a:pt x="14" y="2"/>
                    </a:lnTo>
                    <a:lnTo>
                      <a:pt x="22" y="0"/>
                    </a:lnTo>
                    <a:lnTo>
                      <a:pt x="37" y="6"/>
                    </a:lnTo>
                    <a:lnTo>
                      <a:pt x="39" y="21"/>
                    </a:lnTo>
                    <a:lnTo>
                      <a:pt x="41" y="37"/>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34" name="Google Shape;634;p91"/>
              <p:cNvSpPr/>
              <p:nvPr/>
            </p:nvSpPr>
            <p:spPr>
              <a:xfrm rot="-4964510">
                <a:off x="8927327" y="5751004"/>
                <a:ext cx="66250" cy="76925"/>
              </a:xfrm>
              <a:custGeom>
                <a:avLst/>
                <a:gdLst/>
                <a:ahLst/>
                <a:cxnLst/>
                <a:rect l="l" t="t" r="r" b="b"/>
                <a:pathLst>
                  <a:path w="41" h="54" extrusionOk="0">
                    <a:moveTo>
                      <a:pt x="41" y="37"/>
                    </a:moveTo>
                    <a:lnTo>
                      <a:pt x="35" y="50"/>
                    </a:lnTo>
                    <a:lnTo>
                      <a:pt x="18" y="54"/>
                    </a:lnTo>
                    <a:lnTo>
                      <a:pt x="0" y="37"/>
                    </a:lnTo>
                    <a:lnTo>
                      <a:pt x="0" y="25"/>
                    </a:lnTo>
                    <a:lnTo>
                      <a:pt x="10" y="12"/>
                    </a:lnTo>
                    <a:lnTo>
                      <a:pt x="14" y="2"/>
                    </a:lnTo>
                    <a:lnTo>
                      <a:pt x="22" y="0"/>
                    </a:lnTo>
                    <a:lnTo>
                      <a:pt x="37" y="6"/>
                    </a:lnTo>
                    <a:lnTo>
                      <a:pt x="39" y="21"/>
                    </a:lnTo>
                    <a:lnTo>
                      <a:pt x="41" y="37"/>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35" name="Google Shape;635;p91"/>
              <p:cNvSpPr/>
              <p:nvPr/>
            </p:nvSpPr>
            <p:spPr>
              <a:xfrm rot="-4964510">
                <a:off x="3687595" y="3051053"/>
                <a:ext cx="66250" cy="76925"/>
              </a:xfrm>
              <a:custGeom>
                <a:avLst/>
                <a:gdLst/>
                <a:ahLst/>
                <a:cxnLst/>
                <a:rect l="l" t="t" r="r" b="b"/>
                <a:pathLst>
                  <a:path w="41" h="54" extrusionOk="0">
                    <a:moveTo>
                      <a:pt x="41" y="37"/>
                    </a:moveTo>
                    <a:lnTo>
                      <a:pt x="35" y="50"/>
                    </a:lnTo>
                    <a:lnTo>
                      <a:pt x="18" y="54"/>
                    </a:lnTo>
                    <a:lnTo>
                      <a:pt x="0" y="37"/>
                    </a:lnTo>
                    <a:lnTo>
                      <a:pt x="0" y="25"/>
                    </a:lnTo>
                    <a:lnTo>
                      <a:pt x="10" y="12"/>
                    </a:lnTo>
                    <a:lnTo>
                      <a:pt x="14" y="2"/>
                    </a:lnTo>
                    <a:lnTo>
                      <a:pt x="22" y="0"/>
                    </a:lnTo>
                    <a:lnTo>
                      <a:pt x="37" y="6"/>
                    </a:lnTo>
                    <a:lnTo>
                      <a:pt x="39" y="21"/>
                    </a:lnTo>
                    <a:lnTo>
                      <a:pt x="41" y="37"/>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36" name="Google Shape;636;p91"/>
              <p:cNvSpPr/>
              <p:nvPr/>
            </p:nvSpPr>
            <p:spPr>
              <a:xfrm rot="-4964510">
                <a:off x="5691303" y="4037144"/>
                <a:ext cx="66250" cy="76925"/>
              </a:xfrm>
              <a:custGeom>
                <a:avLst/>
                <a:gdLst/>
                <a:ahLst/>
                <a:cxnLst/>
                <a:rect l="l" t="t" r="r" b="b"/>
                <a:pathLst>
                  <a:path w="41" h="54" extrusionOk="0">
                    <a:moveTo>
                      <a:pt x="41" y="37"/>
                    </a:moveTo>
                    <a:lnTo>
                      <a:pt x="35" y="50"/>
                    </a:lnTo>
                    <a:lnTo>
                      <a:pt x="18" y="54"/>
                    </a:lnTo>
                    <a:lnTo>
                      <a:pt x="0" y="37"/>
                    </a:lnTo>
                    <a:lnTo>
                      <a:pt x="0" y="25"/>
                    </a:lnTo>
                    <a:lnTo>
                      <a:pt x="10" y="12"/>
                    </a:lnTo>
                    <a:lnTo>
                      <a:pt x="14" y="2"/>
                    </a:lnTo>
                    <a:lnTo>
                      <a:pt x="22" y="0"/>
                    </a:lnTo>
                    <a:lnTo>
                      <a:pt x="37" y="6"/>
                    </a:lnTo>
                    <a:lnTo>
                      <a:pt x="39" y="21"/>
                    </a:lnTo>
                    <a:lnTo>
                      <a:pt x="41" y="37"/>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37" name="Google Shape;637;p91"/>
              <p:cNvSpPr/>
              <p:nvPr/>
            </p:nvSpPr>
            <p:spPr>
              <a:xfrm rot="-4964510">
                <a:off x="8996852" y="4610874"/>
                <a:ext cx="66250" cy="76925"/>
              </a:xfrm>
              <a:custGeom>
                <a:avLst/>
                <a:gdLst/>
                <a:ahLst/>
                <a:cxnLst/>
                <a:rect l="l" t="t" r="r" b="b"/>
                <a:pathLst>
                  <a:path w="41" h="54" extrusionOk="0">
                    <a:moveTo>
                      <a:pt x="41" y="37"/>
                    </a:moveTo>
                    <a:lnTo>
                      <a:pt x="35" y="50"/>
                    </a:lnTo>
                    <a:lnTo>
                      <a:pt x="18" y="54"/>
                    </a:lnTo>
                    <a:lnTo>
                      <a:pt x="0" y="37"/>
                    </a:lnTo>
                    <a:lnTo>
                      <a:pt x="0" y="25"/>
                    </a:lnTo>
                    <a:lnTo>
                      <a:pt x="10" y="12"/>
                    </a:lnTo>
                    <a:lnTo>
                      <a:pt x="14" y="2"/>
                    </a:lnTo>
                    <a:lnTo>
                      <a:pt x="22" y="0"/>
                    </a:lnTo>
                    <a:lnTo>
                      <a:pt x="37" y="6"/>
                    </a:lnTo>
                    <a:lnTo>
                      <a:pt x="39" y="21"/>
                    </a:lnTo>
                    <a:lnTo>
                      <a:pt x="41" y="37"/>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38" name="Google Shape;638;p91"/>
              <p:cNvSpPr/>
              <p:nvPr/>
            </p:nvSpPr>
            <p:spPr>
              <a:xfrm rot="-4964510">
                <a:off x="8303919" y="4982762"/>
                <a:ext cx="66250" cy="76925"/>
              </a:xfrm>
              <a:custGeom>
                <a:avLst/>
                <a:gdLst/>
                <a:ahLst/>
                <a:cxnLst/>
                <a:rect l="l" t="t" r="r" b="b"/>
                <a:pathLst>
                  <a:path w="41" h="54" extrusionOk="0">
                    <a:moveTo>
                      <a:pt x="41" y="37"/>
                    </a:moveTo>
                    <a:lnTo>
                      <a:pt x="35" y="50"/>
                    </a:lnTo>
                    <a:lnTo>
                      <a:pt x="18" y="54"/>
                    </a:lnTo>
                    <a:lnTo>
                      <a:pt x="0" y="37"/>
                    </a:lnTo>
                    <a:lnTo>
                      <a:pt x="0" y="25"/>
                    </a:lnTo>
                    <a:lnTo>
                      <a:pt x="10" y="12"/>
                    </a:lnTo>
                    <a:lnTo>
                      <a:pt x="14" y="2"/>
                    </a:lnTo>
                    <a:lnTo>
                      <a:pt x="22" y="0"/>
                    </a:lnTo>
                    <a:lnTo>
                      <a:pt x="37" y="6"/>
                    </a:lnTo>
                    <a:lnTo>
                      <a:pt x="39" y="21"/>
                    </a:lnTo>
                    <a:lnTo>
                      <a:pt x="41" y="37"/>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39" name="Google Shape;639;p91"/>
              <p:cNvSpPr/>
              <p:nvPr/>
            </p:nvSpPr>
            <p:spPr>
              <a:xfrm>
                <a:off x="6776825" y="4104050"/>
                <a:ext cx="466800" cy="312600"/>
              </a:xfrm>
              <a:prstGeom prst="decagon">
                <a:avLst>
                  <a:gd name="vf" fmla="val 105146"/>
                </a:avLst>
              </a:prstGeom>
              <a:solidFill>
                <a:srgbClr val="980000"/>
              </a:solidFill>
              <a:ln>
                <a:noFill/>
              </a:ln>
            </p:spPr>
            <p:txBody>
              <a:bodyPr spcFirstLastPara="1" wrap="square" lIns="91425" tIns="91425" rIns="91425" bIns="91425" anchor="t" anchorCtr="0">
                <a:noAutofit/>
              </a:bodyPr>
              <a:lstStyle/>
              <a:p>
                <a:pPr marL="0" marR="0" lvl="0" indent="0" algn="l" rtl="0">
                  <a:lnSpc>
                    <a:spcPct val="5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3</a:t>
                </a:r>
                <a:endParaRPr sz="1200" b="1" i="0" u="none" strike="noStrike" cap="none">
                  <a:solidFill>
                    <a:srgbClr val="FFFFFF"/>
                  </a:solidFill>
                  <a:latin typeface="Arial"/>
                  <a:ea typeface="Arial"/>
                  <a:cs typeface="Arial"/>
                  <a:sym typeface="Arial"/>
                </a:endParaRPr>
              </a:p>
            </p:txBody>
          </p:sp>
          <p:sp>
            <p:nvSpPr>
              <p:cNvPr id="640" name="Google Shape;640;p91"/>
              <p:cNvSpPr/>
              <p:nvPr/>
            </p:nvSpPr>
            <p:spPr>
              <a:xfrm>
                <a:off x="6029800" y="3621250"/>
                <a:ext cx="257100" cy="312600"/>
              </a:xfrm>
              <a:prstGeom prst="decagon">
                <a:avLst>
                  <a:gd name="vf" fmla="val 105146"/>
                </a:avLst>
              </a:prstGeom>
              <a:solidFill>
                <a:srgbClr val="980000"/>
              </a:solidFill>
              <a:ln>
                <a:noFill/>
              </a:ln>
            </p:spPr>
            <p:txBody>
              <a:bodyPr spcFirstLastPara="1" wrap="square" lIns="91425" tIns="91425" rIns="91425" bIns="91425" anchor="t" anchorCtr="0">
                <a:noAutofit/>
              </a:bodyPr>
              <a:lstStyle/>
              <a:p>
                <a:pPr marL="0" marR="0" lvl="0" indent="0" algn="l" rtl="0">
                  <a:lnSpc>
                    <a:spcPct val="5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4</a:t>
                </a:r>
                <a:endParaRPr sz="1200" b="1" i="0" u="none" strike="noStrike" cap="none">
                  <a:solidFill>
                    <a:srgbClr val="FFFFFF"/>
                  </a:solidFill>
                  <a:latin typeface="Arial"/>
                  <a:ea typeface="Arial"/>
                  <a:cs typeface="Arial"/>
                  <a:sym typeface="Arial"/>
                </a:endParaRPr>
              </a:p>
            </p:txBody>
          </p:sp>
          <p:sp>
            <p:nvSpPr>
              <p:cNvPr id="641" name="Google Shape;641;p91"/>
              <p:cNvSpPr/>
              <p:nvPr/>
            </p:nvSpPr>
            <p:spPr>
              <a:xfrm>
                <a:off x="4819433" y="3435725"/>
                <a:ext cx="128100" cy="261900"/>
              </a:xfrm>
              <a:prstGeom prst="decagon">
                <a:avLst>
                  <a:gd name="vf" fmla="val 105146"/>
                </a:avLst>
              </a:prstGeom>
              <a:noFill/>
              <a:ln>
                <a:noFill/>
              </a:ln>
            </p:spPr>
            <p:txBody>
              <a:bodyPr spcFirstLastPara="1" wrap="square" lIns="91425" tIns="91425" rIns="91425" bIns="91425" anchor="t" anchorCtr="0">
                <a:noAutofit/>
              </a:bodyPr>
              <a:lstStyle/>
              <a:p>
                <a:pPr marL="0" marR="0" lvl="0" indent="0" algn="l" rtl="0">
                  <a:lnSpc>
                    <a:spcPct val="5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1</a:t>
                </a:r>
                <a:endParaRPr sz="1200" b="1" i="0" u="none" strike="noStrike" cap="none">
                  <a:solidFill>
                    <a:srgbClr val="FFFFFF"/>
                  </a:solidFill>
                  <a:latin typeface="Arial"/>
                  <a:ea typeface="Arial"/>
                  <a:cs typeface="Arial"/>
                  <a:sym typeface="Arial"/>
                </a:endParaRPr>
              </a:p>
            </p:txBody>
          </p:sp>
          <p:sp>
            <p:nvSpPr>
              <p:cNvPr id="642" name="Google Shape;642;p91"/>
              <p:cNvSpPr/>
              <p:nvPr/>
            </p:nvSpPr>
            <p:spPr>
              <a:xfrm>
                <a:off x="6704902" y="6309988"/>
                <a:ext cx="466800" cy="312600"/>
              </a:xfrm>
              <a:prstGeom prst="decagon">
                <a:avLst>
                  <a:gd name="vf" fmla="val 105146"/>
                </a:avLst>
              </a:prstGeom>
              <a:solidFill>
                <a:srgbClr val="980000"/>
              </a:solidFill>
              <a:ln>
                <a:noFill/>
              </a:ln>
            </p:spPr>
            <p:txBody>
              <a:bodyPr spcFirstLastPara="1" wrap="square" lIns="91425" tIns="91425" rIns="91425" bIns="91425" anchor="t" anchorCtr="0">
                <a:noAutofit/>
              </a:bodyPr>
              <a:lstStyle/>
              <a:p>
                <a:pPr marL="0" marR="0" lvl="0" indent="0" algn="l" rtl="0">
                  <a:lnSpc>
                    <a:spcPct val="5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51</a:t>
                </a:r>
                <a:endParaRPr sz="1200" b="1" i="0" u="none" strike="noStrike" cap="none">
                  <a:solidFill>
                    <a:srgbClr val="FFFFFF"/>
                  </a:solidFill>
                  <a:latin typeface="Arial"/>
                  <a:ea typeface="Arial"/>
                  <a:cs typeface="Arial"/>
                  <a:sym typeface="Arial"/>
                </a:endParaRPr>
              </a:p>
            </p:txBody>
          </p:sp>
          <p:sp>
            <p:nvSpPr>
              <p:cNvPr id="643" name="Google Shape;643;p91"/>
              <p:cNvSpPr/>
              <p:nvPr/>
            </p:nvSpPr>
            <p:spPr>
              <a:xfrm>
                <a:off x="5063222" y="3063288"/>
                <a:ext cx="279300" cy="256800"/>
              </a:xfrm>
              <a:prstGeom prst="flowChartConnector">
                <a:avLst/>
              </a:prstGeom>
              <a:noFill/>
              <a:ln>
                <a:noFill/>
              </a:ln>
            </p:spPr>
            <p:txBody>
              <a:bodyPr spcFirstLastPara="1" wrap="square" lIns="91425" tIns="91425" rIns="91425" bIns="91425" anchor="t" anchorCtr="0">
                <a:noAutofit/>
              </a:bodyPr>
              <a:lstStyle/>
              <a:p>
                <a:pPr marL="0" marR="0" lvl="0" indent="0" algn="ctr" rtl="0">
                  <a:lnSpc>
                    <a:spcPct val="5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2</a:t>
                </a:r>
                <a:endParaRPr sz="1200" b="1" i="0" u="none" strike="noStrike" cap="none">
                  <a:solidFill>
                    <a:srgbClr val="FFFFFF"/>
                  </a:solidFill>
                  <a:latin typeface="Arial"/>
                  <a:ea typeface="Arial"/>
                  <a:cs typeface="Arial"/>
                  <a:sym typeface="Arial"/>
                </a:endParaRPr>
              </a:p>
            </p:txBody>
          </p:sp>
          <p:sp>
            <p:nvSpPr>
              <p:cNvPr id="644" name="Google Shape;644;p91"/>
              <p:cNvSpPr/>
              <p:nvPr/>
            </p:nvSpPr>
            <p:spPr>
              <a:xfrm>
                <a:off x="7728641" y="3933855"/>
                <a:ext cx="390605" cy="475465"/>
              </a:xfrm>
              <a:custGeom>
                <a:avLst/>
                <a:gdLst/>
                <a:ahLst/>
                <a:cxnLst/>
                <a:rect l="l" t="t" r="r" b="b"/>
                <a:pathLst>
                  <a:path w="169" h="215" extrusionOk="0">
                    <a:moveTo>
                      <a:pt x="69" y="215"/>
                    </a:moveTo>
                    <a:lnTo>
                      <a:pt x="39" y="181"/>
                    </a:lnTo>
                    <a:lnTo>
                      <a:pt x="19" y="154"/>
                    </a:lnTo>
                    <a:lnTo>
                      <a:pt x="0" y="117"/>
                    </a:lnTo>
                    <a:lnTo>
                      <a:pt x="2" y="108"/>
                    </a:lnTo>
                    <a:lnTo>
                      <a:pt x="8" y="96"/>
                    </a:lnTo>
                    <a:lnTo>
                      <a:pt x="16" y="71"/>
                    </a:lnTo>
                    <a:lnTo>
                      <a:pt x="21" y="46"/>
                    </a:lnTo>
                    <a:lnTo>
                      <a:pt x="31" y="44"/>
                    </a:lnTo>
                    <a:lnTo>
                      <a:pt x="75" y="44"/>
                    </a:lnTo>
                    <a:lnTo>
                      <a:pt x="75" y="4"/>
                    </a:lnTo>
                    <a:lnTo>
                      <a:pt x="89" y="0"/>
                    </a:lnTo>
                    <a:lnTo>
                      <a:pt x="108" y="6"/>
                    </a:lnTo>
                    <a:lnTo>
                      <a:pt x="125" y="2"/>
                    </a:lnTo>
                    <a:lnTo>
                      <a:pt x="129" y="4"/>
                    </a:lnTo>
                    <a:lnTo>
                      <a:pt x="127" y="17"/>
                    </a:lnTo>
                    <a:lnTo>
                      <a:pt x="135" y="35"/>
                    </a:lnTo>
                    <a:lnTo>
                      <a:pt x="158" y="33"/>
                    </a:lnTo>
                    <a:lnTo>
                      <a:pt x="165" y="38"/>
                    </a:lnTo>
                    <a:lnTo>
                      <a:pt x="152" y="79"/>
                    </a:lnTo>
                    <a:lnTo>
                      <a:pt x="167" y="98"/>
                    </a:lnTo>
                    <a:lnTo>
                      <a:pt x="169" y="125"/>
                    </a:lnTo>
                    <a:lnTo>
                      <a:pt x="165" y="148"/>
                    </a:lnTo>
                    <a:lnTo>
                      <a:pt x="158" y="163"/>
                    </a:lnTo>
                    <a:lnTo>
                      <a:pt x="131" y="163"/>
                    </a:lnTo>
                    <a:lnTo>
                      <a:pt x="113" y="146"/>
                    </a:lnTo>
                    <a:lnTo>
                      <a:pt x="112" y="161"/>
                    </a:lnTo>
                    <a:lnTo>
                      <a:pt x="92" y="165"/>
                    </a:lnTo>
                    <a:lnTo>
                      <a:pt x="81" y="175"/>
                    </a:lnTo>
                    <a:lnTo>
                      <a:pt x="92" y="196"/>
                    </a:lnTo>
                    <a:lnTo>
                      <a:pt x="69" y="215"/>
                    </a:lnTo>
                    <a:close/>
                  </a:path>
                </a:pathLst>
              </a:custGeom>
              <a:noFill/>
              <a:ln>
                <a:noFill/>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200" b="1" i="0" u="none" strike="noStrike" cap="none">
                    <a:solidFill>
                      <a:srgbClr val="FFFFFF"/>
                    </a:solidFill>
                    <a:latin typeface="Arial"/>
                    <a:ea typeface="Arial"/>
                    <a:cs typeface="Arial"/>
                    <a:sym typeface="Arial"/>
                  </a:rPr>
                  <a:t>1</a:t>
                </a:r>
                <a:endParaRPr sz="1200" b="1" i="0" u="none" strike="noStrike" cap="none">
                  <a:solidFill>
                    <a:srgbClr val="FFFFFF"/>
                  </a:solidFill>
                  <a:latin typeface="Arial"/>
                  <a:ea typeface="Arial"/>
                  <a:cs typeface="Arial"/>
                  <a:sym typeface="Arial"/>
                </a:endParaRPr>
              </a:p>
            </p:txBody>
          </p:sp>
          <p:sp>
            <p:nvSpPr>
              <p:cNvPr id="645" name="Google Shape;645;p91"/>
              <p:cNvSpPr/>
              <p:nvPr/>
            </p:nvSpPr>
            <p:spPr>
              <a:xfrm>
                <a:off x="5931266" y="3969793"/>
                <a:ext cx="390605" cy="475465"/>
              </a:xfrm>
              <a:custGeom>
                <a:avLst/>
                <a:gdLst/>
                <a:ahLst/>
                <a:cxnLst/>
                <a:rect l="l" t="t" r="r" b="b"/>
                <a:pathLst>
                  <a:path w="169" h="215" extrusionOk="0">
                    <a:moveTo>
                      <a:pt x="69" y="215"/>
                    </a:moveTo>
                    <a:lnTo>
                      <a:pt x="39" y="181"/>
                    </a:lnTo>
                    <a:lnTo>
                      <a:pt x="19" y="154"/>
                    </a:lnTo>
                    <a:lnTo>
                      <a:pt x="0" y="117"/>
                    </a:lnTo>
                    <a:lnTo>
                      <a:pt x="2" y="108"/>
                    </a:lnTo>
                    <a:lnTo>
                      <a:pt x="8" y="96"/>
                    </a:lnTo>
                    <a:lnTo>
                      <a:pt x="16" y="71"/>
                    </a:lnTo>
                    <a:lnTo>
                      <a:pt x="21" y="46"/>
                    </a:lnTo>
                    <a:lnTo>
                      <a:pt x="31" y="44"/>
                    </a:lnTo>
                    <a:lnTo>
                      <a:pt x="75" y="44"/>
                    </a:lnTo>
                    <a:lnTo>
                      <a:pt x="75" y="4"/>
                    </a:lnTo>
                    <a:lnTo>
                      <a:pt x="89" y="0"/>
                    </a:lnTo>
                    <a:lnTo>
                      <a:pt x="108" y="6"/>
                    </a:lnTo>
                    <a:lnTo>
                      <a:pt x="125" y="2"/>
                    </a:lnTo>
                    <a:lnTo>
                      <a:pt x="129" y="4"/>
                    </a:lnTo>
                    <a:lnTo>
                      <a:pt x="127" y="17"/>
                    </a:lnTo>
                    <a:lnTo>
                      <a:pt x="135" y="35"/>
                    </a:lnTo>
                    <a:lnTo>
                      <a:pt x="158" y="33"/>
                    </a:lnTo>
                    <a:lnTo>
                      <a:pt x="165" y="38"/>
                    </a:lnTo>
                    <a:lnTo>
                      <a:pt x="152" y="79"/>
                    </a:lnTo>
                    <a:lnTo>
                      <a:pt x="167" y="98"/>
                    </a:lnTo>
                    <a:lnTo>
                      <a:pt x="169" y="125"/>
                    </a:lnTo>
                    <a:lnTo>
                      <a:pt x="165" y="148"/>
                    </a:lnTo>
                    <a:lnTo>
                      <a:pt x="158" y="163"/>
                    </a:lnTo>
                    <a:lnTo>
                      <a:pt x="131" y="163"/>
                    </a:lnTo>
                    <a:lnTo>
                      <a:pt x="113" y="146"/>
                    </a:lnTo>
                    <a:lnTo>
                      <a:pt x="112" y="161"/>
                    </a:lnTo>
                    <a:lnTo>
                      <a:pt x="92" y="165"/>
                    </a:lnTo>
                    <a:lnTo>
                      <a:pt x="81" y="175"/>
                    </a:lnTo>
                    <a:lnTo>
                      <a:pt x="92" y="196"/>
                    </a:lnTo>
                    <a:lnTo>
                      <a:pt x="69" y="215"/>
                    </a:lnTo>
                    <a:close/>
                  </a:path>
                </a:pathLst>
              </a:custGeom>
              <a:noFill/>
              <a:ln>
                <a:noFill/>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200" b="1" i="0" u="none" strike="noStrike" cap="none">
                    <a:solidFill>
                      <a:srgbClr val="FFFFFF"/>
                    </a:solidFill>
                    <a:latin typeface="Arial"/>
                    <a:ea typeface="Arial"/>
                    <a:cs typeface="Arial"/>
                    <a:sym typeface="Arial"/>
                  </a:rPr>
                  <a:t>1</a:t>
                </a:r>
                <a:endParaRPr sz="1200" b="1" i="0" u="none" strike="noStrike" cap="none">
                  <a:solidFill>
                    <a:srgbClr val="FFFFFF"/>
                  </a:solidFill>
                  <a:latin typeface="Arial"/>
                  <a:ea typeface="Arial"/>
                  <a:cs typeface="Arial"/>
                  <a:sym typeface="Arial"/>
                </a:endParaRPr>
              </a:p>
            </p:txBody>
          </p:sp>
          <p:sp>
            <p:nvSpPr>
              <p:cNvPr id="646" name="Google Shape;646;p91"/>
              <p:cNvSpPr/>
              <p:nvPr/>
            </p:nvSpPr>
            <p:spPr>
              <a:xfrm>
                <a:off x="5052700" y="3385025"/>
                <a:ext cx="466800" cy="312600"/>
              </a:xfrm>
              <a:prstGeom prst="decagon">
                <a:avLst>
                  <a:gd name="vf" fmla="val 105146"/>
                </a:avLst>
              </a:prstGeom>
              <a:noFill/>
              <a:ln>
                <a:noFill/>
              </a:ln>
            </p:spPr>
            <p:txBody>
              <a:bodyPr spcFirstLastPara="1" wrap="square" lIns="91425" tIns="91425" rIns="91425" bIns="91425" anchor="t" anchorCtr="0">
                <a:noAutofit/>
              </a:bodyPr>
              <a:lstStyle/>
              <a:p>
                <a:pPr marL="0" marR="0" lvl="0" indent="0" algn="l" rtl="0">
                  <a:lnSpc>
                    <a:spcPct val="5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2</a:t>
                </a:r>
                <a:endParaRPr sz="1200" b="1" i="0" u="none" strike="noStrike" cap="none">
                  <a:solidFill>
                    <a:srgbClr val="FFFFFF"/>
                  </a:solidFill>
                  <a:latin typeface="Arial"/>
                  <a:ea typeface="Arial"/>
                  <a:cs typeface="Arial"/>
                  <a:sym typeface="Arial"/>
                </a:endParaRPr>
              </a:p>
            </p:txBody>
          </p:sp>
          <p:sp>
            <p:nvSpPr>
              <p:cNvPr id="647" name="Google Shape;647;p91"/>
              <p:cNvSpPr/>
              <p:nvPr/>
            </p:nvSpPr>
            <p:spPr>
              <a:xfrm>
                <a:off x="4503145" y="3205350"/>
                <a:ext cx="128100" cy="261900"/>
              </a:xfrm>
              <a:prstGeom prst="decagon">
                <a:avLst>
                  <a:gd name="vf" fmla="val 105146"/>
                </a:avLst>
              </a:prstGeom>
              <a:noFill/>
              <a:ln>
                <a:noFill/>
              </a:ln>
            </p:spPr>
            <p:txBody>
              <a:bodyPr spcFirstLastPara="1" wrap="square" lIns="91425" tIns="91425" rIns="91425" bIns="91425" anchor="t" anchorCtr="0">
                <a:noAutofit/>
              </a:bodyPr>
              <a:lstStyle/>
              <a:p>
                <a:pPr marL="0" marR="0" lvl="0" indent="0" algn="l" rtl="0">
                  <a:lnSpc>
                    <a:spcPct val="50000"/>
                  </a:lnSpc>
                  <a:spcBef>
                    <a:spcPts val="0"/>
                  </a:spcBef>
                  <a:spcAft>
                    <a:spcPts val="0"/>
                  </a:spcAft>
                  <a:buClr>
                    <a:srgbClr val="000000"/>
                  </a:buClr>
                  <a:buSzPts val="1200"/>
                  <a:buFont typeface="Arial"/>
                  <a:buNone/>
                </a:pPr>
                <a:r>
                  <a:rPr lang="en-US" sz="1200" b="1" i="0" u="none" strike="noStrike" cap="none">
                    <a:solidFill>
                      <a:srgbClr val="FFFFFF"/>
                    </a:solidFill>
                    <a:latin typeface="Arial"/>
                    <a:ea typeface="Arial"/>
                    <a:cs typeface="Arial"/>
                    <a:sym typeface="Arial"/>
                  </a:rPr>
                  <a:t>1</a:t>
                </a:r>
                <a:endParaRPr sz="1200" b="1" i="0" u="none" strike="noStrike" cap="none">
                  <a:solidFill>
                    <a:srgbClr val="FFFFFF"/>
                  </a:solidFill>
                  <a:latin typeface="Arial"/>
                  <a:ea typeface="Arial"/>
                  <a:cs typeface="Arial"/>
                  <a:sym typeface="Arial"/>
                </a:endParaRPr>
              </a:p>
            </p:txBody>
          </p:sp>
          <p:sp>
            <p:nvSpPr>
              <p:cNvPr id="648" name="Google Shape;648;p91"/>
              <p:cNvSpPr/>
              <p:nvPr/>
            </p:nvSpPr>
            <p:spPr>
              <a:xfrm>
                <a:off x="7930616" y="3303593"/>
                <a:ext cx="390605" cy="475465"/>
              </a:xfrm>
              <a:custGeom>
                <a:avLst/>
                <a:gdLst/>
                <a:ahLst/>
                <a:cxnLst/>
                <a:rect l="l" t="t" r="r" b="b"/>
                <a:pathLst>
                  <a:path w="169" h="215" extrusionOk="0">
                    <a:moveTo>
                      <a:pt x="69" y="215"/>
                    </a:moveTo>
                    <a:lnTo>
                      <a:pt x="39" y="181"/>
                    </a:lnTo>
                    <a:lnTo>
                      <a:pt x="19" y="154"/>
                    </a:lnTo>
                    <a:lnTo>
                      <a:pt x="0" y="117"/>
                    </a:lnTo>
                    <a:lnTo>
                      <a:pt x="2" y="108"/>
                    </a:lnTo>
                    <a:lnTo>
                      <a:pt x="8" y="96"/>
                    </a:lnTo>
                    <a:lnTo>
                      <a:pt x="16" y="71"/>
                    </a:lnTo>
                    <a:lnTo>
                      <a:pt x="21" y="46"/>
                    </a:lnTo>
                    <a:lnTo>
                      <a:pt x="31" y="44"/>
                    </a:lnTo>
                    <a:lnTo>
                      <a:pt x="75" y="44"/>
                    </a:lnTo>
                    <a:lnTo>
                      <a:pt x="75" y="4"/>
                    </a:lnTo>
                    <a:lnTo>
                      <a:pt x="89" y="0"/>
                    </a:lnTo>
                    <a:lnTo>
                      <a:pt x="108" y="6"/>
                    </a:lnTo>
                    <a:lnTo>
                      <a:pt x="125" y="2"/>
                    </a:lnTo>
                    <a:lnTo>
                      <a:pt x="129" y="4"/>
                    </a:lnTo>
                    <a:lnTo>
                      <a:pt x="127" y="17"/>
                    </a:lnTo>
                    <a:lnTo>
                      <a:pt x="135" y="35"/>
                    </a:lnTo>
                    <a:lnTo>
                      <a:pt x="158" y="33"/>
                    </a:lnTo>
                    <a:lnTo>
                      <a:pt x="165" y="38"/>
                    </a:lnTo>
                    <a:lnTo>
                      <a:pt x="152" y="79"/>
                    </a:lnTo>
                    <a:lnTo>
                      <a:pt x="167" y="98"/>
                    </a:lnTo>
                    <a:lnTo>
                      <a:pt x="169" y="125"/>
                    </a:lnTo>
                    <a:lnTo>
                      <a:pt x="165" y="148"/>
                    </a:lnTo>
                    <a:lnTo>
                      <a:pt x="158" y="163"/>
                    </a:lnTo>
                    <a:lnTo>
                      <a:pt x="131" y="163"/>
                    </a:lnTo>
                    <a:lnTo>
                      <a:pt x="113" y="146"/>
                    </a:lnTo>
                    <a:lnTo>
                      <a:pt x="112" y="161"/>
                    </a:lnTo>
                    <a:lnTo>
                      <a:pt x="92" y="165"/>
                    </a:lnTo>
                    <a:lnTo>
                      <a:pt x="81" y="175"/>
                    </a:lnTo>
                    <a:lnTo>
                      <a:pt x="92" y="196"/>
                    </a:lnTo>
                    <a:lnTo>
                      <a:pt x="69" y="215"/>
                    </a:lnTo>
                    <a:close/>
                  </a:path>
                </a:pathLst>
              </a:custGeom>
              <a:noFill/>
              <a:ln>
                <a:noFill/>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200" b="1" i="0" u="none" strike="noStrike" cap="none">
                    <a:solidFill>
                      <a:srgbClr val="FFFFFF"/>
                    </a:solidFill>
                    <a:latin typeface="Arial"/>
                    <a:ea typeface="Arial"/>
                    <a:cs typeface="Arial"/>
                    <a:sym typeface="Arial"/>
                  </a:rPr>
                  <a:t>1</a:t>
                </a:r>
                <a:endParaRPr sz="1200" b="1" i="0" u="none" strike="noStrike" cap="none">
                  <a:solidFill>
                    <a:srgbClr val="FFFFFF"/>
                  </a:solidFill>
                  <a:latin typeface="Arial"/>
                  <a:ea typeface="Arial"/>
                  <a:cs typeface="Arial"/>
                  <a:sym typeface="Arial"/>
                </a:endParaRPr>
              </a:p>
            </p:txBody>
          </p:sp>
          <p:grpSp>
            <p:nvGrpSpPr>
              <p:cNvPr id="649" name="Google Shape;649;p91"/>
              <p:cNvGrpSpPr/>
              <p:nvPr/>
            </p:nvGrpSpPr>
            <p:grpSpPr>
              <a:xfrm>
                <a:off x="4094315" y="1333495"/>
                <a:ext cx="4738454" cy="5429131"/>
                <a:chOff x="4968355" y="2950572"/>
                <a:chExt cx="2385088" cy="2856085"/>
              </a:xfrm>
            </p:grpSpPr>
            <p:sp>
              <p:nvSpPr>
                <p:cNvPr id="650" name="Google Shape;650;p91"/>
                <p:cNvSpPr/>
                <p:nvPr/>
              </p:nvSpPr>
              <p:spPr>
                <a:xfrm>
                  <a:off x="5602356" y="3944094"/>
                  <a:ext cx="105867" cy="240819"/>
                </a:xfrm>
                <a:custGeom>
                  <a:avLst/>
                  <a:gdLst/>
                  <a:ahLst/>
                  <a:cxnLst/>
                  <a:rect l="l" t="t" r="r" b="b"/>
                  <a:pathLst>
                    <a:path w="91" h="207" extrusionOk="0">
                      <a:moveTo>
                        <a:pt x="58" y="204"/>
                      </a:moveTo>
                      <a:lnTo>
                        <a:pt x="33" y="207"/>
                      </a:lnTo>
                      <a:lnTo>
                        <a:pt x="25" y="184"/>
                      </a:lnTo>
                      <a:lnTo>
                        <a:pt x="27" y="106"/>
                      </a:lnTo>
                      <a:lnTo>
                        <a:pt x="21" y="98"/>
                      </a:lnTo>
                      <a:lnTo>
                        <a:pt x="19" y="83"/>
                      </a:lnTo>
                      <a:lnTo>
                        <a:pt x="10" y="69"/>
                      </a:lnTo>
                      <a:lnTo>
                        <a:pt x="0" y="60"/>
                      </a:lnTo>
                      <a:lnTo>
                        <a:pt x="4" y="42"/>
                      </a:lnTo>
                      <a:lnTo>
                        <a:pt x="16" y="38"/>
                      </a:lnTo>
                      <a:lnTo>
                        <a:pt x="21" y="23"/>
                      </a:lnTo>
                      <a:lnTo>
                        <a:pt x="37" y="19"/>
                      </a:lnTo>
                      <a:lnTo>
                        <a:pt x="43" y="10"/>
                      </a:lnTo>
                      <a:lnTo>
                        <a:pt x="52" y="0"/>
                      </a:lnTo>
                      <a:lnTo>
                        <a:pt x="64" y="0"/>
                      </a:lnTo>
                      <a:lnTo>
                        <a:pt x="87" y="19"/>
                      </a:lnTo>
                      <a:lnTo>
                        <a:pt x="85" y="31"/>
                      </a:lnTo>
                      <a:lnTo>
                        <a:pt x="91" y="50"/>
                      </a:lnTo>
                      <a:lnTo>
                        <a:pt x="85" y="65"/>
                      </a:lnTo>
                      <a:lnTo>
                        <a:pt x="89" y="73"/>
                      </a:lnTo>
                      <a:lnTo>
                        <a:pt x="73" y="94"/>
                      </a:lnTo>
                      <a:lnTo>
                        <a:pt x="66" y="106"/>
                      </a:lnTo>
                      <a:lnTo>
                        <a:pt x="60" y="127"/>
                      </a:lnTo>
                      <a:lnTo>
                        <a:pt x="60" y="148"/>
                      </a:lnTo>
                      <a:lnTo>
                        <a:pt x="58" y="204"/>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51" name="Google Shape;651;p91"/>
                <p:cNvSpPr/>
                <p:nvPr/>
              </p:nvSpPr>
              <p:spPr>
                <a:xfrm>
                  <a:off x="5385968" y="3830083"/>
                  <a:ext cx="267576" cy="216388"/>
                </a:xfrm>
                <a:custGeom>
                  <a:avLst/>
                  <a:gdLst/>
                  <a:ahLst/>
                  <a:cxnLst/>
                  <a:rect l="l" t="t" r="r" b="b"/>
                  <a:pathLst>
                    <a:path w="230" h="186" extrusionOk="0">
                      <a:moveTo>
                        <a:pt x="79" y="186"/>
                      </a:moveTo>
                      <a:lnTo>
                        <a:pt x="58" y="177"/>
                      </a:lnTo>
                      <a:lnTo>
                        <a:pt x="44" y="179"/>
                      </a:lnTo>
                      <a:lnTo>
                        <a:pt x="35" y="186"/>
                      </a:lnTo>
                      <a:lnTo>
                        <a:pt x="21" y="181"/>
                      </a:lnTo>
                      <a:lnTo>
                        <a:pt x="15" y="169"/>
                      </a:lnTo>
                      <a:lnTo>
                        <a:pt x="2" y="161"/>
                      </a:lnTo>
                      <a:lnTo>
                        <a:pt x="0" y="142"/>
                      </a:lnTo>
                      <a:lnTo>
                        <a:pt x="10" y="127"/>
                      </a:lnTo>
                      <a:lnTo>
                        <a:pt x="8" y="115"/>
                      </a:lnTo>
                      <a:lnTo>
                        <a:pt x="33" y="87"/>
                      </a:lnTo>
                      <a:lnTo>
                        <a:pt x="37" y="63"/>
                      </a:lnTo>
                      <a:lnTo>
                        <a:pt x="46" y="56"/>
                      </a:lnTo>
                      <a:lnTo>
                        <a:pt x="60" y="60"/>
                      </a:lnTo>
                      <a:lnTo>
                        <a:pt x="73" y="54"/>
                      </a:lnTo>
                      <a:lnTo>
                        <a:pt x="77" y="44"/>
                      </a:lnTo>
                      <a:lnTo>
                        <a:pt x="100" y="29"/>
                      </a:lnTo>
                      <a:lnTo>
                        <a:pt x="106" y="19"/>
                      </a:lnTo>
                      <a:lnTo>
                        <a:pt x="134" y="4"/>
                      </a:lnTo>
                      <a:lnTo>
                        <a:pt x="150" y="0"/>
                      </a:lnTo>
                      <a:lnTo>
                        <a:pt x="157" y="6"/>
                      </a:lnTo>
                      <a:lnTo>
                        <a:pt x="177" y="6"/>
                      </a:lnTo>
                      <a:lnTo>
                        <a:pt x="175" y="23"/>
                      </a:lnTo>
                      <a:lnTo>
                        <a:pt x="179" y="39"/>
                      </a:lnTo>
                      <a:lnTo>
                        <a:pt x="194" y="60"/>
                      </a:lnTo>
                      <a:lnTo>
                        <a:pt x="196" y="77"/>
                      </a:lnTo>
                      <a:lnTo>
                        <a:pt x="230" y="85"/>
                      </a:lnTo>
                      <a:lnTo>
                        <a:pt x="229" y="108"/>
                      </a:lnTo>
                      <a:lnTo>
                        <a:pt x="223" y="117"/>
                      </a:lnTo>
                      <a:lnTo>
                        <a:pt x="207" y="121"/>
                      </a:lnTo>
                      <a:lnTo>
                        <a:pt x="202" y="136"/>
                      </a:lnTo>
                      <a:lnTo>
                        <a:pt x="190" y="140"/>
                      </a:lnTo>
                      <a:lnTo>
                        <a:pt x="165" y="138"/>
                      </a:lnTo>
                      <a:lnTo>
                        <a:pt x="152" y="136"/>
                      </a:lnTo>
                      <a:lnTo>
                        <a:pt x="142" y="142"/>
                      </a:lnTo>
                      <a:lnTo>
                        <a:pt x="129" y="140"/>
                      </a:lnTo>
                      <a:lnTo>
                        <a:pt x="77" y="140"/>
                      </a:lnTo>
                      <a:lnTo>
                        <a:pt x="75" y="159"/>
                      </a:lnTo>
                      <a:lnTo>
                        <a:pt x="79" y="186"/>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52" name="Google Shape;652;p91"/>
                <p:cNvSpPr/>
                <p:nvPr/>
              </p:nvSpPr>
              <p:spPr>
                <a:xfrm>
                  <a:off x="6261989" y="5128409"/>
                  <a:ext cx="328072" cy="361810"/>
                </a:xfrm>
                <a:custGeom>
                  <a:avLst/>
                  <a:gdLst/>
                  <a:ahLst/>
                  <a:cxnLst/>
                  <a:rect l="l" t="t" r="r" b="b"/>
                  <a:pathLst>
                    <a:path w="282" h="311" extrusionOk="0">
                      <a:moveTo>
                        <a:pt x="174" y="29"/>
                      </a:moveTo>
                      <a:lnTo>
                        <a:pt x="180" y="34"/>
                      </a:lnTo>
                      <a:lnTo>
                        <a:pt x="188" y="55"/>
                      </a:lnTo>
                      <a:lnTo>
                        <a:pt x="220" y="92"/>
                      </a:lnTo>
                      <a:lnTo>
                        <a:pt x="234" y="96"/>
                      </a:lnTo>
                      <a:lnTo>
                        <a:pt x="234" y="107"/>
                      </a:lnTo>
                      <a:lnTo>
                        <a:pt x="241" y="130"/>
                      </a:lnTo>
                      <a:lnTo>
                        <a:pt x="264" y="134"/>
                      </a:lnTo>
                      <a:lnTo>
                        <a:pt x="282" y="149"/>
                      </a:lnTo>
                      <a:lnTo>
                        <a:pt x="240" y="174"/>
                      </a:lnTo>
                      <a:lnTo>
                        <a:pt x="213" y="201"/>
                      </a:lnTo>
                      <a:lnTo>
                        <a:pt x="203" y="222"/>
                      </a:lnTo>
                      <a:lnTo>
                        <a:pt x="193" y="236"/>
                      </a:lnTo>
                      <a:lnTo>
                        <a:pt x="176" y="238"/>
                      </a:lnTo>
                      <a:lnTo>
                        <a:pt x="172" y="255"/>
                      </a:lnTo>
                      <a:lnTo>
                        <a:pt x="168" y="265"/>
                      </a:lnTo>
                      <a:lnTo>
                        <a:pt x="149" y="274"/>
                      </a:lnTo>
                      <a:lnTo>
                        <a:pt x="126" y="272"/>
                      </a:lnTo>
                      <a:lnTo>
                        <a:pt x="111" y="263"/>
                      </a:lnTo>
                      <a:lnTo>
                        <a:pt x="99" y="259"/>
                      </a:lnTo>
                      <a:lnTo>
                        <a:pt x="86" y="267"/>
                      </a:lnTo>
                      <a:lnTo>
                        <a:pt x="78" y="282"/>
                      </a:lnTo>
                      <a:lnTo>
                        <a:pt x="63" y="293"/>
                      </a:lnTo>
                      <a:lnTo>
                        <a:pt x="49" y="307"/>
                      </a:lnTo>
                      <a:lnTo>
                        <a:pt x="28" y="311"/>
                      </a:lnTo>
                      <a:lnTo>
                        <a:pt x="21" y="299"/>
                      </a:lnTo>
                      <a:lnTo>
                        <a:pt x="25" y="278"/>
                      </a:lnTo>
                      <a:lnTo>
                        <a:pt x="7" y="245"/>
                      </a:lnTo>
                      <a:lnTo>
                        <a:pt x="0" y="242"/>
                      </a:lnTo>
                      <a:lnTo>
                        <a:pt x="1" y="142"/>
                      </a:lnTo>
                      <a:lnTo>
                        <a:pt x="30" y="140"/>
                      </a:lnTo>
                      <a:lnTo>
                        <a:pt x="34" y="19"/>
                      </a:lnTo>
                      <a:lnTo>
                        <a:pt x="55" y="19"/>
                      </a:lnTo>
                      <a:lnTo>
                        <a:pt x="101" y="5"/>
                      </a:lnTo>
                      <a:lnTo>
                        <a:pt x="113" y="21"/>
                      </a:lnTo>
                      <a:lnTo>
                        <a:pt x="132" y="7"/>
                      </a:lnTo>
                      <a:lnTo>
                        <a:pt x="140" y="7"/>
                      </a:lnTo>
                      <a:lnTo>
                        <a:pt x="157" y="0"/>
                      </a:lnTo>
                      <a:lnTo>
                        <a:pt x="163" y="2"/>
                      </a:lnTo>
                      <a:lnTo>
                        <a:pt x="174" y="29"/>
                      </a:lnTo>
                      <a:close/>
                    </a:path>
                  </a:pathLst>
                </a:custGeom>
                <a:solidFill>
                  <a:srgbClr val="CC4125"/>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53" name="Google Shape;653;p91"/>
                <p:cNvSpPr/>
                <p:nvPr/>
              </p:nvSpPr>
              <p:spPr>
                <a:xfrm>
                  <a:off x="6080503" y="3987139"/>
                  <a:ext cx="451389" cy="352503"/>
                </a:xfrm>
                <a:custGeom>
                  <a:avLst/>
                  <a:gdLst/>
                  <a:ahLst/>
                  <a:cxnLst/>
                  <a:rect l="l" t="t" r="r" b="b"/>
                  <a:pathLst>
                    <a:path w="388" h="303" extrusionOk="0">
                      <a:moveTo>
                        <a:pt x="23" y="126"/>
                      </a:moveTo>
                      <a:lnTo>
                        <a:pt x="48" y="124"/>
                      </a:lnTo>
                      <a:lnTo>
                        <a:pt x="54" y="115"/>
                      </a:lnTo>
                      <a:lnTo>
                        <a:pt x="60" y="117"/>
                      </a:lnTo>
                      <a:lnTo>
                        <a:pt x="67" y="124"/>
                      </a:lnTo>
                      <a:lnTo>
                        <a:pt x="104" y="111"/>
                      </a:lnTo>
                      <a:lnTo>
                        <a:pt x="117" y="97"/>
                      </a:lnTo>
                      <a:lnTo>
                        <a:pt x="133" y="86"/>
                      </a:lnTo>
                      <a:lnTo>
                        <a:pt x="131" y="72"/>
                      </a:lnTo>
                      <a:lnTo>
                        <a:pt x="138" y="71"/>
                      </a:lnTo>
                      <a:lnTo>
                        <a:pt x="167" y="72"/>
                      </a:lnTo>
                      <a:lnTo>
                        <a:pt x="196" y="57"/>
                      </a:lnTo>
                      <a:lnTo>
                        <a:pt x="217" y="19"/>
                      </a:lnTo>
                      <a:lnTo>
                        <a:pt x="232" y="5"/>
                      </a:lnTo>
                      <a:lnTo>
                        <a:pt x="250" y="0"/>
                      </a:lnTo>
                      <a:lnTo>
                        <a:pt x="253" y="15"/>
                      </a:lnTo>
                      <a:lnTo>
                        <a:pt x="271" y="36"/>
                      </a:lnTo>
                      <a:lnTo>
                        <a:pt x="271" y="49"/>
                      </a:lnTo>
                      <a:lnTo>
                        <a:pt x="267" y="63"/>
                      </a:lnTo>
                      <a:lnTo>
                        <a:pt x="269" y="74"/>
                      </a:lnTo>
                      <a:lnTo>
                        <a:pt x="278" y="84"/>
                      </a:lnTo>
                      <a:lnTo>
                        <a:pt x="301" y="99"/>
                      </a:lnTo>
                      <a:lnTo>
                        <a:pt x="319" y="113"/>
                      </a:lnTo>
                      <a:lnTo>
                        <a:pt x="319" y="124"/>
                      </a:lnTo>
                      <a:lnTo>
                        <a:pt x="340" y="142"/>
                      </a:lnTo>
                      <a:lnTo>
                        <a:pt x="351" y="157"/>
                      </a:lnTo>
                      <a:lnTo>
                        <a:pt x="359" y="176"/>
                      </a:lnTo>
                      <a:lnTo>
                        <a:pt x="382" y="190"/>
                      </a:lnTo>
                      <a:lnTo>
                        <a:pt x="388" y="201"/>
                      </a:lnTo>
                      <a:lnTo>
                        <a:pt x="378" y="205"/>
                      </a:lnTo>
                      <a:lnTo>
                        <a:pt x="357" y="203"/>
                      </a:lnTo>
                      <a:lnTo>
                        <a:pt x="336" y="201"/>
                      </a:lnTo>
                      <a:lnTo>
                        <a:pt x="324" y="203"/>
                      </a:lnTo>
                      <a:lnTo>
                        <a:pt x="321" y="211"/>
                      </a:lnTo>
                      <a:lnTo>
                        <a:pt x="311" y="213"/>
                      </a:lnTo>
                      <a:lnTo>
                        <a:pt x="298" y="205"/>
                      </a:lnTo>
                      <a:lnTo>
                        <a:pt x="265" y="222"/>
                      </a:lnTo>
                      <a:lnTo>
                        <a:pt x="252" y="218"/>
                      </a:lnTo>
                      <a:lnTo>
                        <a:pt x="248" y="222"/>
                      </a:lnTo>
                      <a:lnTo>
                        <a:pt x="238" y="241"/>
                      </a:lnTo>
                      <a:lnTo>
                        <a:pt x="215" y="236"/>
                      </a:lnTo>
                      <a:lnTo>
                        <a:pt x="194" y="232"/>
                      </a:lnTo>
                      <a:lnTo>
                        <a:pt x="175" y="220"/>
                      </a:lnTo>
                      <a:lnTo>
                        <a:pt x="150" y="209"/>
                      </a:lnTo>
                      <a:lnTo>
                        <a:pt x="134" y="218"/>
                      </a:lnTo>
                      <a:lnTo>
                        <a:pt x="123" y="236"/>
                      </a:lnTo>
                      <a:lnTo>
                        <a:pt x="119" y="261"/>
                      </a:lnTo>
                      <a:lnTo>
                        <a:pt x="100" y="259"/>
                      </a:lnTo>
                      <a:lnTo>
                        <a:pt x="81" y="253"/>
                      </a:lnTo>
                      <a:lnTo>
                        <a:pt x="62" y="270"/>
                      </a:lnTo>
                      <a:lnTo>
                        <a:pt x="46" y="303"/>
                      </a:lnTo>
                      <a:lnTo>
                        <a:pt x="42" y="291"/>
                      </a:lnTo>
                      <a:lnTo>
                        <a:pt x="42" y="276"/>
                      </a:lnTo>
                      <a:lnTo>
                        <a:pt x="29" y="266"/>
                      </a:lnTo>
                      <a:lnTo>
                        <a:pt x="17" y="247"/>
                      </a:lnTo>
                      <a:lnTo>
                        <a:pt x="14" y="236"/>
                      </a:lnTo>
                      <a:lnTo>
                        <a:pt x="0" y="218"/>
                      </a:lnTo>
                      <a:lnTo>
                        <a:pt x="2" y="209"/>
                      </a:lnTo>
                      <a:lnTo>
                        <a:pt x="0" y="193"/>
                      </a:lnTo>
                      <a:lnTo>
                        <a:pt x="2" y="167"/>
                      </a:lnTo>
                      <a:lnTo>
                        <a:pt x="10" y="161"/>
                      </a:lnTo>
                      <a:lnTo>
                        <a:pt x="23" y="126"/>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Calibri"/>
                      <a:ea typeface="Calibri"/>
                      <a:cs typeface="Calibri"/>
                      <a:sym typeface="Calibri"/>
                    </a:rPr>
                    <a:t>     </a:t>
                  </a:r>
                  <a:endParaRPr sz="1500" b="0" i="0" u="none" strike="noStrike" cap="none">
                    <a:solidFill>
                      <a:srgbClr val="FFFFFF"/>
                    </a:solidFill>
                    <a:latin typeface="Calibri"/>
                    <a:ea typeface="Calibri"/>
                    <a:cs typeface="Calibri"/>
                    <a:sym typeface="Calibri"/>
                  </a:endParaRPr>
                </a:p>
              </p:txBody>
            </p:sp>
            <p:sp>
              <p:nvSpPr>
                <p:cNvPr id="654" name="Google Shape;654;p91"/>
                <p:cNvSpPr/>
                <p:nvPr/>
              </p:nvSpPr>
              <p:spPr>
                <a:xfrm>
                  <a:off x="5274284" y="4011569"/>
                  <a:ext cx="211734" cy="245472"/>
                </a:xfrm>
                <a:custGeom>
                  <a:avLst/>
                  <a:gdLst/>
                  <a:ahLst/>
                  <a:cxnLst/>
                  <a:rect l="l" t="t" r="r" b="b"/>
                  <a:pathLst>
                    <a:path w="182" h="211" extrusionOk="0">
                      <a:moveTo>
                        <a:pt x="173" y="188"/>
                      </a:moveTo>
                      <a:lnTo>
                        <a:pt x="159" y="188"/>
                      </a:lnTo>
                      <a:lnTo>
                        <a:pt x="138" y="182"/>
                      </a:lnTo>
                      <a:lnTo>
                        <a:pt x="119" y="182"/>
                      </a:lnTo>
                      <a:lnTo>
                        <a:pt x="83" y="188"/>
                      </a:lnTo>
                      <a:lnTo>
                        <a:pt x="63" y="197"/>
                      </a:lnTo>
                      <a:lnTo>
                        <a:pt x="33" y="211"/>
                      </a:lnTo>
                      <a:lnTo>
                        <a:pt x="27" y="209"/>
                      </a:lnTo>
                      <a:lnTo>
                        <a:pt x="29" y="182"/>
                      </a:lnTo>
                      <a:lnTo>
                        <a:pt x="33" y="178"/>
                      </a:lnTo>
                      <a:lnTo>
                        <a:pt x="31" y="165"/>
                      </a:lnTo>
                      <a:lnTo>
                        <a:pt x="19" y="149"/>
                      </a:lnTo>
                      <a:lnTo>
                        <a:pt x="10" y="147"/>
                      </a:lnTo>
                      <a:lnTo>
                        <a:pt x="0" y="138"/>
                      </a:lnTo>
                      <a:lnTo>
                        <a:pt x="8" y="123"/>
                      </a:lnTo>
                      <a:lnTo>
                        <a:pt x="4" y="107"/>
                      </a:lnTo>
                      <a:lnTo>
                        <a:pt x="6" y="96"/>
                      </a:lnTo>
                      <a:lnTo>
                        <a:pt x="12" y="96"/>
                      </a:lnTo>
                      <a:lnTo>
                        <a:pt x="14" y="82"/>
                      </a:lnTo>
                      <a:lnTo>
                        <a:pt x="12" y="75"/>
                      </a:lnTo>
                      <a:lnTo>
                        <a:pt x="14" y="71"/>
                      </a:lnTo>
                      <a:lnTo>
                        <a:pt x="25" y="67"/>
                      </a:lnTo>
                      <a:lnTo>
                        <a:pt x="17" y="38"/>
                      </a:lnTo>
                      <a:lnTo>
                        <a:pt x="12" y="25"/>
                      </a:lnTo>
                      <a:lnTo>
                        <a:pt x="14" y="13"/>
                      </a:lnTo>
                      <a:lnTo>
                        <a:pt x="19" y="11"/>
                      </a:lnTo>
                      <a:lnTo>
                        <a:pt x="23" y="7"/>
                      </a:lnTo>
                      <a:lnTo>
                        <a:pt x="31" y="13"/>
                      </a:lnTo>
                      <a:lnTo>
                        <a:pt x="54" y="13"/>
                      </a:lnTo>
                      <a:lnTo>
                        <a:pt x="60" y="3"/>
                      </a:lnTo>
                      <a:lnTo>
                        <a:pt x="65" y="3"/>
                      </a:lnTo>
                      <a:lnTo>
                        <a:pt x="75" y="0"/>
                      </a:lnTo>
                      <a:lnTo>
                        <a:pt x="79" y="15"/>
                      </a:lnTo>
                      <a:lnTo>
                        <a:pt x="86" y="9"/>
                      </a:lnTo>
                      <a:lnTo>
                        <a:pt x="98" y="5"/>
                      </a:lnTo>
                      <a:lnTo>
                        <a:pt x="111" y="13"/>
                      </a:lnTo>
                      <a:lnTo>
                        <a:pt x="117" y="25"/>
                      </a:lnTo>
                      <a:lnTo>
                        <a:pt x="131" y="30"/>
                      </a:lnTo>
                      <a:lnTo>
                        <a:pt x="140" y="23"/>
                      </a:lnTo>
                      <a:lnTo>
                        <a:pt x="154" y="21"/>
                      </a:lnTo>
                      <a:lnTo>
                        <a:pt x="175" y="30"/>
                      </a:lnTo>
                      <a:lnTo>
                        <a:pt x="182" y="78"/>
                      </a:lnTo>
                      <a:lnTo>
                        <a:pt x="169" y="107"/>
                      </a:lnTo>
                      <a:lnTo>
                        <a:pt x="161" y="146"/>
                      </a:lnTo>
                      <a:lnTo>
                        <a:pt x="175" y="174"/>
                      </a:lnTo>
                      <a:lnTo>
                        <a:pt x="173" y="188"/>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55" name="Google Shape;655;p91"/>
                <p:cNvSpPr/>
                <p:nvPr/>
              </p:nvSpPr>
              <p:spPr>
                <a:xfrm>
                  <a:off x="5871096" y="3919663"/>
                  <a:ext cx="262923" cy="439756"/>
                </a:xfrm>
                <a:custGeom>
                  <a:avLst/>
                  <a:gdLst/>
                  <a:ahLst/>
                  <a:cxnLst/>
                  <a:rect l="l" t="t" r="r" b="b"/>
                  <a:pathLst>
                    <a:path w="226" h="378" extrusionOk="0">
                      <a:moveTo>
                        <a:pt x="138" y="361"/>
                      </a:moveTo>
                      <a:lnTo>
                        <a:pt x="134" y="359"/>
                      </a:lnTo>
                      <a:lnTo>
                        <a:pt x="117" y="363"/>
                      </a:lnTo>
                      <a:lnTo>
                        <a:pt x="98" y="357"/>
                      </a:lnTo>
                      <a:lnTo>
                        <a:pt x="84" y="361"/>
                      </a:lnTo>
                      <a:lnTo>
                        <a:pt x="36" y="359"/>
                      </a:lnTo>
                      <a:lnTo>
                        <a:pt x="40" y="332"/>
                      </a:lnTo>
                      <a:lnTo>
                        <a:pt x="28" y="311"/>
                      </a:lnTo>
                      <a:lnTo>
                        <a:pt x="15" y="303"/>
                      </a:lnTo>
                      <a:lnTo>
                        <a:pt x="7" y="290"/>
                      </a:lnTo>
                      <a:lnTo>
                        <a:pt x="0" y="284"/>
                      </a:lnTo>
                      <a:lnTo>
                        <a:pt x="2" y="274"/>
                      </a:lnTo>
                      <a:lnTo>
                        <a:pt x="9" y="251"/>
                      </a:lnTo>
                      <a:lnTo>
                        <a:pt x="23" y="217"/>
                      </a:lnTo>
                      <a:lnTo>
                        <a:pt x="32" y="217"/>
                      </a:lnTo>
                      <a:lnTo>
                        <a:pt x="50" y="198"/>
                      </a:lnTo>
                      <a:lnTo>
                        <a:pt x="61" y="198"/>
                      </a:lnTo>
                      <a:lnTo>
                        <a:pt x="78" y="211"/>
                      </a:lnTo>
                      <a:lnTo>
                        <a:pt x="98" y="200"/>
                      </a:lnTo>
                      <a:lnTo>
                        <a:pt x="101" y="186"/>
                      </a:lnTo>
                      <a:lnTo>
                        <a:pt x="107" y="171"/>
                      </a:lnTo>
                      <a:lnTo>
                        <a:pt x="113" y="154"/>
                      </a:lnTo>
                      <a:lnTo>
                        <a:pt x="128" y="140"/>
                      </a:lnTo>
                      <a:lnTo>
                        <a:pt x="134" y="117"/>
                      </a:lnTo>
                      <a:lnTo>
                        <a:pt x="140" y="109"/>
                      </a:lnTo>
                      <a:lnTo>
                        <a:pt x="146" y="92"/>
                      </a:lnTo>
                      <a:lnTo>
                        <a:pt x="153" y="69"/>
                      </a:lnTo>
                      <a:lnTo>
                        <a:pt x="178" y="44"/>
                      </a:lnTo>
                      <a:lnTo>
                        <a:pt x="180" y="33"/>
                      </a:lnTo>
                      <a:lnTo>
                        <a:pt x="182" y="25"/>
                      </a:lnTo>
                      <a:lnTo>
                        <a:pt x="170" y="11"/>
                      </a:lnTo>
                      <a:lnTo>
                        <a:pt x="172" y="2"/>
                      </a:lnTo>
                      <a:lnTo>
                        <a:pt x="180" y="0"/>
                      </a:lnTo>
                      <a:lnTo>
                        <a:pt x="192" y="21"/>
                      </a:lnTo>
                      <a:lnTo>
                        <a:pt x="194" y="44"/>
                      </a:lnTo>
                      <a:lnTo>
                        <a:pt x="194" y="67"/>
                      </a:lnTo>
                      <a:lnTo>
                        <a:pt x="209" y="98"/>
                      </a:lnTo>
                      <a:lnTo>
                        <a:pt x="194" y="98"/>
                      </a:lnTo>
                      <a:lnTo>
                        <a:pt x="184" y="100"/>
                      </a:lnTo>
                      <a:lnTo>
                        <a:pt x="170" y="96"/>
                      </a:lnTo>
                      <a:lnTo>
                        <a:pt x="165" y="111"/>
                      </a:lnTo>
                      <a:lnTo>
                        <a:pt x="182" y="132"/>
                      </a:lnTo>
                      <a:lnTo>
                        <a:pt x="195" y="138"/>
                      </a:lnTo>
                      <a:lnTo>
                        <a:pt x="199" y="152"/>
                      </a:lnTo>
                      <a:lnTo>
                        <a:pt x="209" y="175"/>
                      </a:lnTo>
                      <a:lnTo>
                        <a:pt x="203" y="184"/>
                      </a:lnTo>
                      <a:lnTo>
                        <a:pt x="190" y="219"/>
                      </a:lnTo>
                      <a:lnTo>
                        <a:pt x="182" y="225"/>
                      </a:lnTo>
                      <a:lnTo>
                        <a:pt x="180" y="251"/>
                      </a:lnTo>
                      <a:lnTo>
                        <a:pt x="182" y="267"/>
                      </a:lnTo>
                      <a:lnTo>
                        <a:pt x="180" y="276"/>
                      </a:lnTo>
                      <a:lnTo>
                        <a:pt x="194" y="294"/>
                      </a:lnTo>
                      <a:lnTo>
                        <a:pt x="197" y="305"/>
                      </a:lnTo>
                      <a:lnTo>
                        <a:pt x="209" y="324"/>
                      </a:lnTo>
                      <a:lnTo>
                        <a:pt x="222" y="334"/>
                      </a:lnTo>
                      <a:lnTo>
                        <a:pt x="222" y="349"/>
                      </a:lnTo>
                      <a:lnTo>
                        <a:pt x="226" y="361"/>
                      </a:lnTo>
                      <a:lnTo>
                        <a:pt x="224" y="378"/>
                      </a:lnTo>
                      <a:lnTo>
                        <a:pt x="201" y="371"/>
                      </a:lnTo>
                      <a:lnTo>
                        <a:pt x="176" y="361"/>
                      </a:lnTo>
                      <a:lnTo>
                        <a:pt x="138" y="361"/>
                      </a:lnTo>
                      <a:close/>
                    </a:path>
                  </a:pathLst>
                </a:custGeom>
                <a:solidFill>
                  <a:srgbClr val="CC4125"/>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56" name="Google Shape;656;p91"/>
                <p:cNvSpPr/>
                <p:nvPr/>
              </p:nvSpPr>
              <p:spPr>
                <a:xfrm>
                  <a:off x="6000230" y="4220977"/>
                  <a:ext cx="663124" cy="732926"/>
                </a:xfrm>
                <a:custGeom>
                  <a:avLst/>
                  <a:gdLst/>
                  <a:ahLst/>
                  <a:cxnLst/>
                  <a:rect l="l" t="t" r="r" b="b"/>
                  <a:pathLst>
                    <a:path w="570" h="630" extrusionOk="0">
                      <a:moveTo>
                        <a:pt x="560" y="58"/>
                      </a:moveTo>
                      <a:lnTo>
                        <a:pt x="559" y="98"/>
                      </a:lnTo>
                      <a:lnTo>
                        <a:pt x="570" y="104"/>
                      </a:lnTo>
                      <a:lnTo>
                        <a:pt x="560" y="115"/>
                      </a:lnTo>
                      <a:lnTo>
                        <a:pt x="549" y="125"/>
                      </a:lnTo>
                      <a:lnTo>
                        <a:pt x="537" y="142"/>
                      </a:lnTo>
                      <a:lnTo>
                        <a:pt x="532" y="158"/>
                      </a:lnTo>
                      <a:lnTo>
                        <a:pt x="530" y="184"/>
                      </a:lnTo>
                      <a:lnTo>
                        <a:pt x="524" y="198"/>
                      </a:lnTo>
                      <a:lnTo>
                        <a:pt x="524" y="223"/>
                      </a:lnTo>
                      <a:lnTo>
                        <a:pt x="514" y="232"/>
                      </a:lnTo>
                      <a:lnTo>
                        <a:pt x="512" y="254"/>
                      </a:lnTo>
                      <a:lnTo>
                        <a:pt x="509" y="256"/>
                      </a:lnTo>
                      <a:lnTo>
                        <a:pt x="507" y="275"/>
                      </a:lnTo>
                      <a:lnTo>
                        <a:pt x="514" y="290"/>
                      </a:lnTo>
                      <a:lnTo>
                        <a:pt x="516" y="330"/>
                      </a:lnTo>
                      <a:lnTo>
                        <a:pt x="520" y="363"/>
                      </a:lnTo>
                      <a:lnTo>
                        <a:pt x="518" y="380"/>
                      </a:lnTo>
                      <a:lnTo>
                        <a:pt x="524" y="400"/>
                      </a:lnTo>
                      <a:lnTo>
                        <a:pt x="541" y="419"/>
                      </a:lnTo>
                      <a:lnTo>
                        <a:pt x="557" y="463"/>
                      </a:lnTo>
                      <a:lnTo>
                        <a:pt x="545" y="459"/>
                      </a:lnTo>
                      <a:lnTo>
                        <a:pt x="505" y="465"/>
                      </a:lnTo>
                      <a:lnTo>
                        <a:pt x="495" y="469"/>
                      </a:lnTo>
                      <a:lnTo>
                        <a:pt x="488" y="490"/>
                      </a:lnTo>
                      <a:lnTo>
                        <a:pt x="493" y="505"/>
                      </a:lnTo>
                      <a:lnTo>
                        <a:pt x="488" y="545"/>
                      </a:lnTo>
                      <a:lnTo>
                        <a:pt x="484" y="580"/>
                      </a:lnTo>
                      <a:lnTo>
                        <a:pt x="491" y="586"/>
                      </a:lnTo>
                      <a:lnTo>
                        <a:pt x="512" y="599"/>
                      </a:lnTo>
                      <a:lnTo>
                        <a:pt x="520" y="593"/>
                      </a:lnTo>
                      <a:lnTo>
                        <a:pt x="522" y="630"/>
                      </a:lnTo>
                      <a:lnTo>
                        <a:pt x="499" y="630"/>
                      </a:lnTo>
                      <a:lnTo>
                        <a:pt x="488" y="611"/>
                      </a:lnTo>
                      <a:lnTo>
                        <a:pt x="476" y="595"/>
                      </a:lnTo>
                      <a:lnTo>
                        <a:pt x="455" y="592"/>
                      </a:lnTo>
                      <a:lnTo>
                        <a:pt x="447" y="572"/>
                      </a:lnTo>
                      <a:lnTo>
                        <a:pt x="430" y="584"/>
                      </a:lnTo>
                      <a:lnTo>
                        <a:pt x="405" y="580"/>
                      </a:lnTo>
                      <a:lnTo>
                        <a:pt x="395" y="565"/>
                      </a:lnTo>
                      <a:lnTo>
                        <a:pt x="376" y="561"/>
                      </a:lnTo>
                      <a:lnTo>
                        <a:pt x="363" y="561"/>
                      </a:lnTo>
                      <a:lnTo>
                        <a:pt x="361" y="551"/>
                      </a:lnTo>
                      <a:lnTo>
                        <a:pt x="351" y="549"/>
                      </a:lnTo>
                      <a:lnTo>
                        <a:pt x="338" y="547"/>
                      </a:lnTo>
                      <a:lnTo>
                        <a:pt x="319" y="553"/>
                      </a:lnTo>
                      <a:lnTo>
                        <a:pt x="305" y="553"/>
                      </a:lnTo>
                      <a:lnTo>
                        <a:pt x="298" y="555"/>
                      </a:lnTo>
                      <a:lnTo>
                        <a:pt x="299" y="515"/>
                      </a:lnTo>
                      <a:lnTo>
                        <a:pt x="290" y="503"/>
                      </a:lnTo>
                      <a:lnTo>
                        <a:pt x="288" y="482"/>
                      </a:lnTo>
                      <a:lnTo>
                        <a:pt x="294" y="461"/>
                      </a:lnTo>
                      <a:lnTo>
                        <a:pt x="286" y="448"/>
                      </a:lnTo>
                      <a:lnTo>
                        <a:pt x="286" y="426"/>
                      </a:lnTo>
                      <a:lnTo>
                        <a:pt x="250" y="426"/>
                      </a:lnTo>
                      <a:lnTo>
                        <a:pt x="253" y="415"/>
                      </a:lnTo>
                      <a:lnTo>
                        <a:pt x="238" y="415"/>
                      </a:lnTo>
                      <a:lnTo>
                        <a:pt x="236" y="421"/>
                      </a:lnTo>
                      <a:lnTo>
                        <a:pt x="217" y="423"/>
                      </a:lnTo>
                      <a:lnTo>
                        <a:pt x="209" y="442"/>
                      </a:lnTo>
                      <a:lnTo>
                        <a:pt x="205" y="449"/>
                      </a:lnTo>
                      <a:lnTo>
                        <a:pt x="188" y="446"/>
                      </a:lnTo>
                      <a:lnTo>
                        <a:pt x="178" y="449"/>
                      </a:lnTo>
                      <a:lnTo>
                        <a:pt x="159" y="453"/>
                      </a:lnTo>
                      <a:lnTo>
                        <a:pt x="148" y="434"/>
                      </a:lnTo>
                      <a:lnTo>
                        <a:pt x="140" y="424"/>
                      </a:lnTo>
                      <a:lnTo>
                        <a:pt x="132" y="403"/>
                      </a:lnTo>
                      <a:lnTo>
                        <a:pt x="125" y="378"/>
                      </a:lnTo>
                      <a:lnTo>
                        <a:pt x="36" y="378"/>
                      </a:lnTo>
                      <a:lnTo>
                        <a:pt x="25" y="382"/>
                      </a:lnTo>
                      <a:lnTo>
                        <a:pt x="17" y="380"/>
                      </a:lnTo>
                      <a:lnTo>
                        <a:pt x="4" y="386"/>
                      </a:lnTo>
                      <a:lnTo>
                        <a:pt x="0" y="375"/>
                      </a:lnTo>
                      <a:lnTo>
                        <a:pt x="8" y="371"/>
                      </a:lnTo>
                      <a:lnTo>
                        <a:pt x="10" y="357"/>
                      </a:lnTo>
                      <a:lnTo>
                        <a:pt x="13" y="348"/>
                      </a:lnTo>
                      <a:lnTo>
                        <a:pt x="25" y="340"/>
                      </a:lnTo>
                      <a:lnTo>
                        <a:pt x="33" y="344"/>
                      </a:lnTo>
                      <a:lnTo>
                        <a:pt x="42" y="330"/>
                      </a:lnTo>
                      <a:lnTo>
                        <a:pt x="59" y="332"/>
                      </a:lnTo>
                      <a:lnTo>
                        <a:pt x="61" y="342"/>
                      </a:lnTo>
                      <a:lnTo>
                        <a:pt x="73" y="348"/>
                      </a:lnTo>
                      <a:lnTo>
                        <a:pt x="90" y="327"/>
                      </a:lnTo>
                      <a:lnTo>
                        <a:pt x="107" y="309"/>
                      </a:lnTo>
                      <a:lnTo>
                        <a:pt x="115" y="298"/>
                      </a:lnTo>
                      <a:lnTo>
                        <a:pt x="115" y="271"/>
                      </a:lnTo>
                      <a:lnTo>
                        <a:pt x="127" y="238"/>
                      </a:lnTo>
                      <a:lnTo>
                        <a:pt x="142" y="219"/>
                      </a:lnTo>
                      <a:lnTo>
                        <a:pt x="161" y="204"/>
                      </a:lnTo>
                      <a:lnTo>
                        <a:pt x="165" y="192"/>
                      </a:lnTo>
                      <a:lnTo>
                        <a:pt x="165" y="181"/>
                      </a:lnTo>
                      <a:lnTo>
                        <a:pt x="171" y="169"/>
                      </a:lnTo>
                      <a:lnTo>
                        <a:pt x="169" y="150"/>
                      </a:lnTo>
                      <a:lnTo>
                        <a:pt x="173" y="119"/>
                      </a:lnTo>
                      <a:lnTo>
                        <a:pt x="178" y="98"/>
                      </a:lnTo>
                      <a:lnTo>
                        <a:pt x="186" y="79"/>
                      </a:lnTo>
                      <a:lnTo>
                        <a:pt x="188" y="60"/>
                      </a:lnTo>
                      <a:lnTo>
                        <a:pt x="192" y="35"/>
                      </a:lnTo>
                      <a:lnTo>
                        <a:pt x="203" y="17"/>
                      </a:lnTo>
                      <a:lnTo>
                        <a:pt x="219" y="8"/>
                      </a:lnTo>
                      <a:lnTo>
                        <a:pt x="244" y="19"/>
                      </a:lnTo>
                      <a:lnTo>
                        <a:pt x="263" y="31"/>
                      </a:lnTo>
                      <a:lnTo>
                        <a:pt x="284" y="35"/>
                      </a:lnTo>
                      <a:lnTo>
                        <a:pt x="307" y="40"/>
                      </a:lnTo>
                      <a:lnTo>
                        <a:pt x="317" y="21"/>
                      </a:lnTo>
                      <a:lnTo>
                        <a:pt x="321" y="17"/>
                      </a:lnTo>
                      <a:lnTo>
                        <a:pt x="334" y="21"/>
                      </a:lnTo>
                      <a:lnTo>
                        <a:pt x="367" y="4"/>
                      </a:lnTo>
                      <a:lnTo>
                        <a:pt x="380" y="12"/>
                      </a:lnTo>
                      <a:lnTo>
                        <a:pt x="390" y="10"/>
                      </a:lnTo>
                      <a:lnTo>
                        <a:pt x="393" y="2"/>
                      </a:lnTo>
                      <a:lnTo>
                        <a:pt x="405" y="0"/>
                      </a:lnTo>
                      <a:lnTo>
                        <a:pt x="426" y="2"/>
                      </a:lnTo>
                      <a:lnTo>
                        <a:pt x="447" y="4"/>
                      </a:lnTo>
                      <a:lnTo>
                        <a:pt x="457" y="0"/>
                      </a:lnTo>
                      <a:lnTo>
                        <a:pt x="474" y="29"/>
                      </a:lnTo>
                      <a:lnTo>
                        <a:pt x="488" y="33"/>
                      </a:lnTo>
                      <a:lnTo>
                        <a:pt x="495" y="27"/>
                      </a:lnTo>
                      <a:lnTo>
                        <a:pt x="511" y="29"/>
                      </a:lnTo>
                      <a:lnTo>
                        <a:pt x="526" y="21"/>
                      </a:lnTo>
                      <a:lnTo>
                        <a:pt x="534" y="37"/>
                      </a:lnTo>
                      <a:lnTo>
                        <a:pt x="560" y="58"/>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57" name="Google Shape;657;p91"/>
                <p:cNvSpPr/>
                <p:nvPr/>
              </p:nvSpPr>
              <p:spPr>
                <a:xfrm>
                  <a:off x="6420208" y="3177430"/>
                  <a:ext cx="424632" cy="380424"/>
                </a:xfrm>
                <a:custGeom>
                  <a:avLst/>
                  <a:gdLst/>
                  <a:ahLst/>
                  <a:cxnLst/>
                  <a:rect l="l" t="t" r="r" b="b"/>
                  <a:pathLst>
                    <a:path w="365" h="327" extrusionOk="0">
                      <a:moveTo>
                        <a:pt x="295" y="71"/>
                      </a:moveTo>
                      <a:lnTo>
                        <a:pt x="288" y="85"/>
                      </a:lnTo>
                      <a:lnTo>
                        <a:pt x="284" y="110"/>
                      </a:lnTo>
                      <a:lnTo>
                        <a:pt x="276" y="129"/>
                      </a:lnTo>
                      <a:lnTo>
                        <a:pt x="271" y="135"/>
                      </a:lnTo>
                      <a:lnTo>
                        <a:pt x="259" y="123"/>
                      </a:lnTo>
                      <a:lnTo>
                        <a:pt x="246" y="108"/>
                      </a:lnTo>
                      <a:lnTo>
                        <a:pt x="223" y="60"/>
                      </a:lnTo>
                      <a:lnTo>
                        <a:pt x="219" y="62"/>
                      </a:lnTo>
                      <a:lnTo>
                        <a:pt x="234" y="98"/>
                      </a:lnTo>
                      <a:lnTo>
                        <a:pt x="253" y="133"/>
                      </a:lnTo>
                      <a:lnTo>
                        <a:pt x="278" y="185"/>
                      </a:lnTo>
                      <a:lnTo>
                        <a:pt x="290" y="204"/>
                      </a:lnTo>
                      <a:lnTo>
                        <a:pt x="299" y="223"/>
                      </a:lnTo>
                      <a:lnTo>
                        <a:pt x="328" y="262"/>
                      </a:lnTo>
                      <a:lnTo>
                        <a:pt x="322" y="267"/>
                      </a:lnTo>
                      <a:lnTo>
                        <a:pt x="324" y="288"/>
                      </a:lnTo>
                      <a:lnTo>
                        <a:pt x="359" y="319"/>
                      </a:lnTo>
                      <a:lnTo>
                        <a:pt x="365" y="327"/>
                      </a:lnTo>
                      <a:lnTo>
                        <a:pt x="247" y="327"/>
                      </a:lnTo>
                      <a:lnTo>
                        <a:pt x="134" y="327"/>
                      </a:lnTo>
                      <a:lnTo>
                        <a:pt x="15" y="327"/>
                      </a:lnTo>
                      <a:lnTo>
                        <a:pt x="13" y="200"/>
                      </a:lnTo>
                      <a:lnTo>
                        <a:pt x="9" y="79"/>
                      </a:lnTo>
                      <a:lnTo>
                        <a:pt x="0" y="52"/>
                      </a:lnTo>
                      <a:lnTo>
                        <a:pt x="6" y="31"/>
                      </a:lnTo>
                      <a:lnTo>
                        <a:pt x="0" y="18"/>
                      </a:lnTo>
                      <a:lnTo>
                        <a:pt x="9" y="0"/>
                      </a:lnTo>
                      <a:lnTo>
                        <a:pt x="48" y="0"/>
                      </a:lnTo>
                      <a:lnTo>
                        <a:pt x="77" y="10"/>
                      </a:lnTo>
                      <a:lnTo>
                        <a:pt x="105" y="20"/>
                      </a:lnTo>
                      <a:lnTo>
                        <a:pt x="119" y="25"/>
                      </a:lnTo>
                      <a:lnTo>
                        <a:pt x="140" y="14"/>
                      </a:lnTo>
                      <a:lnTo>
                        <a:pt x="151" y="4"/>
                      </a:lnTo>
                      <a:lnTo>
                        <a:pt x="176" y="0"/>
                      </a:lnTo>
                      <a:lnTo>
                        <a:pt x="198" y="6"/>
                      </a:lnTo>
                      <a:lnTo>
                        <a:pt x="207" y="22"/>
                      </a:lnTo>
                      <a:lnTo>
                        <a:pt x="213" y="12"/>
                      </a:lnTo>
                      <a:lnTo>
                        <a:pt x="236" y="20"/>
                      </a:lnTo>
                      <a:lnTo>
                        <a:pt x="259" y="22"/>
                      </a:lnTo>
                      <a:lnTo>
                        <a:pt x="272" y="12"/>
                      </a:lnTo>
                      <a:lnTo>
                        <a:pt x="295" y="71"/>
                      </a:lnTo>
                      <a:close/>
                    </a:path>
                  </a:pathLst>
                </a:custGeom>
                <a:solidFill>
                  <a:srgbClr val="85200C"/>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58" name="Google Shape;658;p91"/>
                <p:cNvSpPr/>
                <p:nvPr/>
              </p:nvSpPr>
              <p:spPr>
                <a:xfrm>
                  <a:off x="6727339" y="3837063"/>
                  <a:ext cx="517702" cy="456043"/>
                </a:xfrm>
                <a:custGeom>
                  <a:avLst/>
                  <a:gdLst/>
                  <a:ahLst/>
                  <a:cxnLst/>
                  <a:rect l="l" t="t" r="r" b="b"/>
                  <a:pathLst>
                    <a:path w="445" h="392" extrusionOk="0">
                      <a:moveTo>
                        <a:pt x="144" y="0"/>
                      </a:moveTo>
                      <a:lnTo>
                        <a:pt x="161" y="15"/>
                      </a:lnTo>
                      <a:lnTo>
                        <a:pt x="178" y="6"/>
                      </a:lnTo>
                      <a:lnTo>
                        <a:pt x="186" y="13"/>
                      </a:lnTo>
                      <a:lnTo>
                        <a:pt x="207" y="13"/>
                      </a:lnTo>
                      <a:lnTo>
                        <a:pt x="234" y="27"/>
                      </a:lnTo>
                      <a:lnTo>
                        <a:pt x="242" y="40"/>
                      </a:lnTo>
                      <a:lnTo>
                        <a:pt x="255" y="50"/>
                      </a:lnTo>
                      <a:lnTo>
                        <a:pt x="269" y="71"/>
                      </a:lnTo>
                      <a:lnTo>
                        <a:pt x="278" y="81"/>
                      </a:lnTo>
                      <a:lnTo>
                        <a:pt x="269" y="96"/>
                      </a:lnTo>
                      <a:lnTo>
                        <a:pt x="259" y="113"/>
                      </a:lnTo>
                      <a:lnTo>
                        <a:pt x="261" y="121"/>
                      </a:lnTo>
                      <a:lnTo>
                        <a:pt x="263" y="132"/>
                      </a:lnTo>
                      <a:lnTo>
                        <a:pt x="278" y="132"/>
                      </a:lnTo>
                      <a:lnTo>
                        <a:pt x="286" y="130"/>
                      </a:lnTo>
                      <a:lnTo>
                        <a:pt x="294" y="136"/>
                      </a:lnTo>
                      <a:lnTo>
                        <a:pt x="286" y="148"/>
                      </a:lnTo>
                      <a:lnTo>
                        <a:pt x="297" y="167"/>
                      </a:lnTo>
                      <a:lnTo>
                        <a:pt x="309" y="184"/>
                      </a:lnTo>
                      <a:lnTo>
                        <a:pt x="320" y="196"/>
                      </a:lnTo>
                      <a:lnTo>
                        <a:pt x="420" y="236"/>
                      </a:lnTo>
                      <a:lnTo>
                        <a:pt x="445" y="236"/>
                      </a:lnTo>
                      <a:lnTo>
                        <a:pt x="363" y="338"/>
                      </a:lnTo>
                      <a:lnTo>
                        <a:pt x="322" y="340"/>
                      </a:lnTo>
                      <a:lnTo>
                        <a:pt x="297" y="363"/>
                      </a:lnTo>
                      <a:lnTo>
                        <a:pt x="278" y="365"/>
                      </a:lnTo>
                      <a:lnTo>
                        <a:pt x="269" y="374"/>
                      </a:lnTo>
                      <a:lnTo>
                        <a:pt x="249" y="374"/>
                      </a:lnTo>
                      <a:lnTo>
                        <a:pt x="236" y="363"/>
                      </a:lnTo>
                      <a:lnTo>
                        <a:pt x="209" y="378"/>
                      </a:lnTo>
                      <a:lnTo>
                        <a:pt x="201" y="392"/>
                      </a:lnTo>
                      <a:lnTo>
                        <a:pt x="180" y="390"/>
                      </a:lnTo>
                      <a:lnTo>
                        <a:pt x="175" y="386"/>
                      </a:lnTo>
                      <a:lnTo>
                        <a:pt x="167" y="386"/>
                      </a:lnTo>
                      <a:lnTo>
                        <a:pt x="157" y="386"/>
                      </a:lnTo>
                      <a:lnTo>
                        <a:pt x="119" y="357"/>
                      </a:lnTo>
                      <a:lnTo>
                        <a:pt x="98" y="357"/>
                      </a:lnTo>
                      <a:lnTo>
                        <a:pt x="88" y="345"/>
                      </a:lnTo>
                      <a:lnTo>
                        <a:pt x="88" y="326"/>
                      </a:lnTo>
                      <a:lnTo>
                        <a:pt x="71" y="321"/>
                      </a:lnTo>
                      <a:lnTo>
                        <a:pt x="54" y="284"/>
                      </a:lnTo>
                      <a:lnTo>
                        <a:pt x="40" y="276"/>
                      </a:lnTo>
                      <a:lnTo>
                        <a:pt x="34" y="263"/>
                      </a:lnTo>
                      <a:lnTo>
                        <a:pt x="19" y="246"/>
                      </a:lnTo>
                      <a:lnTo>
                        <a:pt x="0" y="244"/>
                      </a:lnTo>
                      <a:lnTo>
                        <a:pt x="11" y="225"/>
                      </a:lnTo>
                      <a:lnTo>
                        <a:pt x="27" y="223"/>
                      </a:lnTo>
                      <a:lnTo>
                        <a:pt x="31" y="213"/>
                      </a:lnTo>
                      <a:lnTo>
                        <a:pt x="31" y="182"/>
                      </a:lnTo>
                      <a:lnTo>
                        <a:pt x="38" y="146"/>
                      </a:lnTo>
                      <a:lnTo>
                        <a:pt x="52" y="136"/>
                      </a:lnTo>
                      <a:lnTo>
                        <a:pt x="56" y="123"/>
                      </a:lnTo>
                      <a:lnTo>
                        <a:pt x="67" y="98"/>
                      </a:lnTo>
                      <a:lnTo>
                        <a:pt x="84" y="81"/>
                      </a:lnTo>
                      <a:lnTo>
                        <a:pt x="96" y="46"/>
                      </a:lnTo>
                      <a:lnTo>
                        <a:pt x="100" y="17"/>
                      </a:lnTo>
                      <a:lnTo>
                        <a:pt x="134" y="25"/>
                      </a:lnTo>
                      <a:lnTo>
                        <a:pt x="144" y="0"/>
                      </a:lnTo>
                      <a:close/>
                    </a:path>
                  </a:pathLst>
                </a:custGeom>
                <a:solidFill>
                  <a:srgbClr val="CC4125"/>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59" name="Google Shape;659;p91"/>
                <p:cNvSpPr/>
                <p:nvPr/>
              </p:nvSpPr>
              <p:spPr>
                <a:xfrm>
                  <a:off x="5461350" y="3987138"/>
                  <a:ext cx="150075" cy="252452"/>
                </a:xfrm>
                <a:custGeom>
                  <a:avLst/>
                  <a:gdLst/>
                  <a:ahLst/>
                  <a:cxnLst/>
                  <a:rect l="l" t="t" r="r" b="b"/>
                  <a:pathLst>
                    <a:path w="129" h="217" extrusionOk="0">
                      <a:moveTo>
                        <a:pt x="129" y="177"/>
                      </a:moveTo>
                      <a:lnTo>
                        <a:pt x="83" y="196"/>
                      </a:lnTo>
                      <a:lnTo>
                        <a:pt x="66" y="208"/>
                      </a:lnTo>
                      <a:lnTo>
                        <a:pt x="39" y="217"/>
                      </a:lnTo>
                      <a:lnTo>
                        <a:pt x="12" y="208"/>
                      </a:lnTo>
                      <a:lnTo>
                        <a:pt x="14" y="194"/>
                      </a:lnTo>
                      <a:lnTo>
                        <a:pt x="0" y="166"/>
                      </a:lnTo>
                      <a:lnTo>
                        <a:pt x="8" y="127"/>
                      </a:lnTo>
                      <a:lnTo>
                        <a:pt x="21" y="98"/>
                      </a:lnTo>
                      <a:lnTo>
                        <a:pt x="14" y="50"/>
                      </a:lnTo>
                      <a:lnTo>
                        <a:pt x="10" y="23"/>
                      </a:lnTo>
                      <a:lnTo>
                        <a:pt x="12" y="4"/>
                      </a:lnTo>
                      <a:lnTo>
                        <a:pt x="64" y="4"/>
                      </a:lnTo>
                      <a:lnTo>
                        <a:pt x="77" y="6"/>
                      </a:lnTo>
                      <a:lnTo>
                        <a:pt x="87" y="0"/>
                      </a:lnTo>
                      <a:lnTo>
                        <a:pt x="100" y="2"/>
                      </a:lnTo>
                      <a:lnTo>
                        <a:pt x="98" y="14"/>
                      </a:lnTo>
                      <a:lnTo>
                        <a:pt x="110" y="31"/>
                      </a:lnTo>
                      <a:lnTo>
                        <a:pt x="110" y="56"/>
                      </a:lnTo>
                      <a:lnTo>
                        <a:pt x="112" y="83"/>
                      </a:lnTo>
                      <a:lnTo>
                        <a:pt x="119" y="95"/>
                      </a:lnTo>
                      <a:lnTo>
                        <a:pt x="114" y="125"/>
                      </a:lnTo>
                      <a:lnTo>
                        <a:pt x="116" y="143"/>
                      </a:lnTo>
                      <a:lnTo>
                        <a:pt x="123" y="164"/>
                      </a:lnTo>
                      <a:lnTo>
                        <a:pt x="129" y="177"/>
                      </a:lnTo>
                      <a:close/>
                    </a:path>
                  </a:pathLst>
                </a:custGeom>
                <a:solidFill>
                  <a:srgbClr val="CC4125"/>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Calibri"/>
                    <a:ea typeface="Calibri"/>
                    <a:cs typeface="Calibri"/>
                    <a:sym typeface="Calibri"/>
                  </a:endParaRPr>
                </a:p>
              </p:txBody>
            </p:sp>
            <p:sp>
              <p:nvSpPr>
                <p:cNvPr id="660" name="Google Shape;660;p91"/>
                <p:cNvSpPr/>
                <p:nvPr/>
              </p:nvSpPr>
              <p:spPr>
                <a:xfrm>
                  <a:off x="5059060" y="3931297"/>
                  <a:ext cx="252452" cy="207081"/>
                </a:xfrm>
                <a:custGeom>
                  <a:avLst/>
                  <a:gdLst/>
                  <a:ahLst/>
                  <a:cxnLst/>
                  <a:rect l="l" t="t" r="r" b="b"/>
                  <a:pathLst>
                    <a:path w="217" h="178" extrusionOk="0">
                      <a:moveTo>
                        <a:pt x="198" y="165"/>
                      </a:moveTo>
                      <a:lnTo>
                        <a:pt x="190" y="165"/>
                      </a:lnTo>
                      <a:lnTo>
                        <a:pt x="184" y="178"/>
                      </a:lnTo>
                      <a:lnTo>
                        <a:pt x="175" y="178"/>
                      </a:lnTo>
                      <a:lnTo>
                        <a:pt x="169" y="170"/>
                      </a:lnTo>
                      <a:lnTo>
                        <a:pt x="171" y="157"/>
                      </a:lnTo>
                      <a:lnTo>
                        <a:pt x="159" y="136"/>
                      </a:lnTo>
                      <a:lnTo>
                        <a:pt x="152" y="140"/>
                      </a:lnTo>
                      <a:lnTo>
                        <a:pt x="144" y="142"/>
                      </a:lnTo>
                      <a:lnTo>
                        <a:pt x="136" y="144"/>
                      </a:lnTo>
                      <a:lnTo>
                        <a:pt x="136" y="130"/>
                      </a:lnTo>
                      <a:lnTo>
                        <a:pt x="133" y="122"/>
                      </a:lnTo>
                      <a:lnTo>
                        <a:pt x="133" y="111"/>
                      </a:lnTo>
                      <a:lnTo>
                        <a:pt x="127" y="97"/>
                      </a:lnTo>
                      <a:lnTo>
                        <a:pt x="119" y="86"/>
                      </a:lnTo>
                      <a:lnTo>
                        <a:pt x="96" y="86"/>
                      </a:lnTo>
                      <a:lnTo>
                        <a:pt x="88" y="92"/>
                      </a:lnTo>
                      <a:lnTo>
                        <a:pt x="81" y="92"/>
                      </a:lnTo>
                      <a:lnTo>
                        <a:pt x="75" y="99"/>
                      </a:lnTo>
                      <a:lnTo>
                        <a:pt x="71" y="109"/>
                      </a:lnTo>
                      <a:lnTo>
                        <a:pt x="54" y="124"/>
                      </a:lnTo>
                      <a:lnTo>
                        <a:pt x="42" y="103"/>
                      </a:lnTo>
                      <a:lnTo>
                        <a:pt x="31" y="90"/>
                      </a:lnTo>
                      <a:lnTo>
                        <a:pt x="23" y="86"/>
                      </a:lnTo>
                      <a:lnTo>
                        <a:pt x="16" y="80"/>
                      </a:lnTo>
                      <a:lnTo>
                        <a:pt x="12" y="65"/>
                      </a:lnTo>
                      <a:lnTo>
                        <a:pt x="8" y="57"/>
                      </a:lnTo>
                      <a:lnTo>
                        <a:pt x="0" y="51"/>
                      </a:lnTo>
                      <a:lnTo>
                        <a:pt x="14" y="34"/>
                      </a:lnTo>
                      <a:lnTo>
                        <a:pt x="23" y="36"/>
                      </a:lnTo>
                      <a:lnTo>
                        <a:pt x="31" y="30"/>
                      </a:lnTo>
                      <a:lnTo>
                        <a:pt x="37" y="30"/>
                      </a:lnTo>
                      <a:lnTo>
                        <a:pt x="42" y="24"/>
                      </a:lnTo>
                      <a:lnTo>
                        <a:pt x="40" y="13"/>
                      </a:lnTo>
                      <a:lnTo>
                        <a:pt x="42" y="11"/>
                      </a:lnTo>
                      <a:lnTo>
                        <a:pt x="44" y="0"/>
                      </a:lnTo>
                      <a:lnTo>
                        <a:pt x="58" y="0"/>
                      </a:lnTo>
                      <a:lnTo>
                        <a:pt x="79" y="7"/>
                      </a:lnTo>
                      <a:lnTo>
                        <a:pt x="87" y="7"/>
                      </a:lnTo>
                      <a:lnTo>
                        <a:pt x="88" y="3"/>
                      </a:lnTo>
                      <a:lnTo>
                        <a:pt x="104" y="5"/>
                      </a:lnTo>
                      <a:lnTo>
                        <a:pt x="110" y="3"/>
                      </a:lnTo>
                      <a:lnTo>
                        <a:pt x="110" y="17"/>
                      </a:lnTo>
                      <a:lnTo>
                        <a:pt x="115" y="17"/>
                      </a:lnTo>
                      <a:lnTo>
                        <a:pt x="123" y="11"/>
                      </a:lnTo>
                      <a:lnTo>
                        <a:pt x="129" y="13"/>
                      </a:lnTo>
                      <a:lnTo>
                        <a:pt x="136" y="21"/>
                      </a:lnTo>
                      <a:lnTo>
                        <a:pt x="148" y="24"/>
                      </a:lnTo>
                      <a:lnTo>
                        <a:pt x="158" y="17"/>
                      </a:lnTo>
                      <a:lnTo>
                        <a:pt x="167" y="13"/>
                      </a:lnTo>
                      <a:lnTo>
                        <a:pt x="175" y="7"/>
                      </a:lnTo>
                      <a:lnTo>
                        <a:pt x="181" y="9"/>
                      </a:lnTo>
                      <a:lnTo>
                        <a:pt x="186" y="15"/>
                      </a:lnTo>
                      <a:lnTo>
                        <a:pt x="190" y="24"/>
                      </a:lnTo>
                      <a:lnTo>
                        <a:pt x="202" y="40"/>
                      </a:lnTo>
                      <a:lnTo>
                        <a:pt x="196" y="48"/>
                      </a:lnTo>
                      <a:lnTo>
                        <a:pt x="194" y="59"/>
                      </a:lnTo>
                      <a:lnTo>
                        <a:pt x="200" y="55"/>
                      </a:lnTo>
                      <a:lnTo>
                        <a:pt x="204" y="59"/>
                      </a:lnTo>
                      <a:lnTo>
                        <a:pt x="202" y="71"/>
                      </a:lnTo>
                      <a:lnTo>
                        <a:pt x="211" y="80"/>
                      </a:lnTo>
                      <a:lnTo>
                        <a:pt x="206" y="82"/>
                      </a:lnTo>
                      <a:lnTo>
                        <a:pt x="204" y="94"/>
                      </a:lnTo>
                      <a:lnTo>
                        <a:pt x="209" y="107"/>
                      </a:lnTo>
                      <a:lnTo>
                        <a:pt x="217" y="136"/>
                      </a:lnTo>
                      <a:lnTo>
                        <a:pt x="206" y="140"/>
                      </a:lnTo>
                      <a:lnTo>
                        <a:pt x="204" y="144"/>
                      </a:lnTo>
                      <a:lnTo>
                        <a:pt x="206" y="151"/>
                      </a:lnTo>
                      <a:lnTo>
                        <a:pt x="204" y="165"/>
                      </a:lnTo>
                      <a:lnTo>
                        <a:pt x="198" y="165"/>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61" name="Google Shape;661;p91"/>
                <p:cNvSpPr/>
                <p:nvPr/>
              </p:nvSpPr>
              <p:spPr>
                <a:xfrm>
                  <a:off x="4992144" y="3878945"/>
                  <a:ext cx="104704" cy="29084"/>
                </a:xfrm>
                <a:custGeom>
                  <a:avLst/>
                  <a:gdLst/>
                  <a:ahLst/>
                  <a:cxnLst/>
                  <a:rect l="l" t="t" r="r" b="b"/>
                  <a:pathLst>
                    <a:path w="90" h="25" extrusionOk="0">
                      <a:moveTo>
                        <a:pt x="0" y="25"/>
                      </a:moveTo>
                      <a:lnTo>
                        <a:pt x="4" y="10"/>
                      </a:lnTo>
                      <a:lnTo>
                        <a:pt x="37" y="8"/>
                      </a:lnTo>
                      <a:lnTo>
                        <a:pt x="44" y="0"/>
                      </a:lnTo>
                      <a:lnTo>
                        <a:pt x="54" y="0"/>
                      </a:lnTo>
                      <a:lnTo>
                        <a:pt x="66" y="8"/>
                      </a:lnTo>
                      <a:lnTo>
                        <a:pt x="75" y="8"/>
                      </a:lnTo>
                      <a:lnTo>
                        <a:pt x="85" y="2"/>
                      </a:lnTo>
                      <a:lnTo>
                        <a:pt x="90" y="12"/>
                      </a:lnTo>
                      <a:lnTo>
                        <a:pt x="77" y="20"/>
                      </a:lnTo>
                      <a:lnTo>
                        <a:pt x="64" y="20"/>
                      </a:lnTo>
                      <a:lnTo>
                        <a:pt x="52" y="12"/>
                      </a:lnTo>
                      <a:lnTo>
                        <a:pt x="41" y="20"/>
                      </a:lnTo>
                      <a:lnTo>
                        <a:pt x="35" y="20"/>
                      </a:lnTo>
                      <a:lnTo>
                        <a:pt x="27" y="25"/>
                      </a:lnTo>
                      <a:lnTo>
                        <a:pt x="0" y="25"/>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62" name="Google Shape;662;p91"/>
                <p:cNvSpPr/>
                <p:nvPr/>
              </p:nvSpPr>
              <p:spPr>
                <a:xfrm>
                  <a:off x="5005794" y="3930134"/>
                  <a:ext cx="104704" cy="61659"/>
                </a:xfrm>
                <a:custGeom>
                  <a:avLst/>
                  <a:gdLst/>
                  <a:ahLst/>
                  <a:cxnLst/>
                  <a:rect l="l" t="t" r="r" b="b"/>
                  <a:pathLst>
                    <a:path w="90" h="53" extrusionOk="0">
                      <a:moveTo>
                        <a:pt x="46" y="53"/>
                      </a:moveTo>
                      <a:lnTo>
                        <a:pt x="31" y="40"/>
                      </a:lnTo>
                      <a:lnTo>
                        <a:pt x="17" y="36"/>
                      </a:lnTo>
                      <a:lnTo>
                        <a:pt x="12" y="26"/>
                      </a:lnTo>
                      <a:lnTo>
                        <a:pt x="12" y="23"/>
                      </a:lnTo>
                      <a:lnTo>
                        <a:pt x="2" y="15"/>
                      </a:lnTo>
                      <a:lnTo>
                        <a:pt x="0" y="7"/>
                      </a:lnTo>
                      <a:lnTo>
                        <a:pt x="17" y="2"/>
                      </a:lnTo>
                      <a:lnTo>
                        <a:pt x="27" y="3"/>
                      </a:lnTo>
                      <a:lnTo>
                        <a:pt x="35" y="0"/>
                      </a:lnTo>
                      <a:lnTo>
                        <a:pt x="90" y="2"/>
                      </a:lnTo>
                      <a:lnTo>
                        <a:pt x="88" y="13"/>
                      </a:lnTo>
                      <a:lnTo>
                        <a:pt x="86" y="15"/>
                      </a:lnTo>
                      <a:lnTo>
                        <a:pt x="88" y="26"/>
                      </a:lnTo>
                      <a:lnTo>
                        <a:pt x="83" y="32"/>
                      </a:lnTo>
                      <a:lnTo>
                        <a:pt x="77" y="32"/>
                      </a:lnTo>
                      <a:lnTo>
                        <a:pt x="69" y="38"/>
                      </a:lnTo>
                      <a:lnTo>
                        <a:pt x="60" y="36"/>
                      </a:lnTo>
                      <a:lnTo>
                        <a:pt x="46" y="53"/>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63" name="Google Shape;663;p91"/>
                <p:cNvSpPr/>
                <p:nvPr/>
              </p:nvSpPr>
              <p:spPr>
                <a:xfrm>
                  <a:off x="6765730" y="4210506"/>
                  <a:ext cx="276883" cy="403691"/>
                </a:xfrm>
                <a:custGeom>
                  <a:avLst/>
                  <a:gdLst/>
                  <a:ahLst/>
                  <a:cxnLst/>
                  <a:rect l="l" t="t" r="r" b="b"/>
                  <a:pathLst>
                    <a:path w="238" h="347" extrusionOk="0">
                      <a:moveTo>
                        <a:pt x="213" y="217"/>
                      </a:moveTo>
                      <a:lnTo>
                        <a:pt x="230" y="245"/>
                      </a:lnTo>
                      <a:lnTo>
                        <a:pt x="209" y="259"/>
                      </a:lnTo>
                      <a:lnTo>
                        <a:pt x="203" y="272"/>
                      </a:lnTo>
                      <a:lnTo>
                        <a:pt x="192" y="274"/>
                      </a:lnTo>
                      <a:lnTo>
                        <a:pt x="186" y="299"/>
                      </a:lnTo>
                      <a:lnTo>
                        <a:pt x="176" y="313"/>
                      </a:lnTo>
                      <a:lnTo>
                        <a:pt x="170" y="336"/>
                      </a:lnTo>
                      <a:lnTo>
                        <a:pt x="159" y="347"/>
                      </a:lnTo>
                      <a:lnTo>
                        <a:pt x="115" y="313"/>
                      </a:lnTo>
                      <a:lnTo>
                        <a:pt x="113" y="293"/>
                      </a:lnTo>
                      <a:lnTo>
                        <a:pt x="5" y="222"/>
                      </a:lnTo>
                      <a:lnTo>
                        <a:pt x="0" y="220"/>
                      </a:lnTo>
                      <a:lnTo>
                        <a:pt x="0" y="184"/>
                      </a:lnTo>
                      <a:lnTo>
                        <a:pt x="9" y="170"/>
                      </a:lnTo>
                      <a:lnTo>
                        <a:pt x="23" y="147"/>
                      </a:lnTo>
                      <a:lnTo>
                        <a:pt x="34" y="122"/>
                      </a:lnTo>
                      <a:lnTo>
                        <a:pt x="21" y="84"/>
                      </a:lnTo>
                      <a:lnTo>
                        <a:pt x="17" y="67"/>
                      </a:lnTo>
                      <a:lnTo>
                        <a:pt x="3" y="42"/>
                      </a:lnTo>
                      <a:lnTo>
                        <a:pt x="21" y="23"/>
                      </a:lnTo>
                      <a:lnTo>
                        <a:pt x="40" y="0"/>
                      </a:lnTo>
                      <a:lnTo>
                        <a:pt x="57" y="5"/>
                      </a:lnTo>
                      <a:lnTo>
                        <a:pt x="57" y="24"/>
                      </a:lnTo>
                      <a:lnTo>
                        <a:pt x="67" y="36"/>
                      </a:lnTo>
                      <a:lnTo>
                        <a:pt x="88" y="36"/>
                      </a:lnTo>
                      <a:lnTo>
                        <a:pt x="126" y="65"/>
                      </a:lnTo>
                      <a:lnTo>
                        <a:pt x="136" y="65"/>
                      </a:lnTo>
                      <a:lnTo>
                        <a:pt x="144" y="65"/>
                      </a:lnTo>
                      <a:lnTo>
                        <a:pt x="149" y="69"/>
                      </a:lnTo>
                      <a:lnTo>
                        <a:pt x="170" y="71"/>
                      </a:lnTo>
                      <a:lnTo>
                        <a:pt x="178" y="57"/>
                      </a:lnTo>
                      <a:lnTo>
                        <a:pt x="205" y="42"/>
                      </a:lnTo>
                      <a:lnTo>
                        <a:pt x="218" y="53"/>
                      </a:lnTo>
                      <a:lnTo>
                        <a:pt x="238" y="53"/>
                      </a:lnTo>
                      <a:lnTo>
                        <a:pt x="213" y="92"/>
                      </a:lnTo>
                      <a:lnTo>
                        <a:pt x="213" y="217"/>
                      </a:lnTo>
                      <a:close/>
                    </a:path>
                  </a:pathLst>
                </a:custGeom>
                <a:solidFill>
                  <a:srgbClr val="CC4125"/>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64" name="Google Shape;664;p91"/>
                <p:cNvSpPr/>
                <p:nvPr/>
              </p:nvSpPr>
              <p:spPr>
                <a:xfrm>
                  <a:off x="5184705" y="4089515"/>
                  <a:ext cx="136115" cy="165199"/>
                </a:xfrm>
                <a:custGeom>
                  <a:avLst/>
                  <a:gdLst/>
                  <a:ahLst/>
                  <a:cxnLst/>
                  <a:rect l="l" t="t" r="r" b="b"/>
                  <a:pathLst>
                    <a:path w="117" h="142" extrusionOk="0">
                      <a:moveTo>
                        <a:pt x="111" y="142"/>
                      </a:moveTo>
                      <a:lnTo>
                        <a:pt x="103" y="142"/>
                      </a:lnTo>
                      <a:lnTo>
                        <a:pt x="73" y="127"/>
                      </a:lnTo>
                      <a:lnTo>
                        <a:pt x="46" y="102"/>
                      </a:lnTo>
                      <a:lnTo>
                        <a:pt x="21" y="82"/>
                      </a:lnTo>
                      <a:lnTo>
                        <a:pt x="0" y="59"/>
                      </a:lnTo>
                      <a:lnTo>
                        <a:pt x="7" y="50"/>
                      </a:lnTo>
                      <a:lnTo>
                        <a:pt x="9" y="40"/>
                      </a:lnTo>
                      <a:lnTo>
                        <a:pt x="23" y="21"/>
                      </a:lnTo>
                      <a:lnTo>
                        <a:pt x="36" y="6"/>
                      </a:lnTo>
                      <a:lnTo>
                        <a:pt x="44" y="4"/>
                      </a:lnTo>
                      <a:lnTo>
                        <a:pt x="51" y="0"/>
                      </a:lnTo>
                      <a:lnTo>
                        <a:pt x="63" y="21"/>
                      </a:lnTo>
                      <a:lnTo>
                        <a:pt x="61" y="34"/>
                      </a:lnTo>
                      <a:lnTo>
                        <a:pt x="67" y="42"/>
                      </a:lnTo>
                      <a:lnTo>
                        <a:pt x="76" y="42"/>
                      </a:lnTo>
                      <a:lnTo>
                        <a:pt x="82" y="29"/>
                      </a:lnTo>
                      <a:lnTo>
                        <a:pt x="90" y="29"/>
                      </a:lnTo>
                      <a:lnTo>
                        <a:pt x="88" y="40"/>
                      </a:lnTo>
                      <a:lnTo>
                        <a:pt x="92" y="56"/>
                      </a:lnTo>
                      <a:lnTo>
                        <a:pt x="84" y="71"/>
                      </a:lnTo>
                      <a:lnTo>
                        <a:pt x="94" y="80"/>
                      </a:lnTo>
                      <a:lnTo>
                        <a:pt x="103" y="82"/>
                      </a:lnTo>
                      <a:lnTo>
                        <a:pt x="115" y="98"/>
                      </a:lnTo>
                      <a:lnTo>
                        <a:pt x="117" y="111"/>
                      </a:lnTo>
                      <a:lnTo>
                        <a:pt x="113" y="115"/>
                      </a:lnTo>
                      <a:lnTo>
                        <a:pt x="111" y="142"/>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65" name="Google Shape;665;p91"/>
                <p:cNvSpPr/>
                <p:nvPr/>
              </p:nvSpPr>
              <p:spPr>
                <a:xfrm>
                  <a:off x="5155620" y="3439189"/>
                  <a:ext cx="572381" cy="589831"/>
                </a:xfrm>
                <a:custGeom>
                  <a:avLst/>
                  <a:gdLst/>
                  <a:ahLst/>
                  <a:cxnLst/>
                  <a:rect l="l" t="t" r="r" b="b"/>
                  <a:pathLst>
                    <a:path w="492" h="507" extrusionOk="0">
                      <a:moveTo>
                        <a:pt x="0" y="353"/>
                      </a:moveTo>
                      <a:lnTo>
                        <a:pt x="12" y="346"/>
                      </a:lnTo>
                      <a:lnTo>
                        <a:pt x="18" y="327"/>
                      </a:lnTo>
                      <a:lnTo>
                        <a:pt x="25" y="327"/>
                      </a:lnTo>
                      <a:lnTo>
                        <a:pt x="46" y="334"/>
                      </a:lnTo>
                      <a:lnTo>
                        <a:pt x="64" y="328"/>
                      </a:lnTo>
                      <a:lnTo>
                        <a:pt x="75" y="330"/>
                      </a:lnTo>
                      <a:lnTo>
                        <a:pt x="79" y="323"/>
                      </a:lnTo>
                      <a:lnTo>
                        <a:pt x="198" y="323"/>
                      </a:lnTo>
                      <a:lnTo>
                        <a:pt x="206" y="300"/>
                      </a:lnTo>
                      <a:lnTo>
                        <a:pt x="202" y="294"/>
                      </a:lnTo>
                      <a:lnTo>
                        <a:pt x="190" y="148"/>
                      </a:lnTo>
                      <a:lnTo>
                        <a:pt x="181" y="0"/>
                      </a:lnTo>
                      <a:lnTo>
                        <a:pt x="225" y="0"/>
                      </a:lnTo>
                      <a:lnTo>
                        <a:pt x="323" y="75"/>
                      </a:lnTo>
                      <a:lnTo>
                        <a:pt x="421" y="148"/>
                      </a:lnTo>
                      <a:lnTo>
                        <a:pt x="427" y="165"/>
                      </a:lnTo>
                      <a:lnTo>
                        <a:pt x="446" y="175"/>
                      </a:lnTo>
                      <a:lnTo>
                        <a:pt x="459" y="181"/>
                      </a:lnTo>
                      <a:lnTo>
                        <a:pt x="459" y="202"/>
                      </a:lnTo>
                      <a:lnTo>
                        <a:pt x="492" y="198"/>
                      </a:lnTo>
                      <a:lnTo>
                        <a:pt x="492" y="277"/>
                      </a:lnTo>
                      <a:lnTo>
                        <a:pt x="475" y="300"/>
                      </a:lnTo>
                      <a:lnTo>
                        <a:pt x="473" y="321"/>
                      </a:lnTo>
                      <a:lnTo>
                        <a:pt x="446" y="327"/>
                      </a:lnTo>
                      <a:lnTo>
                        <a:pt x="405" y="328"/>
                      </a:lnTo>
                      <a:lnTo>
                        <a:pt x="394" y="340"/>
                      </a:lnTo>
                      <a:lnTo>
                        <a:pt x="375" y="342"/>
                      </a:lnTo>
                      <a:lnTo>
                        <a:pt x="355" y="342"/>
                      </a:lnTo>
                      <a:lnTo>
                        <a:pt x="348" y="336"/>
                      </a:lnTo>
                      <a:lnTo>
                        <a:pt x="332" y="340"/>
                      </a:lnTo>
                      <a:lnTo>
                        <a:pt x="304" y="355"/>
                      </a:lnTo>
                      <a:lnTo>
                        <a:pt x="298" y="365"/>
                      </a:lnTo>
                      <a:lnTo>
                        <a:pt x="275" y="380"/>
                      </a:lnTo>
                      <a:lnTo>
                        <a:pt x="271" y="390"/>
                      </a:lnTo>
                      <a:lnTo>
                        <a:pt x="258" y="396"/>
                      </a:lnTo>
                      <a:lnTo>
                        <a:pt x="244" y="392"/>
                      </a:lnTo>
                      <a:lnTo>
                        <a:pt x="235" y="399"/>
                      </a:lnTo>
                      <a:lnTo>
                        <a:pt x="231" y="423"/>
                      </a:lnTo>
                      <a:lnTo>
                        <a:pt x="206" y="451"/>
                      </a:lnTo>
                      <a:lnTo>
                        <a:pt x="208" y="463"/>
                      </a:lnTo>
                      <a:lnTo>
                        <a:pt x="198" y="478"/>
                      </a:lnTo>
                      <a:lnTo>
                        <a:pt x="200" y="497"/>
                      </a:lnTo>
                      <a:lnTo>
                        <a:pt x="188" y="501"/>
                      </a:lnTo>
                      <a:lnTo>
                        <a:pt x="181" y="507"/>
                      </a:lnTo>
                      <a:lnTo>
                        <a:pt x="177" y="492"/>
                      </a:lnTo>
                      <a:lnTo>
                        <a:pt x="167" y="495"/>
                      </a:lnTo>
                      <a:lnTo>
                        <a:pt x="162" y="495"/>
                      </a:lnTo>
                      <a:lnTo>
                        <a:pt x="156" y="505"/>
                      </a:lnTo>
                      <a:lnTo>
                        <a:pt x="133" y="505"/>
                      </a:lnTo>
                      <a:lnTo>
                        <a:pt x="125" y="499"/>
                      </a:lnTo>
                      <a:lnTo>
                        <a:pt x="121" y="503"/>
                      </a:lnTo>
                      <a:lnTo>
                        <a:pt x="112" y="494"/>
                      </a:lnTo>
                      <a:lnTo>
                        <a:pt x="114" y="482"/>
                      </a:lnTo>
                      <a:lnTo>
                        <a:pt x="110" y="478"/>
                      </a:lnTo>
                      <a:lnTo>
                        <a:pt x="104" y="482"/>
                      </a:lnTo>
                      <a:lnTo>
                        <a:pt x="106" y="471"/>
                      </a:lnTo>
                      <a:lnTo>
                        <a:pt x="112" y="463"/>
                      </a:lnTo>
                      <a:lnTo>
                        <a:pt x="100" y="447"/>
                      </a:lnTo>
                      <a:lnTo>
                        <a:pt x="96" y="438"/>
                      </a:lnTo>
                      <a:lnTo>
                        <a:pt x="91" y="432"/>
                      </a:lnTo>
                      <a:lnTo>
                        <a:pt x="85" y="430"/>
                      </a:lnTo>
                      <a:lnTo>
                        <a:pt x="77" y="436"/>
                      </a:lnTo>
                      <a:lnTo>
                        <a:pt x="68" y="440"/>
                      </a:lnTo>
                      <a:lnTo>
                        <a:pt x="58" y="447"/>
                      </a:lnTo>
                      <a:lnTo>
                        <a:pt x="46" y="444"/>
                      </a:lnTo>
                      <a:lnTo>
                        <a:pt x="39" y="436"/>
                      </a:lnTo>
                      <a:lnTo>
                        <a:pt x="33" y="434"/>
                      </a:lnTo>
                      <a:lnTo>
                        <a:pt x="25" y="440"/>
                      </a:lnTo>
                      <a:lnTo>
                        <a:pt x="20" y="440"/>
                      </a:lnTo>
                      <a:lnTo>
                        <a:pt x="20" y="426"/>
                      </a:lnTo>
                      <a:lnTo>
                        <a:pt x="20" y="417"/>
                      </a:lnTo>
                      <a:lnTo>
                        <a:pt x="18" y="403"/>
                      </a:lnTo>
                      <a:lnTo>
                        <a:pt x="8" y="394"/>
                      </a:lnTo>
                      <a:lnTo>
                        <a:pt x="2" y="375"/>
                      </a:lnTo>
                      <a:lnTo>
                        <a:pt x="0" y="353"/>
                      </a:lnTo>
                      <a:close/>
                    </a:path>
                  </a:pathLst>
                </a:custGeom>
                <a:solidFill>
                  <a:srgbClr val="532E63"/>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66" name="Google Shape;666;p91"/>
                <p:cNvSpPr/>
                <p:nvPr/>
              </p:nvSpPr>
              <p:spPr>
                <a:xfrm>
                  <a:off x="6623799" y="4837565"/>
                  <a:ext cx="365300" cy="650327"/>
                </a:xfrm>
                <a:custGeom>
                  <a:avLst/>
                  <a:gdLst/>
                  <a:ahLst/>
                  <a:cxnLst/>
                  <a:rect l="l" t="t" r="r" b="b"/>
                  <a:pathLst>
                    <a:path w="314" h="559" extrusionOk="0">
                      <a:moveTo>
                        <a:pt x="132" y="40"/>
                      </a:moveTo>
                      <a:lnTo>
                        <a:pt x="155" y="37"/>
                      </a:lnTo>
                      <a:lnTo>
                        <a:pt x="191" y="46"/>
                      </a:lnTo>
                      <a:lnTo>
                        <a:pt x="199" y="42"/>
                      </a:lnTo>
                      <a:lnTo>
                        <a:pt x="220" y="42"/>
                      </a:lnTo>
                      <a:lnTo>
                        <a:pt x="230" y="31"/>
                      </a:lnTo>
                      <a:lnTo>
                        <a:pt x="249" y="33"/>
                      </a:lnTo>
                      <a:lnTo>
                        <a:pt x="282" y="19"/>
                      </a:lnTo>
                      <a:lnTo>
                        <a:pt x="305" y="0"/>
                      </a:lnTo>
                      <a:lnTo>
                        <a:pt x="311" y="15"/>
                      </a:lnTo>
                      <a:lnTo>
                        <a:pt x="309" y="48"/>
                      </a:lnTo>
                      <a:lnTo>
                        <a:pt x="311" y="79"/>
                      </a:lnTo>
                      <a:lnTo>
                        <a:pt x="311" y="131"/>
                      </a:lnTo>
                      <a:lnTo>
                        <a:pt x="314" y="148"/>
                      </a:lnTo>
                      <a:lnTo>
                        <a:pt x="305" y="173"/>
                      </a:lnTo>
                      <a:lnTo>
                        <a:pt x="293" y="196"/>
                      </a:lnTo>
                      <a:lnTo>
                        <a:pt x="274" y="217"/>
                      </a:lnTo>
                      <a:lnTo>
                        <a:pt x="245" y="231"/>
                      </a:lnTo>
                      <a:lnTo>
                        <a:pt x="213" y="246"/>
                      </a:lnTo>
                      <a:lnTo>
                        <a:pt x="176" y="282"/>
                      </a:lnTo>
                      <a:lnTo>
                        <a:pt x="165" y="290"/>
                      </a:lnTo>
                      <a:lnTo>
                        <a:pt x="144" y="313"/>
                      </a:lnTo>
                      <a:lnTo>
                        <a:pt x="132" y="321"/>
                      </a:lnTo>
                      <a:lnTo>
                        <a:pt x="128" y="346"/>
                      </a:lnTo>
                      <a:lnTo>
                        <a:pt x="142" y="371"/>
                      </a:lnTo>
                      <a:lnTo>
                        <a:pt x="145" y="392"/>
                      </a:lnTo>
                      <a:lnTo>
                        <a:pt x="145" y="401"/>
                      </a:lnTo>
                      <a:lnTo>
                        <a:pt x="151" y="399"/>
                      </a:lnTo>
                      <a:lnTo>
                        <a:pt x="149" y="434"/>
                      </a:lnTo>
                      <a:lnTo>
                        <a:pt x="144" y="449"/>
                      </a:lnTo>
                      <a:lnTo>
                        <a:pt x="151" y="455"/>
                      </a:lnTo>
                      <a:lnTo>
                        <a:pt x="145" y="469"/>
                      </a:lnTo>
                      <a:lnTo>
                        <a:pt x="132" y="482"/>
                      </a:lnTo>
                      <a:lnTo>
                        <a:pt x="107" y="494"/>
                      </a:lnTo>
                      <a:lnTo>
                        <a:pt x="72" y="511"/>
                      </a:lnTo>
                      <a:lnTo>
                        <a:pt x="59" y="524"/>
                      </a:lnTo>
                      <a:lnTo>
                        <a:pt x="61" y="538"/>
                      </a:lnTo>
                      <a:lnTo>
                        <a:pt x="69" y="540"/>
                      </a:lnTo>
                      <a:lnTo>
                        <a:pt x="65" y="559"/>
                      </a:lnTo>
                      <a:lnTo>
                        <a:pt x="42" y="559"/>
                      </a:lnTo>
                      <a:lnTo>
                        <a:pt x="40" y="543"/>
                      </a:lnTo>
                      <a:lnTo>
                        <a:pt x="38" y="528"/>
                      </a:lnTo>
                      <a:lnTo>
                        <a:pt x="34" y="515"/>
                      </a:lnTo>
                      <a:lnTo>
                        <a:pt x="42" y="478"/>
                      </a:lnTo>
                      <a:lnTo>
                        <a:pt x="34" y="453"/>
                      </a:lnTo>
                      <a:lnTo>
                        <a:pt x="23" y="405"/>
                      </a:lnTo>
                      <a:lnTo>
                        <a:pt x="55" y="367"/>
                      </a:lnTo>
                      <a:lnTo>
                        <a:pt x="63" y="342"/>
                      </a:lnTo>
                      <a:lnTo>
                        <a:pt x="69" y="340"/>
                      </a:lnTo>
                      <a:lnTo>
                        <a:pt x="72" y="319"/>
                      </a:lnTo>
                      <a:lnTo>
                        <a:pt x="67" y="309"/>
                      </a:lnTo>
                      <a:lnTo>
                        <a:pt x="69" y="284"/>
                      </a:lnTo>
                      <a:lnTo>
                        <a:pt x="76" y="259"/>
                      </a:lnTo>
                      <a:lnTo>
                        <a:pt x="78" y="217"/>
                      </a:lnTo>
                      <a:lnTo>
                        <a:pt x="63" y="206"/>
                      </a:lnTo>
                      <a:lnTo>
                        <a:pt x="48" y="204"/>
                      </a:lnTo>
                      <a:lnTo>
                        <a:pt x="42" y="196"/>
                      </a:lnTo>
                      <a:lnTo>
                        <a:pt x="28" y="188"/>
                      </a:lnTo>
                      <a:lnTo>
                        <a:pt x="3" y="188"/>
                      </a:lnTo>
                      <a:lnTo>
                        <a:pt x="1" y="177"/>
                      </a:lnTo>
                      <a:lnTo>
                        <a:pt x="0" y="152"/>
                      </a:lnTo>
                      <a:lnTo>
                        <a:pt x="90" y="123"/>
                      </a:lnTo>
                      <a:lnTo>
                        <a:pt x="107" y="140"/>
                      </a:lnTo>
                      <a:lnTo>
                        <a:pt x="115" y="136"/>
                      </a:lnTo>
                      <a:lnTo>
                        <a:pt x="128" y="146"/>
                      </a:lnTo>
                      <a:lnTo>
                        <a:pt x="128" y="159"/>
                      </a:lnTo>
                      <a:lnTo>
                        <a:pt x="122" y="175"/>
                      </a:lnTo>
                      <a:lnTo>
                        <a:pt x="124" y="200"/>
                      </a:lnTo>
                      <a:lnTo>
                        <a:pt x="142" y="221"/>
                      </a:lnTo>
                      <a:lnTo>
                        <a:pt x="151" y="196"/>
                      </a:lnTo>
                      <a:lnTo>
                        <a:pt x="165" y="188"/>
                      </a:lnTo>
                      <a:lnTo>
                        <a:pt x="165" y="146"/>
                      </a:lnTo>
                      <a:lnTo>
                        <a:pt x="151" y="121"/>
                      </a:lnTo>
                      <a:lnTo>
                        <a:pt x="142" y="110"/>
                      </a:lnTo>
                      <a:lnTo>
                        <a:pt x="132" y="110"/>
                      </a:lnTo>
                      <a:lnTo>
                        <a:pt x="124" y="65"/>
                      </a:lnTo>
                      <a:lnTo>
                        <a:pt x="132" y="40"/>
                      </a:lnTo>
                      <a:close/>
                    </a:path>
                  </a:pathLst>
                </a:custGeom>
                <a:solidFill>
                  <a:srgbClr val="CC4125"/>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67" name="Google Shape;667;p91"/>
                <p:cNvSpPr/>
                <p:nvPr/>
              </p:nvSpPr>
              <p:spPr>
                <a:xfrm>
                  <a:off x="4997401" y="3343792"/>
                  <a:ext cx="419978" cy="506068"/>
                </a:xfrm>
                <a:custGeom>
                  <a:avLst/>
                  <a:gdLst/>
                  <a:ahLst/>
                  <a:cxnLst/>
                  <a:rect l="l" t="t" r="r" b="b"/>
                  <a:pathLst>
                    <a:path w="361" h="435" extrusionOk="0">
                      <a:moveTo>
                        <a:pt x="136" y="435"/>
                      </a:moveTo>
                      <a:lnTo>
                        <a:pt x="117" y="410"/>
                      </a:lnTo>
                      <a:lnTo>
                        <a:pt x="100" y="385"/>
                      </a:lnTo>
                      <a:lnTo>
                        <a:pt x="81" y="378"/>
                      </a:lnTo>
                      <a:lnTo>
                        <a:pt x="67" y="366"/>
                      </a:lnTo>
                      <a:lnTo>
                        <a:pt x="50" y="368"/>
                      </a:lnTo>
                      <a:lnTo>
                        <a:pt x="37" y="376"/>
                      </a:lnTo>
                      <a:lnTo>
                        <a:pt x="21" y="372"/>
                      </a:lnTo>
                      <a:lnTo>
                        <a:pt x="12" y="384"/>
                      </a:lnTo>
                      <a:lnTo>
                        <a:pt x="10" y="364"/>
                      </a:lnTo>
                      <a:lnTo>
                        <a:pt x="17" y="347"/>
                      </a:lnTo>
                      <a:lnTo>
                        <a:pt x="23" y="316"/>
                      </a:lnTo>
                      <a:lnTo>
                        <a:pt x="21" y="282"/>
                      </a:lnTo>
                      <a:lnTo>
                        <a:pt x="17" y="265"/>
                      </a:lnTo>
                      <a:lnTo>
                        <a:pt x="21" y="249"/>
                      </a:lnTo>
                      <a:lnTo>
                        <a:pt x="15" y="232"/>
                      </a:lnTo>
                      <a:lnTo>
                        <a:pt x="0" y="217"/>
                      </a:lnTo>
                      <a:lnTo>
                        <a:pt x="6" y="207"/>
                      </a:lnTo>
                      <a:lnTo>
                        <a:pt x="123" y="207"/>
                      </a:lnTo>
                      <a:lnTo>
                        <a:pt x="119" y="157"/>
                      </a:lnTo>
                      <a:lnTo>
                        <a:pt x="127" y="140"/>
                      </a:lnTo>
                      <a:lnTo>
                        <a:pt x="154" y="136"/>
                      </a:lnTo>
                      <a:lnTo>
                        <a:pt x="157" y="49"/>
                      </a:lnTo>
                      <a:lnTo>
                        <a:pt x="252" y="51"/>
                      </a:lnTo>
                      <a:lnTo>
                        <a:pt x="255" y="0"/>
                      </a:lnTo>
                      <a:lnTo>
                        <a:pt x="361" y="82"/>
                      </a:lnTo>
                      <a:lnTo>
                        <a:pt x="317" y="82"/>
                      </a:lnTo>
                      <a:lnTo>
                        <a:pt x="326" y="230"/>
                      </a:lnTo>
                      <a:lnTo>
                        <a:pt x="338" y="376"/>
                      </a:lnTo>
                      <a:lnTo>
                        <a:pt x="342" y="382"/>
                      </a:lnTo>
                      <a:lnTo>
                        <a:pt x="334" y="405"/>
                      </a:lnTo>
                      <a:lnTo>
                        <a:pt x="215" y="405"/>
                      </a:lnTo>
                      <a:lnTo>
                        <a:pt x="211" y="412"/>
                      </a:lnTo>
                      <a:lnTo>
                        <a:pt x="200" y="410"/>
                      </a:lnTo>
                      <a:lnTo>
                        <a:pt x="182" y="416"/>
                      </a:lnTo>
                      <a:lnTo>
                        <a:pt x="161" y="409"/>
                      </a:lnTo>
                      <a:lnTo>
                        <a:pt x="154" y="409"/>
                      </a:lnTo>
                      <a:lnTo>
                        <a:pt x="148" y="428"/>
                      </a:lnTo>
                      <a:lnTo>
                        <a:pt x="136" y="435"/>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68" name="Google Shape;668;p91"/>
                <p:cNvSpPr/>
                <p:nvPr/>
              </p:nvSpPr>
              <p:spPr>
                <a:xfrm>
                  <a:off x="6709888" y="4793357"/>
                  <a:ext cx="105867" cy="301314"/>
                </a:xfrm>
                <a:custGeom>
                  <a:avLst/>
                  <a:gdLst/>
                  <a:ahLst/>
                  <a:cxnLst/>
                  <a:rect l="l" t="t" r="r" b="b"/>
                  <a:pathLst>
                    <a:path w="91" h="259" extrusionOk="0">
                      <a:moveTo>
                        <a:pt x="58" y="78"/>
                      </a:moveTo>
                      <a:lnTo>
                        <a:pt x="50" y="103"/>
                      </a:lnTo>
                      <a:lnTo>
                        <a:pt x="58" y="148"/>
                      </a:lnTo>
                      <a:lnTo>
                        <a:pt x="68" y="148"/>
                      </a:lnTo>
                      <a:lnTo>
                        <a:pt x="77" y="159"/>
                      </a:lnTo>
                      <a:lnTo>
                        <a:pt x="91" y="184"/>
                      </a:lnTo>
                      <a:lnTo>
                        <a:pt x="91" y="226"/>
                      </a:lnTo>
                      <a:lnTo>
                        <a:pt x="77" y="234"/>
                      </a:lnTo>
                      <a:lnTo>
                        <a:pt x="68" y="259"/>
                      </a:lnTo>
                      <a:lnTo>
                        <a:pt x="50" y="238"/>
                      </a:lnTo>
                      <a:lnTo>
                        <a:pt x="48" y="213"/>
                      </a:lnTo>
                      <a:lnTo>
                        <a:pt x="54" y="197"/>
                      </a:lnTo>
                      <a:lnTo>
                        <a:pt x="54" y="184"/>
                      </a:lnTo>
                      <a:lnTo>
                        <a:pt x="41" y="174"/>
                      </a:lnTo>
                      <a:lnTo>
                        <a:pt x="33" y="178"/>
                      </a:lnTo>
                      <a:lnTo>
                        <a:pt x="16" y="161"/>
                      </a:lnTo>
                      <a:lnTo>
                        <a:pt x="0" y="153"/>
                      </a:lnTo>
                      <a:lnTo>
                        <a:pt x="10" y="121"/>
                      </a:lnTo>
                      <a:lnTo>
                        <a:pt x="22" y="109"/>
                      </a:lnTo>
                      <a:lnTo>
                        <a:pt x="16" y="80"/>
                      </a:lnTo>
                      <a:lnTo>
                        <a:pt x="22" y="53"/>
                      </a:lnTo>
                      <a:lnTo>
                        <a:pt x="27" y="44"/>
                      </a:lnTo>
                      <a:lnTo>
                        <a:pt x="20" y="15"/>
                      </a:lnTo>
                      <a:lnTo>
                        <a:pt x="6" y="0"/>
                      </a:lnTo>
                      <a:lnTo>
                        <a:pt x="35" y="7"/>
                      </a:lnTo>
                      <a:lnTo>
                        <a:pt x="41" y="17"/>
                      </a:lnTo>
                      <a:lnTo>
                        <a:pt x="50" y="32"/>
                      </a:lnTo>
                      <a:lnTo>
                        <a:pt x="58" y="78"/>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69" name="Google Shape;669;p91"/>
                <p:cNvSpPr/>
                <p:nvPr/>
              </p:nvSpPr>
              <p:spPr>
                <a:xfrm>
                  <a:off x="5985106" y="5099325"/>
                  <a:ext cx="459533" cy="480474"/>
                </a:xfrm>
                <a:custGeom>
                  <a:avLst/>
                  <a:gdLst/>
                  <a:ahLst/>
                  <a:cxnLst/>
                  <a:rect l="l" t="t" r="r" b="b"/>
                  <a:pathLst>
                    <a:path w="395" h="413" extrusionOk="0">
                      <a:moveTo>
                        <a:pt x="132" y="395"/>
                      </a:moveTo>
                      <a:lnTo>
                        <a:pt x="111" y="370"/>
                      </a:lnTo>
                      <a:lnTo>
                        <a:pt x="99" y="345"/>
                      </a:lnTo>
                      <a:lnTo>
                        <a:pt x="94" y="313"/>
                      </a:lnTo>
                      <a:lnTo>
                        <a:pt x="88" y="288"/>
                      </a:lnTo>
                      <a:lnTo>
                        <a:pt x="78" y="234"/>
                      </a:lnTo>
                      <a:lnTo>
                        <a:pt x="76" y="194"/>
                      </a:lnTo>
                      <a:lnTo>
                        <a:pt x="74" y="176"/>
                      </a:lnTo>
                      <a:lnTo>
                        <a:pt x="63" y="161"/>
                      </a:lnTo>
                      <a:lnTo>
                        <a:pt x="48" y="134"/>
                      </a:lnTo>
                      <a:lnTo>
                        <a:pt x="32" y="92"/>
                      </a:lnTo>
                      <a:lnTo>
                        <a:pt x="24" y="71"/>
                      </a:lnTo>
                      <a:lnTo>
                        <a:pt x="1" y="38"/>
                      </a:lnTo>
                      <a:lnTo>
                        <a:pt x="0" y="11"/>
                      </a:lnTo>
                      <a:lnTo>
                        <a:pt x="13" y="6"/>
                      </a:lnTo>
                      <a:lnTo>
                        <a:pt x="32" y="0"/>
                      </a:lnTo>
                      <a:lnTo>
                        <a:pt x="51" y="2"/>
                      </a:lnTo>
                      <a:lnTo>
                        <a:pt x="69" y="17"/>
                      </a:lnTo>
                      <a:lnTo>
                        <a:pt x="72" y="13"/>
                      </a:lnTo>
                      <a:lnTo>
                        <a:pt x="193" y="13"/>
                      </a:lnTo>
                      <a:lnTo>
                        <a:pt x="213" y="29"/>
                      </a:lnTo>
                      <a:lnTo>
                        <a:pt x="286" y="34"/>
                      </a:lnTo>
                      <a:lnTo>
                        <a:pt x="339" y="19"/>
                      </a:lnTo>
                      <a:lnTo>
                        <a:pt x="364" y="11"/>
                      </a:lnTo>
                      <a:lnTo>
                        <a:pt x="383" y="13"/>
                      </a:lnTo>
                      <a:lnTo>
                        <a:pt x="395" y="21"/>
                      </a:lnTo>
                      <a:lnTo>
                        <a:pt x="395" y="25"/>
                      </a:lnTo>
                      <a:lnTo>
                        <a:pt x="378" y="32"/>
                      </a:lnTo>
                      <a:lnTo>
                        <a:pt x="370" y="32"/>
                      </a:lnTo>
                      <a:lnTo>
                        <a:pt x="351" y="46"/>
                      </a:lnTo>
                      <a:lnTo>
                        <a:pt x="339" y="30"/>
                      </a:lnTo>
                      <a:lnTo>
                        <a:pt x="293" y="44"/>
                      </a:lnTo>
                      <a:lnTo>
                        <a:pt x="272" y="44"/>
                      </a:lnTo>
                      <a:lnTo>
                        <a:pt x="268" y="165"/>
                      </a:lnTo>
                      <a:lnTo>
                        <a:pt x="239" y="167"/>
                      </a:lnTo>
                      <a:lnTo>
                        <a:pt x="238" y="267"/>
                      </a:lnTo>
                      <a:lnTo>
                        <a:pt x="236" y="391"/>
                      </a:lnTo>
                      <a:lnTo>
                        <a:pt x="209" y="409"/>
                      </a:lnTo>
                      <a:lnTo>
                        <a:pt x="193" y="413"/>
                      </a:lnTo>
                      <a:lnTo>
                        <a:pt x="176" y="405"/>
                      </a:lnTo>
                      <a:lnTo>
                        <a:pt x="163" y="403"/>
                      </a:lnTo>
                      <a:lnTo>
                        <a:pt x="159" y="388"/>
                      </a:lnTo>
                      <a:lnTo>
                        <a:pt x="147" y="378"/>
                      </a:lnTo>
                      <a:lnTo>
                        <a:pt x="132" y="395"/>
                      </a:lnTo>
                      <a:close/>
                    </a:path>
                  </a:pathLst>
                </a:custGeom>
                <a:solidFill>
                  <a:srgbClr val="CC4125"/>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70" name="Google Shape;670;p91"/>
                <p:cNvSpPr/>
                <p:nvPr/>
              </p:nvSpPr>
              <p:spPr>
                <a:xfrm>
                  <a:off x="5589559" y="3499684"/>
                  <a:ext cx="537479" cy="466513"/>
                </a:xfrm>
                <a:custGeom>
                  <a:avLst/>
                  <a:gdLst/>
                  <a:ahLst/>
                  <a:cxnLst/>
                  <a:rect l="l" t="t" r="r" b="b"/>
                  <a:pathLst>
                    <a:path w="462" h="401" extrusionOk="0">
                      <a:moveTo>
                        <a:pt x="54" y="392"/>
                      </a:moveTo>
                      <a:lnTo>
                        <a:pt x="55" y="369"/>
                      </a:lnTo>
                      <a:lnTo>
                        <a:pt x="21" y="361"/>
                      </a:lnTo>
                      <a:lnTo>
                        <a:pt x="19" y="344"/>
                      </a:lnTo>
                      <a:lnTo>
                        <a:pt x="4" y="323"/>
                      </a:lnTo>
                      <a:lnTo>
                        <a:pt x="0" y="307"/>
                      </a:lnTo>
                      <a:lnTo>
                        <a:pt x="2" y="290"/>
                      </a:lnTo>
                      <a:lnTo>
                        <a:pt x="21" y="288"/>
                      </a:lnTo>
                      <a:lnTo>
                        <a:pt x="32" y="276"/>
                      </a:lnTo>
                      <a:lnTo>
                        <a:pt x="73" y="275"/>
                      </a:lnTo>
                      <a:lnTo>
                        <a:pt x="100" y="269"/>
                      </a:lnTo>
                      <a:lnTo>
                        <a:pt x="102" y="248"/>
                      </a:lnTo>
                      <a:lnTo>
                        <a:pt x="119" y="225"/>
                      </a:lnTo>
                      <a:lnTo>
                        <a:pt x="119" y="146"/>
                      </a:lnTo>
                      <a:lnTo>
                        <a:pt x="161" y="131"/>
                      </a:lnTo>
                      <a:lnTo>
                        <a:pt x="245" y="63"/>
                      </a:lnTo>
                      <a:lnTo>
                        <a:pt x="347" y="0"/>
                      </a:lnTo>
                      <a:lnTo>
                        <a:pt x="393" y="13"/>
                      </a:lnTo>
                      <a:lnTo>
                        <a:pt x="411" y="33"/>
                      </a:lnTo>
                      <a:lnTo>
                        <a:pt x="432" y="19"/>
                      </a:lnTo>
                      <a:lnTo>
                        <a:pt x="439" y="73"/>
                      </a:lnTo>
                      <a:lnTo>
                        <a:pt x="449" y="83"/>
                      </a:lnTo>
                      <a:lnTo>
                        <a:pt x="451" y="92"/>
                      </a:lnTo>
                      <a:lnTo>
                        <a:pt x="462" y="104"/>
                      </a:lnTo>
                      <a:lnTo>
                        <a:pt x="457" y="119"/>
                      </a:lnTo>
                      <a:lnTo>
                        <a:pt x="445" y="188"/>
                      </a:lnTo>
                      <a:lnTo>
                        <a:pt x="443" y="232"/>
                      </a:lnTo>
                      <a:lnTo>
                        <a:pt x="407" y="265"/>
                      </a:lnTo>
                      <a:lnTo>
                        <a:pt x="393" y="309"/>
                      </a:lnTo>
                      <a:lnTo>
                        <a:pt x="407" y="323"/>
                      </a:lnTo>
                      <a:lnTo>
                        <a:pt x="407" y="344"/>
                      </a:lnTo>
                      <a:lnTo>
                        <a:pt x="426" y="344"/>
                      </a:lnTo>
                      <a:lnTo>
                        <a:pt x="422" y="361"/>
                      </a:lnTo>
                      <a:lnTo>
                        <a:pt x="414" y="363"/>
                      </a:lnTo>
                      <a:lnTo>
                        <a:pt x="412" y="372"/>
                      </a:lnTo>
                      <a:lnTo>
                        <a:pt x="407" y="374"/>
                      </a:lnTo>
                      <a:lnTo>
                        <a:pt x="388" y="336"/>
                      </a:lnTo>
                      <a:lnTo>
                        <a:pt x="380" y="336"/>
                      </a:lnTo>
                      <a:lnTo>
                        <a:pt x="357" y="355"/>
                      </a:lnTo>
                      <a:lnTo>
                        <a:pt x="334" y="344"/>
                      </a:lnTo>
                      <a:lnTo>
                        <a:pt x="318" y="342"/>
                      </a:lnTo>
                      <a:lnTo>
                        <a:pt x="309" y="347"/>
                      </a:lnTo>
                      <a:lnTo>
                        <a:pt x="292" y="346"/>
                      </a:lnTo>
                      <a:lnTo>
                        <a:pt x="274" y="361"/>
                      </a:lnTo>
                      <a:lnTo>
                        <a:pt x="259" y="361"/>
                      </a:lnTo>
                      <a:lnTo>
                        <a:pt x="222" y="344"/>
                      </a:lnTo>
                      <a:lnTo>
                        <a:pt x="209" y="353"/>
                      </a:lnTo>
                      <a:lnTo>
                        <a:pt x="194" y="351"/>
                      </a:lnTo>
                      <a:lnTo>
                        <a:pt x="182" y="340"/>
                      </a:lnTo>
                      <a:lnTo>
                        <a:pt x="151" y="326"/>
                      </a:lnTo>
                      <a:lnTo>
                        <a:pt x="121" y="330"/>
                      </a:lnTo>
                      <a:lnTo>
                        <a:pt x="113" y="338"/>
                      </a:lnTo>
                      <a:lnTo>
                        <a:pt x="107" y="357"/>
                      </a:lnTo>
                      <a:lnTo>
                        <a:pt x="100" y="371"/>
                      </a:lnTo>
                      <a:lnTo>
                        <a:pt x="98" y="401"/>
                      </a:lnTo>
                      <a:lnTo>
                        <a:pt x="75" y="382"/>
                      </a:lnTo>
                      <a:lnTo>
                        <a:pt x="63" y="382"/>
                      </a:lnTo>
                      <a:lnTo>
                        <a:pt x="54" y="392"/>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71" name="Google Shape;671;p91"/>
                <p:cNvSpPr/>
                <p:nvPr/>
              </p:nvSpPr>
              <p:spPr>
                <a:xfrm>
                  <a:off x="6590061" y="4473429"/>
                  <a:ext cx="61659" cy="69803"/>
                </a:xfrm>
                <a:custGeom>
                  <a:avLst/>
                  <a:gdLst/>
                  <a:ahLst/>
                  <a:cxnLst/>
                  <a:rect l="l" t="t" r="r" b="b"/>
                  <a:pathLst>
                    <a:path w="53" h="60" extrusionOk="0">
                      <a:moveTo>
                        <a:pt x="42" y="0"/>
                      </a:moveTo>
                      <a:lnTo>
                        <a:pt x="53" y="19"/>
                      </a:lnTo>
                      <a:lnTo>
                        <a:pt x="52" y="39"/>
                      </a:lnTo>
                      <a:lnTo>
                        <a:pt x="42" y="42"/>
                      </a:lnTo>
                      <a:lnTo>
                        <a:pt x="27" y="40"/>
                      </a:lnTo>
                      <a:lnTo>
                        <a:pt x="17" y="60"/>
                      </a:lnTo>
                      <a:lnTo>
                        <a:pt x="0" y="58"/>
                      </a:lnTo>
                      <a:lnTo>
                        <a:pt x="2" y="39"/>
                      </a:lnTo>
                      <a:lnTo>
                        <a:pt x="5" y="37"/>
                      </a:lnTo>
                      <a:lnTo>
                        <a:pt x="7" y="15"/>
                      </a:lnTo>
                      <a:lnTo>
                        <a:pt x="17" y="6"/>
                      </a:lnTo>
                      <a:lnTo>
                        <a:pt x="23" y="10"/>
                      </a:lnTo>
                      <a:lnTo>
                        <a:pt x="42" y="0"/>
                      </a:lnTo>
                      <a:close/>
                    </a:path>
                  </a:pathLst>
                </a:custGeom>
                <a:solidFill>
                  <a:srgbClr val="CC4125"/>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72" name="Google Shape;672;p91"/>
                <p:cNvSpPr/>
                <p:nvPr/>
              </p:nvSpPr>
              <p:spPr>
                <a:xfrm>
                  <a:off x="4968355" y="3768923"/>
                  <a:ext cx="210571" cy="169853"/>
                </a:xfrm>
                <a:custGeom>
                  <a:avLst/>
                  <a:gdLst/>
                  <a:ahLst/>
                  <a:cxnLst/>
                  <a:rect l="l" t="t" r="r" b="b"/>
                  <a:pathLst>
                    <a:path w="181" h="146" extrusionOk="0">
                      <a:moveTo>
                        <a:pt x="25" y="104"/>
                      </a:moveTo>
                      <a:lnTo>
                        <a:pt x="14" y="77"/>
                      </a:lnTo>
                      <a:lnTo>
                        <a:pt x="0" y="66"/>
                      </a:lnTo>
                      <a:lnTo>
                        <a:pt x="14" y="58"/>
                      </a:lnTo>
                      <a:lnTo>
                        <a:pt x="29" y="35"/>
                      </a:lnTo>
                      <a:lnTo>
                        <a:pt x="37" y="18"/>
                      </a:lnTo>
                      <a:lnTo>
                        <a:pt x="46" y="6"/>
                      </a:lnTo>
                      <a:lnTo>
                        <a:pt x="62" y="10"/>
                      </a:lnTo>
                      <a:lnTo>
                        <a:pt x="75" y="2"/>
                      </a:lnTo>
                      <a:lnTo>
                        <a:pt x="92" y="0"/>
                      </a:lnTo>
                      <a:lnTo>
                        <a:pt x="106" y="12"/>
                      </a:lnTo>
                      <a:lnTo>
                        <a:pt x="125" y="19"/>
                      </a:lnTo>
                      <a:lnTo>
                        <a:pt x="142" y="44"/>
                      </a:lnTo>
                      <a:lnTo>
                        <a:pt x="161" y="69"/>
                      </a:lnTo>
                      <a:lnTo>
                        <a:pt x="163" y="91"/>
                      </a:lnTo>
                      <a:lnTo>
                        <a:pt x="169" y="110"/>
                      </a:lnTo>
                      <a:lnTo>
                        <a:pt x="179" y="119"/>
                      </a:lnTo>
                      <a:lnTo>
                        <a:pt x="181" y="133"/>
                      </a:lnTo>
                      <a:lnTo>
                        <a:pt x="181" y="142"/>
                      </a:lnTo>
                      <a:lnTo>
                        <a:pt x="175" y="144"/>
                      </a:lnTo>
                      <a:lnTo>
                        <a:pt x="159" y="142"/>
                      </a:lnTo>
                      <a:lnTo>
                        <a:pt x="158" y="146"/>
                      </a:lnTo>
                      <a:lnTo>
                        <a:pt x="150" y="146"/>
                      </a:lnTo>
                      <a:lnTo>
                        <a:pt x="129" y="139"/>
                      </a:lnTo>
                      <a:lnTo>
                        <a:pt x="115" y="139"/>
                      </a:lnTo>
                      <a:lnTo>
                        <a:pt x="60" y="137"/>
                      </a:lnTo>
                      <a:lnTo>
                        <a:pt x="52" y="140"/>
                      </a:lnTo>
                      <a:lnTo>
                        <a:pt x="42" y="139"/>
                      </a:lnTo>
                      <a:lnTo>
                        <a:pt x="25" y="144"/>
                      </a:lnTo>
                      <a:lnTo>
                        <a:pt x="21" y="119"/>
                      </a:lnTo>
                      <a:lnTo>
                        <a:pt x="48" y="119"/>
                      </a:lnTo>
                      <a:lnTo>
                        <a:pt x="56" y="114"/>
                      </a:lnTo>
                      <a:lnTo>
                        <a:pt x="62" y="114"/>
                      </a:lnTo>
                      <a:lnTo>
                        <a:pt x="73" y="106"/>
                      </a:lnTo>
                      <a:lnTo>
                        <a:pt x="85" y="114"/>
                      </a:lnTo>
                      <a:lnTo>
                        <a:pt x="98" y="114"/>
                      </a:lnTo>
                      <a:lnTo>
                        <a:pt x="111" y="106"/>
                      </a:lnTo>
                      <a:lnTo>
                        <a:pt x="106" y="96"/>
                      </a:lnTo>
                      <a:lnTo>
                        <a:pt x="96" y="102"/>
                      </a:lnTo>
                      <a:lnTo>
                        <a:pt x="87" y="102"/>
                      </a:lnTo>
                      <a:lnTo>
                        <a:pt x="75" y="94"/>
                      </a:lnTo>
                      <a:lnTo>
                        <a:pt x="65" y="94"/>
                      </a:lnTo>
                      <a:lnTo>
                        <a:pt x="58" y="102"/>
                      </a:lnTo>
                      <a:lnTo>
                        <a:pt x="25" y="104"/>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73" name="Google Shape;673;p91"/>
                <p:cNvSpPr/>
                <p:nvPr/>
              </p:nvSpPr>
              <p:spPr>
                <a:xfrm>
                  <a:off x="5121882" y="4031347"/>
                  <a:ext cx="104704" cy="126808"/>
                </a:xfrm>
                <a:custGeom>
                  <a:avLst/>
                  <a:gdLst/>
                  <a:ahLst/>
                  <a:cxnLst/>
                  <a:rect l="l" t="t" r="r" b="b"/>
                  <a:pathLst>
                    <a:path w="90" h="109" extrusionOk="0">
                      <a:moveTo>
                        <a:pt x="54" y="109"/>
                      </a:moveTo>
                      <a:lnTo>
                        <a:pt x="46" y="107"/>
                      </a:lnTo>
                      <a:lnTo>
                        <a:pt x="25" y="94"/>
                      </a:lnTo>
                      <a:lnTo>
                        <a:pt x="10" y="75"/>
                      </a:lnTo>
                      <a:lnTo>
                        <a:pt x="4" y="63"/>
                      </a:lnTo>
                      <a:lnTo>
                        <a:pt x="0" y="38"/>
                      </a:lnTo>
                      <a:lnTo>
                        <a:pt x="17" y="23"/>
                      </a:lnTo>
                      <a:lnTo>
                        <a:pt x="21" y="13"/>
                      </a:lnTo>
                      <a:lnTo>
                        <a:pt x="27" y="6"/>
                      </a:lnTo>
                      <a:lnTo>
                        <a:pt x="34" y="6"/>
                      </a:lnTo>
                      <a:lnTo>
                        <a:pt x="42" y="0"/>
                      </a:lnTo>
                      <a:lnTo>
                        <a:pt x="65" y="0"/>
                      </a:lnTo>
                      <a:lnTo>
                        <a:pt x="73" y="11"/>
                      </a:lnTo>
                      <a:lnTo>
                        <a:pt x="79" y="25"/>
                      </a:lnTo>
                      <a:lnTo>
                        <a:pt x="79" y="36"/>
                      </a:lnTo>
                      <a:lnTo>
                        <a:pt x="82" y="44"/>
                      </a:lnTo>
                      <a:lnTo>
                        <a:pt x="82" y="58"/>
                      </a:lnTo>
                      <a:lnTo>
                        <a:pt x="90" y="56"/>
                      </a:lnTo>
                      <a:lnTo>
                        <a:pt x="77" y="71"/>
                      </a:lnTo>
                      <a:lnTo>
                        <a:pt x="63" y="90"/>
                      </a:lnTo>
                      <a:lnTo>
                        <a:pt x="61" y="100"/>
                      </a:lnTo>
                      <a:lnTo>
                        <a:pt x="54" y="109"/>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74" name="Google Shape;674;p91"/>
                <p:cNvSpPr/>
                <p:nvPr/>
              </p:nvSpPr>
              <p:spPr>
                <a:xfrm>
                  <a:off x="6046765" y="3502011"/>
                  <a:ext cx="357156" cy="631713"/>
                </a:xfrm>
                <a:custGeom>
                  <a:avLst/>
                  <a:gdLst/>
                  <a:ahLst/>
                  <a:cxnLst/>
                  <a:rect l="l" t="t" r="r" b="b"/>
                  <a:pathLst>
                    <a:path w="307" h="543" extrusionOk="0">
                      <a:moveTo>
                        <a:pt x="29" y="359"/>
                      </a:moveTo>
                      <a:lnTo>
                        <a:pt x="33" y="342"/>
                      </a:lnTo>
                      <a:lnTo>
                        <a:pt x="14" y="342"/>
                      </a:lnTo>
                      <a:lnTo>
                        <a:pt x="14" y="321"/>
                      </a:lnTo>
                      <a:lnTo>
                        <a:pt x="0" y="307"/>
                      </a:lnTo>
                      <a:lnTo>
                        <a:pt x="14" y="263"/>
                      </a:lnTo>
                      <a:lnTo>
                        <a:pt x="50" y="230"/>
                      </a:lnTo>
                      <a:lnTo>
                        <a:pt x="52" y="186"/>
                      </a:lnTo>
                      <a:lnTo>
                        <a:pt x="64" y="117"/>
                      </a:lnTo>
                      <a:lnTo>
                        <a:pt x="69" y="102"/>
                      </a:lnTo>
                      <a:lnTo>
                        <a:pt x="58" y="90"/>
                      </a:lnTo>
                      <a:lnTo>
                        <a:pt x="56" y="81"/>
                      </a:lnTo>
                      <a:lnTo>
                        <a:pt x="46" y="71"/>
                      </a:lnTo>
                      <a:lnTo>
                        <a:pt x="39" y="17"/>
                      </a:lnTo>
                      <a:lnTo>
                        <a:pt x="67" y="0"/>
                      </a:lnTo>
                      <a:lnTo>
                        <a:pt x="185" y="65"/>
                      </a:lnTo>
                      <a:lnTo>
                        <a:pt x="304" y="130"/>
                      </a:lnTo>
                      <a:lnTo>
                        <a:pt x="307" y="265"/>
                      </a:lnTo>
                      <a:lnTo>
                        <a:pt x="282" y="263"/>
                      </a:lnTo>
                      <a:lnTo>
                        <a:pt x="269" y="288"/>
                      </a:lnTo>
                      <a:lnTo>
                        <a:pt x="261" y="309"/>
                      </a:lnTo>
                      <a:lnTo>
                        <a:pt x="267" y="317"/>
                      </a:lnTo>
                      <a:lnTo>
                        <a:pt x="258" y="326"/>
                      </a:lnTo>
                      <a:lnTo>
                        <a:pt x="261" y="342"/>
                      </a:lnTo>
                      <a:lnTo>
                        <a:pt x="254" y="355"/>
                      </a:lnTo>
                      <a:lnTo>
                        <a:pt x="252" y="369"/>
                      </a:lnTo>
                      <a:lnTo>
                        <a:pt x="261" y="367"/>
                      </a:lnTo>
                      <a:lnTo>
                        <a:pt x="267" y="378"/>
                      </a:lnTo>
                      <a:lnTo>
                        <a:pt x="269" y="399"/>
                      </a:lnTo>
                      <a:lnTo>
                        <a:pt x="281" y="409"/>
                      </a:lnTo>
                      <a:lnTo>
                        <a:pt x="279" y="417"/>
                      </a:lnTo>
                      <a:lnTo>
                        <a:pt x="261" y="422"/>
                      </a:lnTo>
                      <a:lnTo>
                        <a:pt x="246" y="436"/>
                      </a:lnTo>
                      <a:lnTo>
                        <a:pt x="225" y="474"/>
                      </a:lnTo>
                      <a:lnTo>
                        <a:pt x="196" y="489"/>
                      </a:lnTo>
                      <a:lnTo>
                        <a:pt x="167" y="488"/>
                      </a:lnTo>
                      <a:lnTo>
                        <a:pt x="160" y="489"/>
                      </a:lnTo>
                      <a:lnTo>
                        <a:pt x="162" y="503"/>
                      </a:lnTo>
                      <a:lnTo>
                        <a:pt x="146" y="514"/>
                      </a:lnTo>
                      <a:lnTo>
                        <a:pt x="133" y="528"/>
                      </a:lnTo>
                      <a:lnTo>
                        <a:pt x="96" y="541"/>
                      </a:lnTo>
                      <a:lnTo>
                        <a:pt x="89" y="534"/>
                      </a:lnTo>
                      <a:lnTo>
                        <a:pt x="83" y="532"/>
                      </a:lnTo>
                      <a:lnTo>
                        <a:pt x="77" y="541"/>
                      </a:lnTo>
                      <a:lnTo>
                        <a:pt x="52" y="543"/>
                      </a:lnTo>
                      <a:lnTo>
                        <a:pt x="58" y="534"/>
                      </a:lnTo>
                      <a:lnTo>
                        <a:pt x="48" y="511"/>
                      </a:lnTo>
                      <a:lnTo>
                        <a:pt x="44" y="497"/>
                      </a:lnTo>
                      <a:lnTo>
                        <a:pt x="31" y="491"/>
                      </a:lnTo>
                      <a:lnTo>
                        <a:pt x="14" y="470"/>
                      </a:lnTo>
                      <a:lnTo>
                        <a:pt x="19" y="455"/>
                      </a:lnTo>
                      <a:lnTo>
                        <a:pt x="33" y="459"/>
                      </a:lnTo>
                      <a:lnTo>
                        <a:pt x="43" y="457"/>
                      </a:lnTo>
                      <a:lnTo>
                        <a:pt x="58" y="457"/>
                      </a:lnTo>
                      <a:lnTo>
                        <a:pt x="43" y="426"/>
                      </a:lnTo>
                      <a:lnTo>
                        <a:pt x="43" y="403"/>
                      </a:lnTo>
                      <a:lnTo>
                        <a:pt x="41" y="380"/>
                      </a:lnTo>
                      <a:lnTo>
                        <a:pt x="29" y="359"/>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75" name="Google Shape;675;p91"/>
                <p:cNvSpPr/>
                <p:nvPr/>
              </p:nvSpPr>
              <p:spPr>
                <a:xfrm>
                  <a:off x="5575598" y="3990629"/>
                  <a:ext cx="65149" cy="203591"/>
                </a:xfrm>
                <a:custGeom>
                  <a:avLst/>
                  <a:gdLst/>
                  <a:ahLst/>
                  <a:cxnLst/>
                  <a:rect l="l" t="t" r="r" b="b"/>
                  <a:pathLst>
                    <a:path w="56" h="175" extrusionOk="0">
                      <a:moveTo>
                        <a:pt x="56" y="167"/>
                      </a:moveTo>
                      <a:lnTo>
                        <a:pt x="31" y="175"/>
                      </a:lnTo>
                      <a:lnTo>
                        <a:pt x="25" y="162"/>
                      </a:lnTo>
                      <a:lnTo>
                        <a:pt x="18" y="141"/>
                      </a:lnTo>
                      <a:lnTo>
                        <a:pt x="16" y="123"/>
                      </a:lnTo>
                      <a:lnTo>
                        <a:pt x="21" y="93"/>
                      </a:lnTo>
                      <a:lnTo>
                        <a:pt x="14" y="81"/>
                      </a:lnTo>
                      <a:lnTo>
                        <a:pt x="12" y="54"/>
                      </a:lnTo>
                      <a:lnTo>
                        <a:pt x="12" y="29"/>
                      </a:lnTo>
                      <a:lnTo>
                        <a:pt x="0" y="12"/>
                      </a:lnTo>
                      <a:lnTo>
                        <a:pt x="2" y="0"/>
                      </a:lnTo>
                      <a:lnTo>
                        <a:pt x="27" y="2"/>
                      </a:lnTo>
                      <a:lnTo>
                        <a:pt x="23" y="20"/>
                      </a:lnTo>
                      <a:lnTo>
                        <a:pt x="33" y="29"/>
                      </a:lnTo>
                      <a:lnTo>
                        <a:pt x="42" y="43"/>
                      </a:lnTo>
                      <a:lnTo>
                        <a:pt x="44" y="58"/>
                      </a:lnTo>
                      <a:lnTo>
                        <a:pt x="50" y="66"/>
                      </a:lnTo>
                      <a:lnTo>
                        <a:pt x="48" y="144"/>
                      </a:lnTo>
                      <a:lnTo>
                        <a:pt x="56" y="167"/>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76" name="Google Shape;676;p91"/>
                <p:cNvSpPr/>
                <p:nvPr/>
              </p:nvSpPr>
              <p:spPr>
                <a:xfrm>
                  <a:off x="5844338" y="2950572"/>
                  <a:ext cx="131461" cy="276883"/>
                </a:xfrm>
                <a:custGeom>
                  <a:avLst/>
                  <a:gdLst/>
                  <a:ahLst/>
                  <a:cxnLst/>
                  <a:rect l="l" t="t" r="r" b="b"/>
                  <a:pathLst>
                    <a:path w="113" h="238" extrusionOk="0">
                      <a:moveTo>
                        <a:pt x="55" y="238"/>
                      </a:moveTo>
                      <a:lnTo>
                        <a:pt x="44" y="178"/>
                      </a:lnTo>
                      <a:lnTo>
                        <a:pt x="26" y="165"/>
                      </a:lnTo>
                      <a:lnTo>
                        <a:pt x="25" y="155"/>
                      </a:lnTo>
                      <a:lnTo>
                        <a:pt x="2" y="136"/>
                      </a:lnTo>
                      <a:lnTo>
                        <a:pt x="0" y="109"/>
                      </a:lnTo>
                      <a:lnTo>
                        <a:pt x="17" y="90"/>
                      </a:lnTo>
                      <a:lnTo>
                        <a:pt x="25" y="63"/>
                      </a:lnTo>
                      <a:lnTo>
                        <a:pt x="21" y="30"/>
                      </a:lnTo>
                      <a:lnTo>
                        <a:pt x="26" y="13"/>
                      </a:lnTo>
                      <a:lnTo>
                        <a:pt x="57" y="0"/>
                      </a:lnTo>
                      <a:lnTo>
                        <a:pt x="76" y="3"/>
                      </a:lnTo>
                      <a:lnTo>
                        <a:pt x="76" y="21"/>
                      </a:lnTo>
                      <a:lnTo>
                        <a:pt x="99" y="7"/>
                      </a:lnTo>
                      <a:lnTo>
                        <a:pt x="101" y="15"/>
                      </a:lnTo>
                      <a:lnTo>
                        <a:pt x="88" y="30"/>
                      </a:lnTo>
                      <a:lnTo>
                        <a:pt x="88" y="48"/>
                      </a:lnTo>
                      <a:lnTo>
                        <a:pt x="98" y="55"/>
                      </a:lnTo>
                      <a:lnTo>
                        <a:pt x="94" y="84"/>
                      </a:lnTo>
                      <a:lnTo>
                        <a:pt x="74" y="101"/>
                      </a:lnTo>
                      <a:lnTo>
                        <a:pt x="80" y="121"/>
                      </a:lnTo>
                      <a:lnTo>
                        <a:pt x="96" y="121"/>
                      </a:lnTo>
                      <a:lnTo>
                        <a:pt x="101" y="138"/>
                      </a:lnTo>
                      <a:lnTo>
                        <a:pt x="113" y="142"/>
                      </a:lnTo>
                      <a:lnTo>
                        <a:pt x="111" y="169"/>
                      </a:lnTo>
                      <a:lnTo>
                        <a:pt x="98" y="178"/>
                      </a:lnTo>
                      <a:lnTo>
                        <a:pt x="88" y="190"/>
                      </a:lnTo>
                      <a:lnTo>
                        <a:pt x="69" y="203"/>
                      </a:lnTo>
                      <a:lnTo>
                        <a:pt x="73" y="217"/>
                      </a:lnTo>
                      <a:lnTo>
                        <a:pt x="69" y="230"/>
                      </a:lnTo>
                      <a:lnTo>
                        <a:pt x="55" y="238"/>
                      </a:lnTo>
                      <a:close/>
                    </a:path>
                  </a:pathLst>
                </a:custGeom>
                <a:solidFill>
                  <a:srgbClr val="5B0F00"/>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77" name="Google Shape;677;p91"/>
                <p:cNvSpPr/>
                <p:nvPr/>
              </p:nvSpPr>
              <p:spPr>
                <a:xfrm>
                  <a:off x="6600531" y="4466449"/>
                  <a:ext cx="378097" cy="424632"/>
                </a:xfrm>
                <a:custGeom>
                  <a:avLst/>
                  <a:gdLst/>
                  <a:ahLst/>
                  <a:cxnLst/>
                  <a:rect l="l" t="t" r="r" b="b"/>
                  <a:pathLst>
                    <a:path w="325" h="365" extrusionOk="0">
                      <a:moveTo>
                        <a:pt x="137" y="0"/>
                      </a:moveTo>
                      <a:lnTo>
                        <a:pt x="142" y="2"/>
                      </a:lnTo>
                      <a:lnTo>
                        <a:pt x="250" y="73"/>
                      </a:lnTo>
                      <a:lnTo>
                        <a:pt x="252" y="93"/>
                      </a:lnTo>
                      <a:lnTo>
                        <a:pt x="296" y="127"/>
                      </a:lnTo>
                      <a:lnTo>
                        <a:pt x="281" y="167"/>
                      </a:lnTo>
                      <a:lnTo>
                        <a:pt x="283" y="187"/>
                      </a:lnTo>
                      <a:lnTo>
                        <a:pt x="302" y="200"/>
                      </a:lnTo>
                      <a:lnTo>
                        <a:pt x="302" y="210"/>
                      </a:lnTo>
                      <a:lnTo>
                        <a:pt x="294" y="229"/>
                      </a:lnTo>
                      <a:lnTo>
                        <a:pt x="296" y="240"/>
                      </a:lnTo>
                      <a:lnTo>
                        <a:pt x="292" y="256"/>
                      </a:lnTo>
                      <a:lnTo>
                        <a:pt x="304" y="277"/>
                      </a:lnTo>
                      <a:lnTo>
                        <a:pt x="315" y="311"/>
                      </a:lnTo>
                      <a:lnTo>
                        <a:pt x="325" y="319"/>
                      </a:lnTo>
                      <a:lnTo>
                        <a:pt x="302" y="338"/>
                      </a:lnTo>
                      <a:lnTo>
                        <a:pt x="269" y="352"/>
                      </a:lnTo>
                      <a:lnTo>
                        <a:pt x="250" y="350"/>
                      </a:lnTo>
                      <a:lnTo>
                        <a:pt x="240" y="361"/>
                      </a:lnTo>
                      <a:lnTo>
                        <a:pt x="219" y="361"/>
                      </a:lnTo>
                      <a:lnTo>
                        <a:pt x="211" y="365"/>
                      </a:lnTo>
                      <a:lnTo>
                        <a:pt x="175" y="356"/>
                      </a:lnTo>
                      <a:lnTo>
                        <a:pt x="152" y="359"/>
                      </a:lnTo>
                      <a:lnTo>
                        <a:pt x="144" y="313"/>
                      </a:lnTo>
                      <a:lnTo>
                        <a:pt x="135" y="298"/>
                      </a:lnTo>
                      <a:lnTo>
                        <a:pt x="129" y="288"/>
                      </a:lnTo>
                      <a:lnTo>
                        <a:pt x="100" y="281"/>
                      </a:lnTo>
                      <a:lnTo>
                        <a:pt x="83" y="271"/>
                      </a:lnTo>
                      <a:lnTo>
                        <a:pt x="64" y="265"/>
                      </a:lnTo>
                      <a:lnTo>
                        <a:pt x="52" y="260"/>
                      </a:lnTo>
                      <a:lnTo>
                        <a:pt x="41" y="252"/>
                      </a:lnTo>
                      <a:lnTo>
                        <a:pt x="25" y="208"/>
                      </a:lnTo>
                      <a:lnTo>
                        <a:pt x="8" y="189"/>
                      </a:lnTo>
                      <a:lnTo>
                        <a:pt x="2" y="169"/>
                      </a:lnTo>
                      <a:lnTo>
                        <a:pt x="4" y="152"/>
                      </a:lnTo>
                      <a:lnTo>
                        <a:pt x="0" y="119"/>
                      </a:lnTo>
                      <a:lnTo>
                        <a:pt x="12" y="119"/>
                      </a:lnTo>
                      <a:lnTo>
                        <a:pt x="23" y="106"/>
                      </a:lnTo>
                      <a:lnTo>
                        <a:pt x="35" y="89"/>
                      </a:lnTo>
                      <a:lnTo>
                        <a:pt x="43" y="81"/>
                      </a:lnTo>
                      <a:lnTo>
                        <a:pt x="43" y="69"/>
                      </a:lnTo>
                      <a:lnTo>
                        <a:pt x="35" y="62"/>
                      </a:lnTo>
                      <a:lnTo>
                        <a:pt x="33" y="48"/>
                      </a:lnTo>
                      <a:lnTo>
                        <a:pt x="43" y="45"/>
                      </a:lnTo>
                      <a:lnTo>
                        <a:pt x="44" y="25"/>
                      </a:lnTo>
                      <a:lnTo>
                        <a:pt x="33" y="6"/>
                      </a:lnTo>
                      <a:lnTo>
                        <a:pt x="43" y="2"/>
                      </a:lnTo>
                      <a:lnTo>
                        <a:pt x="75" y="2"/>
                      </a:lnTo>
                      <a:lnTo>
                        <a:pt x="137" y="0"/>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78" name="Google Shape;678;p91"/>
                <p:cNvSpPr/>
                <p:nvPr/>
              </p:nvSpPr>
              <p:spPr>
                <a:xfrm>
                  <a:off x="6613328" y="4259368"/>
                  <a:ext cx="189630" cy="225695"/>
                </a:xfrm>
                <a:custGeom>
                  <a:avLst/>
                  <a:gdLst/>
                  <a:ahLst/>
                  <a:cxnLst/>
                  <a:rect l="l" t="t" r="r" b="b"/>
                  <a:pathLst>
                    <a:path w="163" h="194" extrusionOk="0">
                      <a:moveTo>
                        <a:pt x="67" y="180"/>
                      </a:moveTo>
                      <a:lnTo>
                        <a:pt x="35" y="180"/>
                      </a:lnTo>
                      <a:lnTo>
                        <a:pt x="25" y="184"/>
                      </a:lnTo>
                      <a:lnTo>
                        <a:pt x="6" y="194"/>
                      </a:lnTo>
                      <a:lnTo>
                        <a:pt x="0" y="190"/>
                      </a:lnTo>
                      <a:lnTo>
                        <a:pt x="0" y="165"/>
                      </a:lnTo>
                      <a:lnTo>
                        <a:pt x="6" y="151"/>
                      </a:lnTo>
                      <a:lnTo>
                        <a:pt x="8" y="125"/>
                      </a:lnTo>
                      <a:lnTo>
                        <a:pt x="13" y="109"/>
                      </a:lnTo>
                      <a:lnTo>
                        <a:pt x="25" y="92"/>
                      </a:lnTo>
                      <a:lnTo>
                        <a:pt x="36" y="82"/>
                      </a:lnTo>
                      <a:lnTo>
                        <a:pt x="46" y="71"/>
                      </a:lnTo>
                      <a:lnTo>
                        <a:pt x="35" y="65"/>
                      </a:lnTo>
                      <a:lnTo>
                        <a:pt x="36" y="25"/>
                      </a:lnTo>
                      <a:lnTo>
                        <a:pt x="48" y="17"/>
                      </a:lnTo>
                      <a:lnTo>
                        <a:pt x="67" y="25"/>
                      </a:lnTo>
                      <a:lnTo>
                        <a:pt x="92" y="15"/>
                      </a:lnTo>
                      <a:lnTo>
                        <a:pt x="113" y="17"/>
                      </a:lnTo>
                      <a:lnTo>
                        <a:pt x="132" y="0"/>
                      </a:lnTo>
                      <a:lnTo>
                        <a:pt x="146" y="25"/>
                      </a:lnTo>
                      <a:lnTo>
                        <a:pt x="150" y="42"/>
                      </a:lnTo>
                      <a:lnTo>
                        <a:pt x="163" y="80"/>
                      </a:lnTo>
                      <a:lnTo>
                        <a:pt x="152" y="105"/>
                      </a:lnTo>
                      <a:lnTo>
                        <a:pt x="138" y="128"/>
                      </a:lnTo>
                      <a:lnTo>
                        <a:pt x="129" y="142"/>
                      </a:lnTo>
                      <a:lnTo>
                        <a:pt x="129" y="178"/>
                      </a:lnTo>
                      <a:lnTo>
                        <a:pt x="67" y="180"/>
                      </a:lnTo>
                      <a:close/>
                    </a:path>
                  </a:pathLst>
                </a:custGeom>
                <a:solidFill>
                  <a:srgbClr val="CC4125"/>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79" name="Google Shape;679;p91"/>
                <p:cNvSpPr/>
                <p:nvPr/>
              </p:nvSpPr>
              <p:spPr>
                <a:xfrm>
                  <a:off x="6138672" y="5301752"/>
                  <a:ext cx="560747" cy="504905"/>
                </a:xfrm>
                <a:custGeom>
                  <a:avLst/>
                  <a:gdLst/>
                  <a:ahLst/>
                  <a:cxnLst/>
                  <a:rect l="l" t="t" r="r" b="b"/>
                  <a:pathLst>
                    <a:path w="482" h="434" extrusionOk="0">
                      <a:moveTo>
                        <a:pt x="440" y="244"/>
                      </a:moveTo>
                      <a:lnTo>
                        <a:pt x="434" y="250"/>
                      </a:lnTo>
                      <a:lnTo>
                        <a:pt x="420" y="267"/>
                      </a:lnTo>
                      <a:lnTo>
                        <a:pt x="411" y="285"/>
                      </a:lnTo>
                      <a:lnTo>
                        <a:pt x="393" y="310"/>
                      </a:lnTo>
                      <a:lnTo>
                        <a:pt x="359" y="344"/>
                      </a:lnTo>
                      <a:lnTo>
                        <a:pt x="338" y="365"/>
                      </a:lnTo>
                      <a:lnTo>
                        <a:pt x="315" y="381"/>
                      </a:lnTo>
                      <a:lnTo>
                        <a:pt x="286" y="394"/>
                      </a:lnTo>
                      <a:lnTo>
                        <a:pt x="271" y="394"/>
                      </a:lnTo>
                      <a:lnTo>
                        <a:pt x="267" y="404"/>
                      </a:lnTo>
                      <a:lnTo>
                        <a:pt x="250" y="400"/>
                      </a:lnTo>
                      <a:lnTo>
                        <a:pt x="234" y="406"/>
                      </a:lnTo>
                      <a:lnTo>
                        <a:pt x="203" y="400"/>
                      </a:lnTo>
                      <a:lnTo>
                        <a:pt x="186" y="404"/>
                      </a:lnTo>
                      <a:lnTo>
                        <a:pt x="175" y="402"/>
                      </a:lnTo>
                      <a:lnTo>
                        <a:pt x="146" y="415"/>
                      </a:lnTo>
                      <a:lnTo>
                        <a:pt x="121" y="421"/>
                      </a:lnTo>
                      <a:lnTo>
                        <a:pt x="104" y="432"/>
                      </a:lnTo>
                      <a:lnTo>
                        <a:pt x="90" y="434"/>
                      </a:lnTo>
                      <a:lnTo>
                        <a:pt x="79" y="423"/>
                      </a:lnTo>
                      <a:lnTo>
                        <a:pt x="69" y="421"/>
                      </a:lnTo>
                      <a:lnTo>
                        <a:pt x="58" y="406"/>
                      </a:lnTo>
                      <a:lnTo>
                        <a:pt x="56" y="411"/>
                      </a:lnTo>
                      <a:lnTo>
                        <a:pt x="52" y="402"/>
                      </a:lnTo>
                      <a:lnTo>
                        <a:pt x="52" y="383"/>
                      </a:lnTo>
                      <a:lnTo>
                        <a:pt x="44" y="360"/>
                      </a:lnTo>
                      <a:lnTo>
                        <a:pt x="54" y="354"/>
                      </a:lnTo>
                      <a:lnTo>
                        <a:pt x="54" y="327"/>
                      </a:lnTo>
                      <a:lnTo>
                        <a:pt x="35" y="294"/>
                      </a:lnTo>
                      <a:lnTo>
                        <a:pt x="21" y="265"/>
                      </a:lnTo>
                      <a:lnTo>
                        <a:pt x="21" y="265"/>
                      </a:lnTo>
                      <a:lnTo>
                        <a:pt x="0" y="221"/>
                      </a:lnTo>
                      <a:lnTo>
                        <a:pt x="15" y="204"/>
                      </a:lnTo>
                      <a:lnTo>
                        <a:pt x="27" y="214"/>
                      </a:lnTo>
                      <a:lnTo>
                        <a:pt x="31" y="229"/>
                      </a:lnTo>
                      <a:lnTo>
                        <a:pt x="44" y="231"/>
                      </a:lnTo>
                      <a:lnTo>
                        <a:pt x="61" y="239"/>
                      </a:lnTo>
                      <a:lnTo>
                        <a:pt x="77" y="235"/>
                      </a:lnTo>
                      <a:lnTo>
                        <a:pt x="104" y="217"/>
                      </a:lnTo>
                      <a:lnTo>
                        <a:pt x="106" y="93"/>
                      </a:lnTo>
                      <a:lnTo>
                        <a:pt x="113" y="96"/>
                      </a:lnTo>
                      <a:lnTo>
                        <a:pt x="131" y="129"/>
                      </a:lnTo>
                      <a:lnTo>
                        <a:pt x="127" y="150"/>
                      </a:lnTo>
                      <a:lnTo>
                        <a:pt x="134" y="162"/>
                      </a:lnTo>
                      <a:lnTo>
                        <a:pt x="155" y="158"/>
                      </a:lnTo>
                      <a:lnTo>
                        <a:pt x="169" y="144"/>
                      </a:lnTo>
                      <a:lnTo>
                        <a:pt x="184" y="133"/>
                      </a:lnTo>
                      <a:lnTo>
                        <a:pt x="192" y="118"/>
                      </a:lnTo>
                      <a:lnTo>
                        <a:pt x="205" y="110"/>
                      </a:lnTo>
                      <a:lnTo>
                        <a:pt x="217" y="114"/>
                      </a:lnTo>
                      <a:lnTo>
                        <a:pt x="232" y="123"/>
                      </a:lnTo>
                      <a:lnTo>
                        <a:pt x="255" y="125"/>
                      </a:lnTo>
                      <a:lnTo>
                        <a:pt x="274" y="116"/>
                      </a:lnTo>
                      <a:lnTo>
                        <a:pt x="278" y="106"/>
                      </a:lnTo>
                      <a:lnTo>
                        <a:pt x="282" y="89"/>
                      </a:lnTo>
                      <a:lnTo>
                        <a:pt x="299" y="87"/>
                      </a:lnTo>
                      <a:lnTo>
                        <a:pt x="309" y="73"/>
                      </a:lnTo>
                      <a:lnTo>
                        <a:pt x="319" y="52"/>
                      </a:lnTo>
                      <a:lnTo>
                        <a:pt x="346" y="25"/>
                      </a:lnTo>
                      <a:lnTo>
                        <a:pt x="388" y="0"/>
                      </a:lnTo>
                      <a:lnTo>
                        <a:pt x="399" y="0"/>
                      </a:lnTo>
                      <a:lnTo>
                        <a:pt x="415" y="6"/>
                      </a:lnTo>
                      <a:lnTo>
                        <a:pt x="424" y="2"/>
                      </a:lnTo>
                      <a:lnTo>
                        <a:pt x="440" y="6"/>
                      </a:lnTo>
                      <a:lnTo>
                        <a:pt x="451" y="54"/>
                      </a:lnTo>
                      <a:lnTo>
                        <a:pt x="459" y="79"/>
                      </a:lnTo>
                      <a:lnTo>
                        <a:pt x="451" y="116"/>
                      </a:lnTo>
                      <a:lnTo>
                        <a:pt x="455" y="129"/>
                      </a:lnTo>
                      <a:lnTo>
                        <a:pt x="440" y="123"/>
                      </a:lnTo>
                      <a:lnTo>
                        <a:pt x="432" y="125"/>
                      </a:lnTo>
                      <a:lnTo>
                        <a:pt x="428" y="135"/>
                      </a:lnTo>
                      <a:lnTo>
                        <a:pt x="418" y="148"/>
                      </a:lnTo>
                      <a:lnTo>
                        <a:pt x="418" y="160"/>
                      </a:lnTo>
                      <a:lnTo>
                        <a:pt x="436" y="177"/>
                      </a:lnTo>
                      <a:lnTo>
                        <a:pt x="453" y="173"/>
                      </a:lnTo>
                      <a:lnTo>
                        <a:pt x="459" y="160"/>
                      </a:lnTo>
                      <a:lnTo>
                        <a:pt x="482" y="160"/>
                      </a:lnTo>
                      <a:lnTo>
                        <a:pt x="472" y="185"/>
                      </a:lnTo>
                      <a:lnTo>
                        <a:pt x="468" y="212"/>
                      </a:lnTo>
                      <a:lnTo>
                        <a:pt x="461" y="227"/>
                      </a:lnTo>
                      <a:lnTo>
                        <a:pt x="440" y="244"/>
                      </a:lnTo>
                      <a:close/>
                      <a:moveTo>
                        <a:pt x="367" y="235"/>
                      </a:moveTo>
                      <a:lnTo>
                        <a:pt x="353" y="223"/>
                      </a:lnTo>
                      <a:lnTo>
                        <a:pt x="340" y="231"/>
                      </a:lnTo>
                      <a:lnTo>
                        <a:pt x="324" y="244"/>
                      </a:lnTo>
                      <a:lnTo>
                        <a:pt x="307" y="265"/>
                      </a:lnTo>
                      <a:lnTo>
                        <a:pt x="328" y="292"/>
                      </a:lnTo>
                      <a:lnTo>
                        <a:pt x="338" y="288"/>
                      </a:lnTo>
                      <a:lnTo>
                        <a:pt x="344" y="277"/>
                      </a:lnTo>
                      <a:lnTo>
                        <a:pt x="361" y="273"/>
                      </a:lnTo>
                      <a:lnTo>
                        <a:pt x="367" y="262"/>
                      </a:lnTo>
                      <a:lnTo>
                        <a:pt x="376" y="244"/>
                      </a:lnTo>
                      <a:lnTo>
                        <a:pt x="367" y="235"/>
                      </a:lnTo>
                      <a:close/>
                    </a:path>
                  </a:pathLst>
                </a:custGeom>
                <a:solidFill>
                  <a:srgbClr val="5B0F00"/>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80" name="Google Shape;680;p91"/>
                <p:cNvSpPr/>
                <p:nvPr/>
              </p:nvSpPr>
              <p:spPr>
                <a:xfrm>
                  <a:off x="6335282" y="4754966"/>
                  <a:ext cx="406018" cy="383914"/>
                </a:xfrm>
                <a:custGeom>
                  <a:avLst/>
                  <a:gdLst/>
                  <a:ahLst/>
                  <a:cxnLst/>
                  <a:rect l="l" t="t" r="r" b="b"/>
                  <a:pathLst>
                    <a:path w="349" h="330" extrusionOk="0">
                      <a:moveTo>
                        <a:pt x="328" y="33"/>
                      </a:moveTo>
                      <a:lnTo>
                        <a:pt x="342" y="48"/>
                      </a:lnTo>
                      <a:lnTo>
                        <a:pt x="349" y="77"/>
                      </a:lnTo>
                      <a:lnTo>
                        <a:pt x="344" y="86"/>
                      </a:lnTo>
                      <a:lnTo>
                        <a:pt x="338" y="113"/>
                      </a:lnTo>
                      <a:lnTo>
                        <a:pt x="344" y="142"/>
                      </a:lnTo>
                      <a:lnTo>
                        <a:pt x="332" y="154"/>
                      </a:lnTo>
                      <a:lnTo>
                        <a:pt x="322" y="186"/>
                      </a:lnTo>
                      <a:lnTo>
                        <a:pt x="338" y="194"/>
                      </a:lnTo>
                      <a:lnTo>
                        <a:pt x="248" y="223"/>
                      </a:lnTo>
                      <a:lnTo>
                        <a:pt x="249" y="248"/>
                      </a:lnTo>
                      <a:lnTo>
                        <a:pt x="226" y="252"/>
                      </a:lnTo>
                      <a:lnTo>
                        <a:pt x="209" y="265"/>
                      </a:lnTo>
                      <a:lnTo>
                        <a:pt x="205" y="277"/>
                      </a:lnTo>
                      <a:lnTo>
                        <a:pt x="196" y="280"/>
                      </a:lnTo>
                      <a:lnTo>
                        <a:pt x="169" y="307"/>
                      </a:lnTo>
                      <a:lnTo>
                        <a:pt x="152" y="330"/>
                      </a:lnTo>
                      <a:lnTo>
                        <a:pt x="142" y="330"/>
                      </a:lnTo>
                      <a:lnTo>
                        <a:pt x="132" y="326"/>
                      </a:lnTo>
                      <a:lnTo>
                        <a:pt x="100" y="323"/>
                      </a:lnTo>
                      <a:lnTo>
                        <a:pt x="94" y="321"/>
                      </a:lnTo>
                      <a:lnTo>
                        <a:pt x="94" y="317"/>
                      </a:lnTo>
                      <a:lnTo>
                        <a:pt x="82" y="309"/>
                      </a:lnTo>
                      <a:lnTo>
                        <a:pt x="63" y="307"/>
                      </a:lnTo>
                      <a:lnTo>
                        <a:pt x="38" y="315"/>
                      </a:lnTo>
                      <a:lnTo>
                        <a:pt x="19" y="294"/>
                      </a:lnTo>
                      <a:lnTo>
                        <a:pt x="0" y="267"/>
                      </a:lnTo>
                      <a:lnTo>
                        <a:pt x="4" y="157"/>
                      </a:lnTo>
                      <a:lnTo>
                        <a:pt x="65" y="159"/>
                      </a:lnTo>
                      <a:lnTo>
                        <a:pt x="63" y="146"/>
                      </a:lnTo>
                      <a:lnTo>
                        <a:pt x="67" y="134"/>
                      </a:lnTo>
                      <a:lnTo>
                        <a:pt x="61" y="117"/>
                      </a:lnTo>
                      <a:lnTo>
                        <a:pt x="65" y="102"/>
                      </a:lnTo>
                      <a:lnTo>
                        <a:pt x="63" y="90"/>
                      </a:lnTo>
                      <a:lnTo>
                        <a:pt x="73" y="92"/>
                      </a:lnTo>
                      <a:lnTo>
                        <a:pt x="75" y="102"/>
                      </a:lnTo>
                      <a:lnTo>
                        <a:pt x="88" y="102"/>
                      </a:lnTo>
                      <a:lnTo>
                        <a:pt x="107" y="106"/>
                      </a:lnTo>
                      <a:lnTo>
                        <a:pt x="117" y="121"/>
                      </a:lnTo>
                      <a:lnTo>
                        <a:pt x="142" y="125"/>
                      </a:lnTo>
                      <a:lnTo>
                        <a:pt x="159" y="113"/>
                      </a:lnTo>
                      <a:lnTo>
                        <a:pt x="167" y="133"/>
                      </a:lnTo>
                      <a:lnTo>
                        <a:pt x="188" y="136"/>
                      </a:lnTo>
                      <a:lnTo>
                        <a:pt x="200" y="152"/>
                      </a:lnTo>
                      <a:lnTo>
                        <a:pt x="211" y="171"/>
                      </a:lnTo>
                      <a:lnTo>
                        <a:pt x="234" y="171"/>
                      </a:lnTo>
                      <a:lnTo>
                        <a:pt x="232" y="134"/>
                      </a:lnTo>
                      <a:lnTo>
                        <a:pt x="224" y="140"/>
                      </a:lnTo>
                      <a:lnTo>
                        <a:pt x="203" y="127"/>
                      </a:lnTo>
                      <a:lnTo>
                        <a:pt x="196" y="121"/>
                      </a:lnTo>
                      <a:lnTo>
                        <a:pt x="200" y="86"/>
                      </a:lnTo>
                      <a:lnTo>
                        <a:pt x="205" y="46"/>
                      </a:lnTo>
                      <a:lnTo>
                        <a:pt x="200" y="31"/>
                      </a:lnTo>
                      <a:lnTo>
                        <a:pt x="207" y="10"/>
                      </a:lnTo>
                      <a:lnTo>
                        <a:pt x="217" y="6"/>
                      </a:lnTo>
                      <a:lnTo>
                        <a:pt x="257" y="0"/>
                      </a:lnTo>
                      <a:lnTo>
                        <a:pt x="269" y="4"/>
                      </a:lnTo>
                      <a:lnTo>
                        <a:pt x="280" y="12"/>
                      </a:lnTo>
                      <a:lnTo>
                        <a:pt x="292" y="17"/>
                      </a:lnTo>
                      <a:lnTo>
                        <a:pt x="311" y="23"/>
                      </a:lnTo>
                      <a:lnTo>
                        <a:pt x="328" y="33"/>
                      </a:lnTo>
                      <a:close/>
                    </a:path>
                  </a:pathLst>
                </a:custGeom>
                <a:solidFill>
                  <a:srgbClr val="CC4125"/>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81" name="Google Shape;681;p91"/>
                <p:cNvSpPr/>
                <p:nvPr/>
              </p:nvSpPr>
              <p:spPr>
                <a:xfrm>
                  <a:off x="6451619" y="5043483"/>
                  <a:ext cx="262923" cy="265250"/>
                </a:xfrm>
                <a:custGeom>
                  <a:avLst/>
                  <a:gdLst/>
                  <a:ahLst/>
                  <a:cxnLst/>
                  <a:rect l="l" t="t" r="r" b="b"/>
                  <a:pathLst>
                    <a:path w="226" h="228" extrusionOk="0">
                      <a:moveTo>
                        <a:pt x="171" y="228"/>
                      </a:moveTo>
                      <a:lnTo>
                        <a:pt x="155" y="224"/>
                      </a:lnTo>
                      <a:lnTo>
                        <a:pt x="146" y="228"/>
                      </a:lnTo>
                      <a:lnTo>
                        <a:pt x="130" y="222"/>
                      </a:lnTo>
                      <a:lnTo>
                        <a:pt x="119" y="222"/>
                      </a:lnTo>
                      <a:lnTo>
                        <a:pt x="101" y="207"/>
                      </a:lnTo>
                      <a:lnTo>
                        <a:pt x="78" y="203"/>
                      </a:lnTo>
                      <a:lnTo>
                        <a:pt x="71" y="180"/>
                      </a:lnTo>
                      <a:lnTo>
                        <a:pt x="71" y="169"/>
                      </a:lnTo>
                      <a:lnTo>
                        <a:pt x="57" y="165"/>
                      </a:lnTo>
                      <a:lnTo>
                        <a:pt x="25" y="128"/>
                      </a:lnTo>
                      <a:lnTo>
                        <a:pt x="17" y="107"/>
                      </a:lnTo>
                      <a:lnTo>
                        <a:pt x="11" y="102"/>
                      </a:lnTo>
                      <a:lnTo>
                        <a:pt x="0" y="75"/>
                      </a:lnTo>
                      <a:lnTo>
                        <a:pt x="32" y="78"/>
                      </a:lnTo>
                      <a:lnTo>
                        <a:pt x="42" y="82"/>
                      </a:lnTo>
                      <a:lnTo>
                        <a:pt x="52" y="82"/>
                      </a:lnTo>
                      <a:lnTo>
                        <a:pt x="69" y="59"/>
                      </a:lnTo>
                      <a:lnTo>
                        <a:pt x="96" y="32"/>
                      </a:lnTo>
                      <a:lnTo>
                        <a:pt x="105" y="29"/>
                      </a:lnTo>
                      <a:lnTo>
                        <a:pt x="109" y="17"/>
                      </a:lnTo>
                      <a:lnTo>
                        <a:pt x="126" y="4"/>
                      </a:lnTo>
                      <a:lnTo>
                        <a:pt x="149" y="0"/>
                      </a:lnTo>
                      <a:lnTo>
                        <a:pt x="151" y="11"/>
                      </a:lnTo>
                      <a:lnTo>
                        <a:pt x="176" y="11"/>
                      </a:lnTo>
                      <a:lnTo>
                        <a:pt x="190" y="19"/>
                      </a:lnTo>
                      <a:lnTo>
                        <a:pt x="196" y="27"/>
                      </a:lnTo>
                      <a:lnTo>
                        <a:pt x="211" y="29"/>
                      </a:lnTo>
                      <a:lnTo>
                        <a:pt x="226" y="40"/>
                      </a:lnTo>
                      <a:lnTo>
                        <a:pt x="224" y="82"/>
                      </a:lnTo>
                      <a:lnTo>
                        <a:pt x="217" y="107"/>
                      </a:lnTo>
                      <a:lnTo>
                        <a:pt x="215" y="132"/>
                      </a:lnTo>
                      <a:lnTo>
                        <a:pt x="220" y="142"/>
                      </a:lnTo>
                      <a:lnTo>
                        <a:pt x="217" y="163"/>
                      </a:lnTo>
                      <a:lnTo>
                        <a:pt x="211" y="165"/>
                      </a:lnTo>
                      <a:lnTo>
                        <a:pt x="203" y="190"/>
                      </a:lnTo>
                      <a:lnTo>
                        <a:pt x="171" y="228"/>
                      </a:lnTo>
                      <a:close/>
                    </a:path>
                  </a:pathLst>
                </a:custGeom>
                <a:solidFill>
                  <a:srgbClr val="CC4125"/>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82" name="Google Shape;682;p91"/>
                <p:cNvSpPr/>
                <p:nvPr/>
              </p:nvSpPr>
              <p:spPr>
                <a:xfrm>
                  <a:off x="5982779" y="4602564"/>
                  <a:ext cx="430449" cy="536316"/>
                </a:xfrm>
                <a:custGeom>
                  <a:avLst/>
                  <a:gdLst/>
                  <a:ahLst/>
                  <a:cxnLst/>
                  <a:rect l="l" t="t" r="r" b="b"/>
                  <a:pathLst>
                    <a:path w="370" h="461" extrusionOk="0">
                      <a:moveTo>
                        <a:pt x="140" y="50"/>
                      </a:moveTo>
                      <a:lnTo>
                        <a:pt x="147" y="75"/>
                      </a:lnTo>
                      <a:lnTo>
                        <a:pt x="155" y="96"/>
                      </a:lnTo>
                      <a:lnTo>
                        <a:pt x="163" y="106"/>
                      </a:lnTo>
                      <a:lnTo>
                        <a:pt x="174" y="125"/>
                      </a:lnTo>
                      <a:lnTo>
                        <a:pt x="193" y="121"/>
                      </a:lnTo>
                      <a:lnTo>
                        <a:pt x="203" y="118"/>
                      </a:lnTo>
                      <a:lnTo>
                        <a:pt x="220" y="121"/>
                      </a:lnTo>
                      <a:lnTo>
                        <a:pt x="224" y="114"/>
                      </a:lnTo>
                      <a:lnTo>
                        <a:pt x="232" y="95"/>
                      </a:lnTo>
                      <a:lnTo>
                        <a:pt x="251" y="93"/>
                      </a:lnTo>
                      <a:lnTo>
                        <a:pt x="253" y="87"/>
                      </a:lnTo>
                      <a:lnTo>
                        <a:pt x="268" y="87"/>
                      </a:lnTo>
                      <a:lnTo>
                        <a:pt x="265" y="98"/>
                      </a:lnTo>
                      <a:lnTo>
                        <a:pt x="301" y="98"/>
                      </a:lnTo>
                      <a:lnTo>
                        <a:pt x="301" y="120"/>
                      </a:lnTo>
                      <a:lnTo>
                        <a:pt x="309" y="133"/>
                      </a:lnTo>
                      <a:lnTo>
                        <a:pt x="303" y="154"/>
                      </a:lnTo>
                      <a:lnTo>
                        <a:pt x="305" y="175"/>
                      </a:lnTo>
                      <a:lnTo>
                        <a:pt x="314" y="187"/>
                      </a:lnTo>
                      <a:lnTo>
                        <a:pt x="313" y="227"/>
                      </a:lnTo>
                      <a:lnTo>
                        <a:pt x="320" y="225"/>
                      </a:lnTo>
                      <a:lnTo>
                        <a:pt x="334" y="225"/>
                      </a:lnTo>
                      <a:lnTo>
                        <a:pt x="353" y="219"/>
                      </a:lnTo>
                      <a:lnTo>
                        <a:pt x="366" y="221"/>
                      </a:lnTo>
                      <a:lnTo>
                        <a:pt x="368" y="233"/>
                      </a:lnTo>
                      <a:lnTo>
                        <a:pt x="364" y="248"/>
                      </a:lnTo>
                      <a:lnTo>
                        <a:pt x="370" y="265"/>
                      </a:lnTo>
                      <a:lnTo>
                        <a:pt x="366" y="277"/>
                      </a:lnTo>
                      <a:lnTo>
                        <a:pt x="368" y="290"/>
                      </a:lnTo>
                      <a:lnTo>
                        <a:pt x="307" y="288"/>
                      </a:lnTo>
                      <a:lnTo>
                        <a:pt x="303" y="398"/>
                      </a:lnTo>
                      <a:lnTo>
                        <a:pt x="322" y="425"/>
                      </a:lnTo>
                      <a:lnTo>
                        <a:pt x="341" y="446"/>
                      </a:lnTo>
                      <a:lnTo>
                        <a:pt x="288" y="461"/>
                      </a:lnTo>
                      <a:lnTo>
                        <a:pt x="215" y="456"/>
                      </a:lnTo>
                      <a:lnTo>
                        <a:pt x="195" y="440"/>
                      </a:lnTo>
                      <a:lnTo>
                        <a:pt x="74" y="440"/>
                      </a:lnTo>
                      <a:lnTo>
                        <a:pt x="71" y="444"/>
                      </a:lnTo>
                      <a:lnTo>
                        <a:pt x="53" y="429"/>
                      </a:lnTo>
                      <a:lnTo>
                        <a:pt x="34" y="427"/>
                      </a:lnTo>
                      <a:lnTo>
                        <a:pt x="15" y="433"/>
                      </a:lnTo>
                      <a:lnTo>
                        <a:pt x="2" y="438"/>
                      </a:lnTo>
                      <a:lnTo>
                        <a:pt x="0" y="417"/>
                      </a:lnTo>
                      <a:lnTo>
                        <a:pt x="3" y="388"/>
                      </a:lnTo>
                      <a:lnTo>
                        <a:pt x="13" y="356"/>
                      </a:lnTo>
                      <a:lnTo>
                        <a:pt x="15" y="342"/>
                      </a:lnTo>
                      <a:lnTo>
                        <a:pt x="25" y="312"/>
                      </a:lnTo>
                      <a:lnTo>
                        <a:pt x="32" y="298"/>
                      </a:lnTo>
                      <a:lnTo>
                        <a:pt x="50" y="275"/>
                      </a:lnTo>
                      <a:lnTo>
                        <a:pt x="59" y="260"/>
                      </a:lnTo>
                      <a:lnTo>
                        <a:pt x="61" y="235"/>
                      </a:lnTo>
                      <a:lnTo>
                        <a:pt x="61" y="216"/>
                      </a:lnTo>
                      <a:lnTo>
                        <a:pt x="51" y="204"/>
                      </a:lnTo>
                      <a:lnTo>
                        <a:pt x="44" y="183"/>
                      </a:lnTo>
                      <a:lnTo>
                        <a:pt x="36" y="162"/>
                      </a:lnTo>
                      <a:lnTo>
                        <a:pt x="38" y="154"/>
                      </a:lnTo>
                      <a:lnTo>
                        <a:pt x="48" y="141"/>
                      </a:lnTo>
                      <a:lnTo>
                        <a:pt x="38" y="108"/>
                      </a:lnTo>
                      <a:lnTo>
                        <a:pt x="32" y="85"/>
                      </a:lnTo>
                      <a:lnTo>
                        <a:pt x="17" y="64"/>
                      </a:lnTo>
                      <a:lnTo>
                        <a:pt x="19" y="58"/>
                      </a:lnTo>
                      <a:lnTo>
                        <a:pt x="32" y="52"/>
                      </a:lnTo>
                      <a:lnTo>
                        <a:pt x="40" y="54"/>
                      </a:lnTo>
                      <a:lnTo>
                        <a:pt x="51" y="50"/>
                      </a:lnTo>
                      <a:lnTo>
                        <a:pt x="140" y="50"/>
                      </a:lnTo>
                      <a:close/>
                      <a:moveTo>
                        <a:pt x="23" y="43"/>
                      </a:moveTo>
                      <a:lnTo>
                        <a:pt x="15" y="47"/>
                      </a:lnTo>
                      <a:lnTo>
                        <a:pt x="7" y="22"/>
                      </a:lnTo>
                      <a:lnTo>
                        <a:pt x="19" y="6"/>
                      </a:lnTo>
                      <a:lnTo>
                        <a:pt x="28" y="0"/>
                      </a:lnTo>
                      <a:lnTo>
                        <a:pt x="40" y="12"/>
                      </a:lnTo>
                      <a:lnTo>
                        <a:pt x="28" y="20"/>
                      </a:lnTo>
                      <a:lnTo>
                        <a:pt x="25" y="29"/>
                      </a:lnTo>
                      <a:lnTo>
                        <a:pt x="23" y="43"/>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83" name="Google Shape;683;p91"/>
                <p:cNvSpPr/>
                <p:nvPr/>
              </p:nvSpPr>
              <p:spPr>
                <a:xfrm>
                  <a:off x="6590061" y="4519964"/>
                  <a:ext cx="60496" cy="84926"/>
                </a:xfrm>
                <a:custGeom>
                  <a:avLst/>
                  <a:gdLst/>
                  <a:ahLst/>
                  <a:cxnLst/>
                  <a:rect l="l" t="t" r="r" b="b"/>
                  <a:pathLst>
                    <a:path w="52" h="73" extrusionOk="0">
                      <a:moveTo>
                        <a:pt x="9" y="73"/>
                      </a:moveTo>
                      <a:lnTo>
                        <a:pt x="7" y="33"/>
                      </a:lnTo>
                      <a:lnTo>
                        <a:pt x="0" y="18"/>
                      </a:lnTo>
                      <a:lnTo>
                        <a:pt x="17" y="20"/>
                      </a:lnTo>
                      <a:lnTo>
                        <a:pt x="27" y="0"/>
                      </a:lnTo>
                      <a:lnTo>
                        <a:pt x="42" y="2"/>
                      </a:lnTo>
                      <a:lnTo>
                        <a:pt x="44" y="16"/>
                      </a:lnTo>
                      <a:lnTo>
                        <a:pt x="52" y="23"/>
                      </a:lnTo>
                      <a:lnTo>
                        <a:pt x="52" y="35"/>
                      </a:lnTo>
                      <a:lnTo>
                        <a:pt x="44" y="43"/>
                      </a:lnTo>
                      <a:lnTo>
                        <a:pt x="32" y="60"/>
                      </a:lnTo>
                      <a:lnTo>
                        <a:pt x="21" y="73"/>
                      </a:lnTo>
                      <a:lnTo>
                        <a:pt x="9" y="73"/>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84" name="Google Shape;684;p91"/>
                <p:cNvSpPr/>
                <p:nvPr/>
              </p:nvSpPr>
              <p:spPr>
                <a:xfrm>
                  <a:off x="5961839" y="4281472"/>
                  <a:ext cx="257106" cy="346686"/>
                </a:xfrm>
                <a:custGeom>
                  <a:avLst/>
                  <a:gdLst/>
                  <a:ahLst/>
                  <a:cxnLst/>
                  <a:rect l="l" t="t" r="r" b="b"/>
                  <a:pathLst>
                    <a:path w="221" h="298" extrusionOk="0">
                      <a:moveTo>
                        <a:pt x="58" y="288"/>
                      </a:moveTo>
                      <a:lnTo>
                        <a:pt x="46" y="276"/>
                      </a:lnTo>
                      <a:lnTo>
                        <a:pt x="37" y="282"/>
                      </a:lnTo>
                      <a:lnTo>
                        <a:pt x="25" y="298"/>
                      </a:lnTo>
                      <a:lnTo>
                        <a:pt x="0" y="261"/>
                      </a:lnTo>
                      <a:lnTo>
                        <a:pt x="23" y="242"/>
                      </a:lnTo>
                      <a:lnTo>
                        <a:pt x="12" y="221"/>
                      </a:lnTo>
                      <a:lnTo>
                        <a:pt x="23" y="211"/>
                      </a:lnTo>
                      <a:lnTo>
                        <a:pt x="43" y="207"/>
                      </a:lnTo>
                      <a:lnTo>
                        <a:pt x="44" y="192"/>
                      </a:lnTo>
                      <a:lnTo>
                        <a:pt x="62" y="209"/>
                      </a:lnTo>
                      <a:lnTo>
                        <a:pt x="89" y="209"/>
                      </a:lnTo>
                      <a:lnTo>
                        <a:pt x="96" y="194"/>
                      </a:lnTo>
                      <a:lnTo>
                        <a:pt x="100" y="171"/>
                      </a:lnTo>
                      <a:lnTo>
                        <a:pt x="98" y="144"/>
                      </a:lnTo>
                      <a:lnTo>
                        <a:pt x="83" y="125"/>
                      </a:lnTo>
                      <a:lnTo>
                        <a:pt x="96" y="84"/>
                      </a:lnTo>
                      <a:lnTo>
                        <a:pt x="89" y="79"/>
                      </a:lnTo>
                      <a:lnTo>
                        <a:pt x="66" y="81"/>
                      </a:lnTo>
                      <a:lnTo>
                        <a:pt x="58" y="63"/>
                      </a:lnTo>
                      <a:lnTo>
                        <a:pt x="60" y="50"/>
                      </a:lnTo>
                      <a:lnTo>
                        <a:pt x="98" y="50"/>
                      </a:lnTo>
                      <a:lnTo>
                        <a:pt x="123" y="60"/>
                      </a:lnTo>
                      <a:lnTo>
                        <a:pt x="146" y="67"/>
                      </a:lnTo>
                      <a:lnTo>
                        <a:pt x="148" y="50"/>
                      </a:lnTo>
                      <a:lnTo>
                        <a:pt x="164" y="17"/>
                      </a:lnTo>
                      <a:lnTo>
                        <a:pt x="183" y="0"/>
                      </a:lnTo>
                      <a:lnTo>
                        <a:pt x="202" y="6"/>
                      </a:lnTo>
                      <a:lnTo>
                        <a:pt x="221" y="8"/>
                      </a:lnTo>
                      <a:lnTo>
                        <a:pt x="219" y="27"/>
                      </a:lnTo>
                      <a:lnTo>
                        <a:pt x="211" y="46"/>
                      </a:lnTo>
                      <a:lnTo>
                        <a:pt x="206" y="67"/>
                      </a:lnTo>
                      <a:lnTo>
                        <a:pt x="202" y="98"/>
                      </a:lnTo>
                      <a:lnTo>
                        <a:pt x="204" y="117"/>
                      </a:lnTo>
                      <a:lnTo>
                        <a:pt x="198" y="129"/>
                      </a:lnTo>
                      <a:lnTo>
                        <a:pt x="198" y="140"/>
                      </a:lnTo>
                      <a:lnTo>
                        <a:pt x="194" y="152"/>
                      </a:lnTo>
                      <a:lnTo>
                        <a:pt x="175" y="167"/>
                      </a:lnTo>
                      <a:lnTo>
                        <a:pt x="160" y="186"/>
                      </a:lnTo>
                      <a:lnTo>
                        <a:pt x="148" y="219"/>
                      </a:lnTo>
                      <a:lnTo>
                        <a:pt x="148" y="246"/>
                      </a:lnTo>
                      <a:lnTo>
                        <a:pt x="140" y="257"/>
                      </a:lnTo>
                      <a:lnTo>
                        <a:pt x="123" y="275"/>
                      </a:lnTo>
                      <a:lnTo>
                        <a:pt x="106" y="296"/>
                      </a:lnTo>
                      <a:lnTo>
                        <a:pt x="94" y="290"/>
                      </a:lnTo>
                      <a:lnTo>
                        <a:pt x="92" y="280"/>
                      </a:lnTo>
                      <a:lnTo>
                        <a:pt x="75" y="278"/>
                      </a:lnTo>
                      <a:lnTo>
                        <a:pt x="66" y="292"/>
                      </a:lnTo>
                      <a:lnTo>
                        <a:pt x="58" y="288"/>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Calibri"/>
                    <a:ea typeface="Calibri"/>
                    <a:cs typeface="Calibri"/>
                    <a:sym typeface="Calibri"/>
                  </a:endParaRPr>
                </a:p>
              </p:txBody>
            </p:sp>
            <p:sp>
              <p:nvSpPr>
                <p:cNvPr id="685" name="Google Shape;685;p91"/>
                <p:cNvSpPr/>
                <p:nvPr/>
              </p:nvSpPr>
              <p:spPr>
                <a:xfrm>
                  <a:off x="7025163" y="3926643"/>
                  <a:ext cx="55842" cy="68639"/>
                </a:xfrm>
                <a:custGeom>
                  <a:avLst/>
                  <a:gdLst/>
                  <a:ahLst/>
                  <a:cxnLst/>
                  <a:rect l="l" t="t" r="r" b="b"/>
                  <a:pathLst>
                    <a:path w="48" h="59" extrusionOk="0">
                      <a:moveTo>
                        <a:pt x="40" y="0"/>
                      </a:moveTo>
                      <a:lnTo>
                        <a:pt x="48" y="9"/>
                      </a:lnTo>
                      <a:lnTo>
                        <a:pt x="48" y="23"/>
                      </a:lnTo>
                      <a:lnTo>
                        <a:pt x="31" y="32"/>
                      </a:lnTo>
                      <a:lnTo>
                        <a:pt x="44" y="42"/>
                      </a:lnTo>
                      <a:lnTo>
                        <a:pt x="35" y="59"/>
                      </a:lnTo>
                      <a:lnTo>
                        <a:pt x="27" y="53"/>
                      </a:lnTo>
                      <a:lnTo>
                        <a:pt x="19" y="55"/>
                      </a:lnTo>
                      <a:lnTo>
                        <a:pt x="4" y="55"/>
                      </a:lnTo>
                      <a:lnTo>
                        <a:pt x="2" y="44"/>
                      </a:lnTo>
                      <a:lnTo>
                        <a:pt x="0" y="36"/>
                      </a:lnTo>
                      <a:lnTo>
                        <a:pt x="10" y="19"/>
                      </a:lnTo>
                      <a:lnTo>
                        <a:pt x="19" y="4"/>
                      </a:lnTo>
                      <a:lnTo>
                        <a:pt x="33" y="7"/>
                      </a:lnTo>
                      <a:lnTo>
                        <a:pt x="40" y="0"/>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86" name="Google Shape;686;p91"/>
                <p:cNvSpPr/>
                <p:nvPr/>
              </p:nvSpPr>
              <p:spPr>
                <a:xfrm>
                  <a:off x="5294062" y="2958715"/>
                  <a:ext cx="699188" cy="715476"/>
                </a:xfrm>
                <a:custGeom>
                  <a:avLst/>
                  <a:gdLst/>
                  <a:ahLst/>
                  <a:cxnLst/>
                  <a:rect l="l" t="t" r="r" b="b"/>
                  <a:pathLst>
                    <a:path w="601" h="615" extrusionOk="0">
                      <a:moveTo>
                        <a:pt x="601" y="465"/>
                      </a:moveTo>
                      <a:lnTo>
                        <a:pt x="499" y="528"/>
                      </a:lnTo>
                      <a:lnTo>
                        <a:pt x="415" y="596"/>
                      </a:lnTo>
                      <a:lnTo>
                        <a:pt x="373" y="611"/>
                      </a:lnTo>
                      <a:lnTo>
                        <a:pt x="340" y="615"/>
                      </a:lnTo>
                      <a:lnTo>
                        <a:pt x="340" y="594"/>
                      </a:lnTo>
                      <a:lnTo>
                        <a:pt x="327" y="588"/>
                      </a:lnTo>
                      <a:lnTo>
                        <a:pt x="308" y="578"/>
                      </a:lnTo>
                      <a:lnTo>
                        <a:pt x="302" y="561"/>
                      </a:lnTo>
                      <a:lnTo>
                        <a:pt x="204" y="488"/>
                      </a:lnTo>
                      <a:lnTo>
                        <a:pt x="106" y="413"/>
                      </a:lnTo>
                      <a:lnTo>
                        <a:pt x="0" y="331"/>
                      </a:lnTo>
                      <a:lnTo>
                        <a:pt x="0" y="325"/>
                      </a:lnTo>
                      <a:lnTo>
                        <a:pt x="0" y="321"/>
                      </a:lnTo>
                      <a:lnTo>
                        <a:pt x="2" y="281"/>
                      </a:lnTo>
                      <a:lnTo>
                        <a:pt x="50" y="256"/>
                      </a:lnTo>
                      <a:lnTo>
                        <a:pt x="79" y="252"/>
                      </a:lnTo>
                      <a:lnTo>
                        <a:pt x="104" y="242"/>
                      </a:lnTo>
                      <a:lnTo>
                        <a:pt x="116" y="225"/>
                      </a:lnTo>
                      <a:lnTo>
                        <a:pt x="148" y="211"/>
                      </a:lnTo>
                      <a:lnTo>
                        <a:pt x="152" y="187"/>
                      </a:lnTo>
                      <a:lnTo>
                        <a:pt x="167" y="183"/>
                      </a:lnTo>
                      <a:lnTo>
                        <a:pt x="181" y="171"/>
                      </a:lnTo>
                      <a:lnTo>
                        <a:pt x="219" y="165"/>
                      </a:lnTo>
                      <a:lnTo>
                        <a:pt x="225" y="152"/>
                      </a:lnTo>
                      <a:lnTo>
                        <a:pt x="217" y="144"/>
                      </a:lnTo>
                      <a:lnTo>
                        <a:pt x="210" y="108"/>
                      </a:lnTo>
                      <a:lnTo>
                        <a:pt x="208" y="89"/>
                      </a:lnTo>
                      <a:lnTo>
                        <a:pt x="198" y="66"/>
                      </a:lnTo>
                      <a:lnTo>
                        <a:pt x="227" y="48"/>
                      </a:lnTo>
                      <a:lnTo>
                        <a:pt x="258" y="43"/>
                      </a:lnTo>
                      <a:lnTo>
                        <a:pt x="277" y="27"/>
                      </a:lnTo>
                      <a:lnTo>
                        <a:pt x="304" y="18"/>
                      </a:lnTo>
                      <a:lnTo>
                        <a:pt x="352" y="12"/>
                      </a:lnTo>
                      <a:lnTo>
                        <a:pt x="398" y="8"/>
                      </a:lnTo>
                      <a:lnTo>
                        <a:pt x="411" y="14"/>
                      </a:lnTo>
                      <a:lnTo>
                        <a:pt x="438" y="0"/>
                      </a:lnTo>
                      <a:lnTo>
                        <a:pt x="469" y="0"/>
                      </a:lnTo>
                      <a:lnTo>
                        <a:pt x="480" y="8"/>
                      </a:lnTo>
                      <a:lnTo>
                        <a:pt x="499" y="6"/>
                      </a:lnTo>
                      <a:lnTo>
                        <a:pt x="494" y="23"/>
                      </a:lnTo>
                      <a:lnTo>
                        <a:pt x="498" y="56"/>
                      </a:lnTo>
                      <a:lnTo>
                        <a:pt x="490" y="83"/>
                      </a:lnTo>
                      <a:lnTo>
                        <a:pt x="473" y="102"/>
                      </a:lnTo>
                      <a:lnTo>
                        <a:pt x="475" y="129"/>
                      </a:lnTo>
                      <a:lnTo>
                        <a:pt x="498" y="148"/>
                      </a:lnTo>
                      <a:lnTo>
                        <a:pt x="499" y="158"/>
                      </a:lnTo>
                      <a:lnTo>
                        <a:pt x="517" y="171"/>
                      </a:lnTo>
                      <a:lnTo>
                        <a:pt x="528" y="231"/>
                      </a:lnTo>
                      <a:lnTo>
                        <a:pt x="538" y="261"/>
                      </a:lnTo>
                      <a:lnTo>
                        <a:pt x="538" y="277"/>
                      </a:lnTo>
                      <a:lnTo>
                        <a:pt x="534" y="306"/>
                      </a:lnTo>
                      <a:lnTo>
                        <a:pt x="536" y="321"/>
                      </a:lnTo>
                      <a:lnTo>
                        <a:pt x="532" y="340"/>
                      </a:lnTo>
                      <a:lnTo>
                        <a:pt x="534" y="361"/>
                      </a:lnTo>
                      <a:lnTo>
                        <a:pt x="523" y="375"/>
                      </a:lnTo>
                      <a:lnTo>
                        <a:pt x="540" y="400"/>
                      </a:lnTo>
                      <a:lnTo>
                        <a:pt x="542" y="415"/>
                      </a:lnTo>
                      <a:lnTo>
                        <a:pt x="551" y="434"/>
                      </a:lnTo>
                      <a:lnTo>
                        <a:pt x="565" y="427"/>
                      </a:lnTo>
                      <a:lnTo>
                        <a:pt x="588" y="444"/>
                      </a:lnTo>
                      <a:lnTo>
                        <a:pt x="601" y="465"/>
                      </a:lnTo>
                      <a:close/>
                    </a:path>
                  </a:pathLst>
                </a:custGeom>
                <a:solidFill>
                  <a:srgbClr val="CC4125"/>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87" name="Google Shape;687;p91"/>
                <p:cNvSpPr/>
                <p:nvPr/>
              </p:nvSpPr>
              <p:spPr>
                <a:xfrm>
                  <a:off x="6835533" y="3716072"/>
                  <a:ext cx="236165" cy="218714"/>
                </a:xfrm>
                <a:custGeom>
                  <a:avLst/>
                  <a:gdLst/>
                  <a:ahLst/>
                  <a:cxnLst/>
                  <a:rect l="l" t="t" r="r" b="b"/>
                  <a:pathLst>
                    <a:path w="203" h="188" extrusionOk="0">
                      <a:moveTo>
                        <a:pt x="182" y="185"/>
                      </a:moveTo>
                      <a:lnTo>
                        <a:pt x="173" y="175"/>
                      </a:lnTo>
                      <a:lnTo>
                        <a:pt x="159" y="154"/>
                      </a:lnTo>
                      <a:lnTo>
                        <a:pt x="146" y="144"/>
                      </a:lnTo>
                      <a:lnTo>
                        <a:pt x="138" y="131"/>
                      </a:lnTo>
                      <a:lnTo>
                        <a:pt x="111" y="117"/>
                      </a:lnTo>
                      <a:lnTo>
                        <a:pt x="90" y="117"/>
                      </a:lnTo>
                      <a:lnTo>
                        <a:pt x="82" y="110"/>
                      </a:lnTo>
                      <a:lnTo>
                        <a:pt x="65" y="119"/>
                      </a:lnTo>
                      <a:lnTo>
                        <a:pt x="48" y="104"/>
                      </a:lnTo>
                      <a:lnTo>
                        <a:pt x="38" y="129"/>
                      </a:lnTo>
                      <a:lnTo>
                        <a:pt x="4" y="121"/>
                      </a:lnTo>
                      <a:lnTo>
                        <a:pt x="0" y="108"/>
                      </a:lnTo>
                      <a:lnTo>
                        <a:pt x="11" y="58"/>
                      </a:lnTo>
                      <a:lnTo>
                        <a:pt x="13" y="35"/>
                      </a:lnTo>
                      <a:lnTo>
                        <a:pt x="23" y="25"/>
                      </a:lnTo>
                      <a:lnTo>
                        <a:pt x="44" y="19"/>
                      </a:lnTo>
                      <a:lnTo>
                        <a:pt x="59" y="0"/>
                      </a:lnTo>
                      <a:lnTo>
                        <a:pt x="77" y="39"/>
                      </a:lnTo>
                      <a:lnTo>
                        <a:pt x="86" y="69"/>
                      </a:lnTo>
                      <a:lnTo>
                        <a:pt x="104" y="87"/>
                      </a:lnTo>
                      <a:lnTo>
                        <a:pt x="146" y="119"/>
                      </a:lnTo>
                      <a:lnTo>
                        <a:pt x="163" y="138"/>
                      </a:lnTo>
                      <a:lnTo>
                        <a:pt x="178" y="158"/>
                      </a:lnTo>
                      <a:lnTo>
                        <a:pt x="190" y="169"/>
                      </a:lnTo>
                      <a:lnTo>
                        <a:pt x="203" y="181"/>
                      </a:lnTo>
                      <a:lnTo>
                        <a:pt x="196" y="188"/>
                      </a:lnTo>
                      <a:lnTo>
                        <a:pt x="182" y="185"/>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88" name="Google Shape;688;p91"/>
                <p:cNvSpPr/>
                <p:nvPr/>
              </p:nvSpPr>
              <p:spPr>
                <a:xfrm>
                  <a:off x="5881566" y="4334988"/>
                  <a:ext cx="196610" cy="250126"/>
                </a:xfrm>
                <a:custGeom>
                  <a:avLst/>
                  <a:gdLst/>
                  <a:ahLst/>
                  <a:cxnLst/>
                  <a:rect l="l" t="t" r="r" b="b"/>
                  <a:pathLst>
                    <a:path w="169" h="215" extrusionOk="0">
                      <a:moveTo>
                        <a:pt x="69" y="215"/>
                      </a:moveTo>
                      <a:lnTo>
                        <a:pt x="39" y="181"/>
                      </a:lnTo>
                      <a:lnTo>
                        <a:pt x="19" y="154"/>
                      </a:lnTo>
                      <a:lnTo>
                        <a:pt x="0" y="117"/>
                      </a:lnTo>
                      <a:lnTo>
                        <a:pt x="2" y="108"/>
                      </a:lnTo>
                      <a:lnTo>
                        <a:pt x="8" y="96"/>
                      </a:lnTo>
                      <a:lnTo>
                        <a:pt x="16" y="71"/>
                      </a:lnTo>
                      <a:lnTo>
                        <a:pt x="21" y="46"/>
                      </a:lnTo>
                      <a:lnTo>
                        <a:pt x="31" y="44"/>
                      </a:lnTo>
                      <a:lnTo>
                        <a:pt x="75" y="44"/>
                      </a:lnTo>
                      <a:lnTo>
                        <a:pt x="75" y="4"/>
                      </a:lnTo>
                      <a:lnTo>
                        <a:pt x="89" y="0"/>
                      </a:lnTo>
                      <a:lnTo>
                        <a:pt x="108" y="6"/>
                      </a:lnTo>
                      <a:lnTo>
                        <a:pt x="125" y="2"/>
                      </a:lnTo>
                      <a:lnTo>
                        <a:pt x="129" y="4"/>
                      </a:lnTo>
                      <a:lnTo>
                        <a:pt x="127" y="17"/>
                      </a:lnTo>
                      <a:lnTo>
                        <a:pt x="135" y="35"/>
                      </a:lnTo>
                      <a:lnTo>
                        <a:pt x="158" y="33"/>
                      </a:lnTo>
                      <a:lnTo>
                        <a:pt x="165" y="38"/>
                      </a:lnTo>
                      <a:lnTo>
                        <a:pt x="152" y="79"/>
                      </a:lnTo>
                      <a:lnTo>
                        <a:pt x="167" y="98"/>
                      </a:lnTo>
                      <a:lnTo>
                        <a:pt x="169" y="125"/>
                      </a:lnTo>
                      <a:lnTo>
                        <a:pt x="165" y="148"/>
                      </a:lnTo>
                      <a:lnTo>
                        <a:pt x="158" y="163"/>
                      </a:lnTo>
                      <a:lnTo>
                        <a:pt x="131" y="163"/>
                      </a:lnTo>
                      <a:lnTo>
                        <a:pt x="113" y="146"/>
                      </a:lnTo>
                      <a:lnTo>
                        <a:pt x="112" y="161"/>
                      </a:lnTo>
                      <a:lnTo>
                        <a:pt x="92" y="165"/>
                      </a:lnTo>
                      <a:lnTo>
                        <a:pt x="81" y="175"/>
                      </a:lnTo>
                      <a:lnTo>
                        <a:pt x="92" y="196"/>
                      </a:lnTo>
                      <a:lnTo>
                        <a:pt x="69" y="215"/>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Calibri"/>
                    <a:ea typeface="Calibri"/>
                    <a:cs typeface="Calibri"/>
                    <a:sym typeface="Calibri"/>
                  </a:endParaRPr>
                </a:p>
              </p:txBody>
            </p:sp>
            <p:sp>
              <p:nvSpPr>
                <p:cNvPr id="689" name="Google Shape;689;p91"/>
                <p:cNvSpPr/>
                <p:nvPr/>
              </p:nvSpPr>
              <p:spPr>
                <a:xfrm>
                  <a:off x="5900180" y="4337314"/>
                  <a:ext cx="68639" cy="51189"/>
                </a:xfrm>
                <a:custGeom>
                  <a:avLst/>
                  <a:gdLst/>
                  <a:ahLst/>
                  <a:cxnLst/>
                  <a:rect l="l" t="t" r="r" b="b"/>
                  <a:pathLst>
                    <a:path w="59" h="44" extrusionOk="0">
                      <a:moveTo>
                        <a:pt x="5" y="44"/>
                      </a:moveTo>
                      <a:lnTo>
                        <a:pt x="0" y="38"/>
                      </a:lnTo>
                      <a:lnTo>
                        <a:pt x="11" y="0"/>
                      </a:lnTo>
                      <a:lnTo>
                        <a:pt x="59" y="2"/>
                      </a:lnTo>
                      <a:lnTo>
                        <a:pt x="59" y="42"/>
                      </a:lnTo>
                      <a:lnTo>
                        <a:pt x="15" y="42"/>
                      </a:lnTo>
                      <a:lnTo>
                        <a:pt x="5" y="44"/>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90" name="Google Shape;690;p91"/>
                <p:cNvSpPr/>
                <p:nvPr/>
              </p:nvSpPr>
              <p:spPr>
                <a:xfrm>
                  <a:off x="5902507" y="3115771"/>
                  <a:ext cx="537479" cy="537479"/>
                </a:xfrm>
                <a:custGeom>
                  <a:avLst/>
                  <a:gdLst/>
                  <a:ahLst/>
                  <a:cxnLst/>
                  <a:rect l="l" t="t" r="r" b="b"/>
                  <a:pathLst>
                    <a:path w="462" h="462" extrusionOk="0">
                      <a:moveTo>
                        <a:pt x="163" y="349"/>
                      </a:moveTo>
                      <a:lnTo>
                        <a:pt x="142" y="363"/>
                      </a:lnTo>
                      <a:lnTo>
                        <a:pt x="124" y="343"/>
                      </a:lnTo>
                      <a:lnTo>
                        <a:pt x="78" y="330"/>
                      </a:lnTo>
                      <a:lnTo>
                        <a:pt x="65" y="309"/>
                      </a:lnTo>
                      <a:lnTo>
                        <a:pt x="42" y="292"/>
                      </a:lnTo>
                      <a:lnTo>
                        <a:pt x="28" y="299"/>
                      </a:lnTo>
                      <a:lnTo>
                        <a:pt x="19" y="280"/>
                      </a:lnTo>
                      <a:lnTo>
                        <a:pt x="17" y="265"/>
                      </a:lnTo>
                      <a:lnTo>
                        <a:pt x="0" y="240"/>
                      </a:lnTo>
                      <a:lnTo>
                        <a:pt x="11" y="226"/>
                      </a:lnTo>
                      <a:lnTo>
                        <a:pt x="9" y="205"/>
                      </a:lnTo>
                      <a:lnTo>
                        <a:pt x="13" y="186"/>
                      </a:lnTo>
                      <a:lnTo>
                        <a:pt x="11" y="171"/>
                      </a:lnTo>
                      <a:lnTo>
                        <a:pt x="15" y="142"/>
                      </a:lnTo>
                      <a:lnTo>
                        <a:pt x="15" y="126"/>
                      </a:lnTo>
                      <a:lnTo>
                        <a:pt x="5" y="96"/>
                      </a:lnTo>
                      <a:lnTo>
                        <a:pt x="19" y="88"/>
                      </a:lnTo>
                      <a:lnTo>
                        <a:pt x="23" y="75"/>
                      </a:lnTo>
                      <a:lnTo>
                        <a:pt x="19" y="61"/>
                      </a:lnTo>
                      <a:lnTo>
                        <a:pt x="38" y="48"/>
                      </a:lnTo>
                      <a:lnTo>
                        <a:pt x="48" y="36"/>
                      </a:lnTo>
                      <a:lnTo>
                        <a:pt x="61" y="27"/>
                      </a:lnTo>
                      <a:lnTo>
                        <a:pt x="63" y="0"/>
                      </a:lnTo>
                      <a:lnTo>
                        <a:pt x="95" y="11"/>
                      </a:lnTo>
                      <a:lnTo>
                        <a:pt x="109" y="9"/>
                      </a:lnTo>
                      <a:lnTo>
                        <a:pt x="132" y="15"/>
                      </a:lnTo>
                      <a:lnTo>
                        <a:pt x="170" y="30"/>
                      </a:lnTo>
                      <a:lnTo>
                        <a:pt x="184" y="61"/>
                      </a:lnTo>
                      <a:lnTo>
                        <a:pt x="211" y="67"/>
                      </a:lnTo>
                      <a:lnTo>
                        <a:pt x="251" y="80"/>
                      </a:lnTo>
                      <a:lnTo>
                        <a:pt x="282" y="98"/>
                      </a:lnTo>
                      <a:lnTo>
                        <a:pt x="295" y="90"/>
                      </a:lnTo>
                      <a:lnTo>
                        <a:pt x="309" y="73"/>
                      </a:lnTo>
                      <a:lnTo>
                        <a:pt x="301" y="48"/>
                      </a:lnTo>
                      <a:lnTo>
                        <a:pt x="310" y="30"/>
                      </a:lnTo>
                      <a:lnTo>
                        <a:pt x="330" y="15"/>
                      </a:lnTo>
                      <a:lnTo>
                        <a:pt x="351" y="11"/>
                      </a:lnTo>
                      <a:lnTo>
                        <a:pt x="389" y="17"/>
                      </a:lnTo>
                      <a:lnTo>
                        <a:pt x="399" y="32"/>
                      </a:lnTo>
                      <a:lnTo>
                        <a:pt x="410" y="32"/>
                      </a:lnTo>
                      <a:lnTo>
                        <a:pt x="420" y="38"/>
                      </a:lnTo>
                      <a:lnTo>
                        <a:pt x="449" y="42"/>
                      </a:lnTo>
                      <a:lnTo>
                        <a:pt x="454" y="53"/>
                      </a:lnTo>
                      <a:lnTo>
                        <a:pt x="445" y="71"/>
                      </a:lnTo>
                      <a:lnTo>
                        <a:pt x="451" y="84"/>
                      </a:lnTo>
                      <a:lnTo>
                        <a:pt x="445" y="105"/>
                      </a:lnTo>
                      <a:lnTo>
                        <a:pt x="454" y="132"/>
                      </a:lnTo>
                      <a:lnTo>
                        <a:pt x="458" y="253"/>
                      </a:lnTo>
                      <a:lnTo>
                        <a:pt x="460" y="380"/>
                      </a:lnTo>
                      <a:lnTo>
                        <a:pt x="462" y="447"/>
                      </a:lnTo>
                      <a:lnTo>
                        <a:pt x="428" y="447"/>
                      </a:lnTo>
                      <a:lnTo>
                        <a:pt x="428" y="462"/>
                      </a:lnTo>
                      <a:lnTo>
                        <a:pt x="309" y="397"/>
                      </a:lnTo>
                      <a:lnTo>
                        <a:pt x="191" y="332"/>
                      </a:lnTo>
                      <a:lnTo>
                        <a:pt x="163" y="349"/>
                      </a:lnTo>
                      <a:close/>
                    </a:path>
                  </a:pathLst>
                </a:custGeom>
                <a:solidFill>
                  <a:srgbClr val="85200C"/>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91" name="Google Shape;691;p91"/>
                <p:cNvSpPr/>
                <p:nvPr/>
              </p:nvSpPr>
              <p:spPr>
                <a:xfrm>
                  <a:off x="6495827" y="5561185"/>
                  <a:ext cx="80273" cy="80273"/>
                </a:xfrm>
                <a:custGeom>
                  <a:avLst/>
                  <a:gdLst/>
                  <a:ahLst/>
                  <a:cxnLst/>
                  <a:rect l="l" t="t" r="r" b="b"/>
                  <a:pathLst>
                    <a:path w="69" h="69" extrusionOk="0">
                      <a:moveTo>
                        <a:pt x="60" y="12"/>
                      </a:moveTo>
                      <a:lnTo>
                        <a:pt x="69" y="21"/>
                      </a:lnTo>
                      <a:lnTo>
                        <a:pt x="60" y="39"/>
                      </a:lnTo>
                      <a:lnTo>
                        <a:pt x="54" y="50"/>
                      </a:lnTo>
                      <a:lnTo>
                        <a:pt x="37" y="54"/>
                      </a:lnTo>
                      <a:lnTo>
                        <a:pt x="31" y="65"/>
                      </a:lnTo>
                      <a:lnTo>
                        <a:pt x="21" y="69"/>
                      </a:lnTo>
                      <a:lnTo>
                        <a:pt x="0" y="42"/>
                      </a:lnTo>
                      <a:lnTo>
                        <a:pt x="17" y="21"/>
                      </a:lnTo>
                      <a:lnTo>
                        <a:pt x="33" y="8"/>
                      </a:lnTo>
                      <a:lnTo>
                        <a:pt x="46" y="0"/>
                      </a:lnTo>
                      <a:lnTo>
                        <a:pt x="60" y="12"/>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highlight>
                      <a:srgbClr val="FFD966"/>
                    </a:highlight>
                    <a:latin typeface="Calibri"/>
                    <a:ea typeface="Calibri"/>
                    <a:cs typeface="Calibri"/>
                    <a:sym typeface="Calibri"/>
                  </a:endParaRPr>
                </a:p>
              </p:txBody>
            </p:sp>
            <p:sp>
              <p:nvSpPr>
                <p:cNvPr id="692" name="Google Shape;692;p91"/>
                <p:cNvSpPr/>
                <p:nvPr/>
              </p:nvSpPr>
              <p:spPr>
                <a:xfrm>
                  <a:off x="7063554" y="4905041"/>
                  <a:ext cx="260596" cy="536316"/>
                </a:xfrm>
                <a:custGeom>
                  <a:avLst/>
                  <a:gdLst/>
                  <a:ahLst/>
                  <a:cxnLst/>
                  <a:rect l="l" t="t" r="r" b="b"/>
                  <a:pathLst>
                    <a:path w="224" h="461" extrusionOk="0">
                      <a:moveTo>
                        <a:pt x="201" y="15"/>
                      </a:moveTo>
                      <a:lnTo>
                        <a:pt x="209" y="28"/>
                      </a:lnTo>
                      <a:lnTo>
                        <a:pt x="215" y="52"/>
                      </a:lnTo>
                      <a:lnTo>
                        <a:pt x="219" y="92"/>
                      </a:lnTo>
                      <a:lnTo>
                        <a:pt x="224" y="109"/>
                      </a:lnTo>
                      <a:lnTo>
                        <a:pt x="220" y="125"/>
                      </a:lnTo>
                      <a:lnTo>
                        <a:pt x="215" y="134"/>
                      </a:lnTo>
                      <a:lnTo>
                        <a:pt x="207" y="115"/>
                      </a:lnTo>
                      <a:lnTo>
                        <a:pt x="201" y="125"/>
                      </a:lnTo>
                      <a:lnTo>
                        <a:pt x="205" y="149"/>
                      </a:lnTo>
                      <a:lnTo>
                        <a:pt x="201" y="165"/>
                      </a:lnTo>
                      <a:lnTo>
                        <a:pt x="194" y="173"/>
                      </a:lnTo>
                      <a:lnTo>
                        <a:pt x="190" y="201"/>
                      </a:lnTo>
                      <a:lnTo>
                        <a:pt x="176" y="242"/>
                      </a:lnTo>
                      <a:lnTo>
                        <a:pt x="159" y="288"/>
                      </a:lnTo>
                      <a:lnTo>
                        <a:pt x="136" y="353"/>
                      </a:lnTo>
                      <a:lnTo>
                        <a:pt x="123" y="399"/>
                      </a:lnTo>
                      <a:lnTo>
                        <a:pt x="107" y="439"/>
                      </a:lnTo>
                      <a:lnTo>
                        <a:pt x="82" y="447"/>
                      </a:lnTo>
                      <a:lnTo>
                        <a:pt x="55" y="461"/>
                      </a:lnTo>
                      <a:lnTo>
                        <a:pt x="40" y="453"/>
                      </a:lnTo>
                      <a:lnTo>
                        <a:pt x="17" y="441"/>
                      </a:lnTo>
                      <a:lnTo>
                        <a:pt x="9" y="422"/>
                      </a:lnTo>
                      <a:lnTo>
                        <a:pt x="9" y="393"/>
                      </a:lnTo>
                      <a:lnTo>
                        <a:pt x="2" y="365"/>
                      </a:lnTo>
                      <a:lnTo>
                        <a:pt x="0" y="341"/>
                      </a:lnTo>
                      <a:lnTo>
                        <a:pt x="5" y="317"/>
                      </a:lnTo>
                      <a:lnTo>
                        <a:pt x="19" y="311"/>
                      </a:lnTo>
                      <a:lnTo>
                        <a:pt x="21" y="299"/>
                      </a:lnTo>
                      <a:lnTo>
                        <a:pt x="36" y="272"/>
                      </a:lnTo>
                      <a:lnTo>
                        <a:pt x="40" y="251"/>
                      </a:lnTo>
                      <a:lnTo>
                        <a:pt x="34" y="236"/>
                      </a:lnTo>
                      <a:lnTo>
                        <a:pt x="28" y="215"/>
                      </a:lnTo>
                      <a:lnTo>
                        <a:pt x="28" y="182"/>
                      </a:lnTo>
                      <a:lnTo>
                        <a:pt x="40" y="163"/>
                      </a:lnTo>
                      <a:lnTo>
                        <a:pt x="44" y="142"/>
                      </a:lnTo>
                      <a:lnTo>
                        <a:pt x="59" y="140"/>
                      </a:lnTo>
                      <a:lnTo>
                        <a:pt x="76" y="134"/>
                      </a:lnTo>
                      <a:lnTo>
                        <a:pt x="88" y="128"/>
                      </a:lnTo>
                      <a:lnTo>
                        <a:pt x="100" y="126"/>
                      </a:lnTo>
                      <a:lnTo>
                        <a:pt x="119" y="107"/>
                      </a:lnTo>
                      <a:lnTo>
                        <a:pt x="144" y="86"/>
                      </a:lnTo>
                      <a:lnTo>
                        <a:pt x="153" y="69"/>
                      </a:lnTo>
                      <a:lnTo>
                        <a:pt x="149" y="55"/>
                      </a:lnTo>
                      <a:lnTo>
                        <a:pt x="163" y="59"/>
                      </a:lnTo>
                      <a:lnTo>
                        <a:pt x="180" y="36"/>
                      </a:lnTo>
                      <a:lnTo>
                        <a:pt x="180" y="15"/>
                      </a:lnTo>
                      <a:lnTo>
                        <a:pt x="192" y="0"/>
                      </a:lnTo>
                      <a:lnTo>
                        <a:pt x="201" y="15"/>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93" name="Google Shape;693;p91"/>
                <p:cNvSpPr/>
                <p:nvPr/>
              </p:nvSpPr>
              <p:spPr>
                <a:xfrm>
                  <a:off x="4997400" y="3334667"/>
                  <a:ext cx="296775" cy="261575"/>
                </a:xfrm>
                <a:custGeom>
                  <a:avLst/>
                  <a:gdLst/>
                  <a:ahLst/>
                  <a:cxnLst/>
                  <a:rect l="l" t="t" r="r" b="b"/>
                  <a:pathLst>
                    <a:path w="10000" h="10000" extrusionOk="0">
                      <a:moveTo>
                        <a:pt x="5072" y="118"/>
                      </a:moveTo>
                      <a:lnTo>
                        <a:pt x="10000" y="0"/>
                      </a:lnTo>
                      <a:cubicBezTo>
                        <a:pt x="9959" y="872"/>
                        <a:pt x="9919" y="1745"/>
                        <a:pt x="9878" y="2617"/>
                      </a:cubicBezTo>
                      <a:lnTo>
                        <a:pt x="6155" y="2528"/>
                      </a:lnTo>
                      <a:cubicBezTo>
                        <a:pt x="6116" y="3818"/>
                        <a:pt x="6076" y="5108"/>
                        <a:pt x="6037" y="6398"/>
                      </a:cubicBezTo>
                      <a:lnTo>
                        <a:pt x="4978" y="6575"/>
                      </a:lnTo>
                      <a:cubicBezTo>
                        <a:pt x="4874" y="6828"/>
                        <a:pt x="4769" y="7079"/>
                        <a:pt x="4666" y="7332"/>
                      </a:cubicBezTo>
                      <a:cubicBezTo>
                        <a:pt x="4717" y="8073"/>
                        <a:pt x="4770" y="8814"/>
                        <a:pt x="4823" y="9555"/>
                      </a:cubicBezTo>
                      <a:lnTo>
                        <a:pt x="235" y="9555"/>
                      </a:lnTo>
                      <a:lnTo>
                        <a:pt x="0" y="10000"/>
                      </a:lnTo>
                      <a:cubicBezTo>
                        <a:pt x="26" y="9792"/>
                        <a:pt x="52" y="9585"/>
                        <a:pt x="78" y="9377"/>
                      </a:cubicBezTo>
                      <a:lnTo>
                        <a:pt x="441" y="8563"/>
                      </a:lnTo>
                      <a:lnTo>
                        <a:pt x="1130" y="7468"/>
                      </a:lnTo>
                      <a:cubicBezTo>
                        <a:pt x="1182" y="7275"/>
                        <a:pt x="1114" y="7227"/>
                        <a:pt x="1166" y="7034"/>
                      </a:cubicBezTo>
                      <a:cubicBezTo>
                        <a:pt x="1255" y="6765"/>
                        <a:pt x="1345" y="6496"/>
                        <a:pt x="1434" y="6227"/>
                      </a:cubicBezTo>
                      <a:cubicBezTo>
                        <a:pt x="1887" y="5513"/>
                        <a:pt x="2260" y="5278"/>
                        <a:pt x="2673" y="4803"/>
                      </a:cubicBezTo>
                      <a:cubicBezTo>
                        <a:pt x="2770" y="4208"/>
                        <a:pt x="2828" y="3804"/>
                        <a:pt x="2925" y="3209"/>
                      </a:cubicBezTo>
                      <a:lnTo>
                        <a:pt x="3360" y="2162"/>
                      </a:lnTo>
                      <a:lnTo>
                        <a:pt x="4074" y="1727"/>
                      </a:lnTo>
                      <a:lnTo>
                        <a:pt x="5072" y="118"/>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94" name="Google Shape;694;p91"/>
                <p:cNvSpPr/>
                <p:nvPr/>
              </p:nvSpPr>
              <p:spPr>
                <a:xfrm>
                  <a:off x="6339935" y="3557853"/>
                  <a:ext cx="564237" cy="529336"/>
                </a:xfrm>
                <a:custGeom>
                  <a:avLst/>
                  <a:gdLst/>
                  <a:ahLst/>
                  <a:cxnLst/>
                  <a:rect l="l" t="t" r="r" b="b"/>
                  <a:pathLst>
                    <a:path w="485" h="455" extrusionOk="0">
                      <a:moveTo>
                        <a:pt x="361" y="426"/>
                      </a:moveTo>
                      <a:lnTo>
                        <a:pt x="357" y="426"/>
                      </a:lnTo>
                      <a:lnTo>
                        <a:pt x="357" y="409"/>
                      </a:lnTo>
                      <a:lnTo>
                        <a:pt x="353" y="397"/>
                      </a:lnTo>
                      <a:lnTo>
                        <a:pt x="338" y="384"/>
                      </a:lnTo>
                      <a:lnTo>
                        <a:pt x="332" y="359"/>
                      </a:lnTo>
                      <a:lnTo>
                        <a:pt x="336" y="334"/>
                      </a:lnTo>
                      <a:lnTo>
                        <a:pt x="322" y="332"/>
                      </a:lnTo>
                      <a:lnTo>
                        <a:pt x="320" y="340"/>
                      </a:lnTo>
                      <a:lnTo>
                        <a:pt x="303" y="340"/>
                      </a:lnTo>
                      <a:lnTo>
                        <a:pt x="309" y="351"/>
                      </a:lnTo>
                      <a:lnTo>
                        <a:pt x="313" y="370"/>
                      </a:lnTo>
                      <a:lnTo>
                        <a:pt x="295" y="390"/>
                      </a:lnTo>
                      <a:lnTo>
                        <a:pt x="282" y="415"/>
                      </a:lnTo>
                      <a:lnTo>
                        <a:pt x="267" y="418"/>
                      </a:lnTo>
                      <a:lnTo>
                        <a:pt x="242" y="397"/>
                      </a:lnTo>
                      <a:lnTo>
                        <a:pt x="230" y="405"/>
                      </a:lnTo>
                      <a:lnTo>
                        <a:pt x="226" y="415"/>
                      </a:lnTo>
                      <a:lnTo>
                        <a:pt x="211" y="420"/>
                      </a:lnTo>
                      <a:lnTo>
                        <a:pt x="211" y="428"/>
                      </a:lnTo>
                      <a:lnTo>
                        <a:pt x="180" y="428"/>
                      </a:lnTo>
                      <a:lnTo>
                        <a:pt x="176" y="420"/>
                      </a:lnTo>
                      <a:lnTo>
                        <a:pt x="155" y="420"/>
                      </a:lnTo>
                      <a:lnTo>
                        <a:pt x="144" y="426"/>
                      </a:lnTo>
                      <a:lnTo>
                        <a:pt x="136" y="422"/>
                      </a:lnTo>
                      <a:lnTo>
                        <a:pt x="121" y="403"/>
                      </a:lnTo>
                      <a:lnTo>
                        <a:pt x="115" y="393"/>
                      </a:lnTo>
                      <a:lnTo>
                        <a:pt x="94" y="399"/>
                      </a:lnTo>
                      <a:lnTo>
                        <a:pt x="86" y="415"/>
                      </a:lnTo>
                      <a:lnTo>
                        <a:pt x="78" y="445"/>
                      </a:lnTo>
                      <a:lnTo>
                        <a:pt x="69" y="451"/>
                      </a:lnTo>
                      <a:lnTo>
                        <a:pt x="59" y="455"/>
                      </a:lnTo>
                      <a:lnTo>
                        <a:pt x="55" y="453"/>
                      </a:lnTo>
                      <a:lnTo>
                        <a:pt x="46" y="443"/>
                      </a:lnTo>
                      <a:lnTo>
                        <a:pt x="44" y="432"/>
                      </a:lnTo>
                      <a:lnTo>
                        <a:pt x="48" y="418"/>
                      </a:lnTo>
                      <a:lnTo>
                        <a:pt x="48" y="405"/>
                      </a:lnTo>
                      <a:lnTo>
                        <a:pt x="30" y="384"/>
                      </a:lnTo>
                      <a:lnTo>
                        <a:pt x="27" y="369"/>
                      </a:lnTo>
                      <a:lnTo>
                        <a:pt x="29" y="361"/>
                      </a:lnTo>
                      <a:lnTo>
                        <a:pt x="17" y="351"/>
                      </a:lnTo>
                      <a:lnTo>
                        <a:pt x="15" y="330"/>
                      </a:lnTo>
                      <a:lnTo>
                        <a:pt x="9" y="319"/>
                      </a:lnTo>
                      <a:lnTo>
                        <a:pt x="0" y="321"/>
                      </a:lnTo>
                      <a:lnTo>
                        <a:pt x="2" y="307"/>
                      </a:lnTo>
                      <a:lnTo>
                        <a:pt x="9" y="294"/>
                      </a:lnTo>
                      <a:lnTo>
                        <a:pt x="6" y="278"/>
                      </a:lnTo>
                      <a:lnTo>
                        <a:pt x="15" y="269"/>
                      </a:lnTo>
                      <a:lnTo>
                        <a:pt x="9" y="261"/>
                      </a:lnTo>
                      <a:lnTo>
                        <a:pt x="17" y="240"/>
                      </a:lnTo>
                      <a:lnTo>
                        <a:pt x="30" y="215"/>
                      </a:lnTo>
                      <a:lnTo>
                        <a:pt x="55" y="217"/>
                      </a:lnTo>
                      <a:lnTo>
                        <a:pt x="52" y="82"/>
                      </a:lnTo>
                      <a:lnTo>
                        <a:pt x="52" y="67"/>
                      </a:lnTo>
                      <a:lnTo>
                        <a:pt x="86" y="67"/>
                      </a:lnTo>
                      <a:lnTo>
                        <a:pt x="84" y="0"/>
                      </a:lnTo>
                      <a:lnTo>
                        <a:pt x="203" y="0"/>
                      </a:lnTo>
                      <a:lnTo>
                        <a:pt x="316" y="0"/>
                      </a:lnTo>
                      <a:lnTo>
                        <a:pt x="434" y="0"/>
                      </a:lnTo>
                      <a:lnTo>
                        <a:pt x="445" y="33"/>
                      </a:lnTo>
                      <a:lnTo>
                        <a:pt x="437" y="38"/>
                      </a:lnTo>
                      <a:lnTo>
                        <a:pt x="443" y="75"/>
                      </a:lnTo>
                      <a:lnTo>
                        <a:pt x="457" y="115"/>
                      </a:lnTo>
                      <a:lnTo>
                        <a:pt x="468" y="123"/>
                      </a:lnTo>
                      <a:lnTo>
                        <a:pt x="485" y="136"/>
                      </a:lnTo>
                      <a:lnTo>
                        <a:pt x="470" y="155"/>
                      </a:lnTo>
                      <a:lnTo>
                        <a:pt x="449" y="161"/>
                      </a:lnTo>
                      <a:lnTo>
                        <a:pt x="439" y="171"/>
                      </a:lnTo>
                      <a:lnTo>
                        <a:pt x="437" y="194"/>
                      </a:lnTo>
                      <a:lnTo>
                        <a:pt x="426" y="244"/>
                      </a:lnTo>
                      <a:lnTo>
                        <a:pt x="430" y="257"/>
                      </a:lnTo>
                      <a:lnTo>
                        <a:pt x="426" y="286"/>
                      </a:lnTo>
                      <a:lnTo>
                        <a:pt x="414" y="321"/>
                      </a:lnTo>
                      <a:lnTo>
                        <a:pt x="397" y="338"/>
                      </a:lnTo>
                      <a:lnTo>
                        <a:pt x="386" y="363"/>
                      </a:lnTo>
                      <a:lnTo>
                        <a:pt x="382" y="376"/>
                      </a:lnTo>
                      <a:lnTo>
                        <a:pt x="368" y="386"/>
                      </a:lnTo>
                      <a:lnTo>
                        <a:pt x="361" y="422"/>
                      </a:lnTo>
                      <a:lnTo>
                        <a:pt x="361" y="426"/>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Calibri"/>
                      <a:ea typeface="Calibri"/>
                      <a:cs typeface="Calibri"/>
                      <a:sym typeface="Calibri"/>
                    </a:rPr>
                    <a:t>       </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Calibri"/>
                      <a:ea typeface="Calibri"/>
                      <a:cs typeface="Calibri"/>
                      <a:sym typeface="Calibri"/>
                    </a:rPr>
                    <a:t>       </a:t>
                  </a:r>
                  <a:r>
                    <a:rPr lang="en-US" sz="1500" b="0" i="0" u="none" strike="noStrike" cap="none">
                      <a:solidFill>
                        <a:srgbClr val="FFFFFF"/>
                      </a:solidFill>
                      <a:latin typeface="Calibri"/>
                      <a:ea typeface="Calibri"/>
                      <a:cs typeface="Calibri"/>
                      <a:sym typeface="Calibri"/>
                    </a:rPr>
                    <a:t> </a:t>
                  </a:r>
                  <a:endParaRPr sz="1500" b="0" i="0" u="none" strike="noStrike" cap="none">
                    <a:solidFill>
                      <a:srgbClr val="FFFFFF"/>
                    </a:solidFill>
                    <a:latin typeface="Calibri"/>
                    <a:ea typeface="Calibri"/>
                    <a:cs typeface="Calibri"/>
                    <a:sym typeface="Calibri"/>
                  </a:endParaRPr>
                </a:p>
              </p:txBody>
            </p:sp>
            <p:sp>
              <p:nvSpPr>
                <p:cNvPr id="695" name="Google Shape;695;p91"/>
                <p:cNvSpPr/>
                <p:nvPr/>
              </p:nvSpPr>
              <p:spPr>
                <a:xfrm>
                  <a:off x="6409738" y="3944094"/>
                  <a:ext cx="397874" cy="344359"/>
                </a:xfrm>
                <a:custGeom>
                  <a:avLst/>
                  <a:gdLst/>
                  <a:ahLst/>
                  <a:cxnLst/>
                  <a:rect l="l" t="t" r="r" b="b"/>
                  <a:pathLst>
                    <a:path w="342" h="296" extrusionOk="0">
                      <a:moveTo>
                        <a:pt x="302" y="94"/>
                      </a:moveTo>
                      <a:lnTo>
                        <a:pt x="302" y="121"/>
                      </a:lnTo>
                      <a:lnTo>
                        <a:pt x="298" y="131"/>
                      </a:lnTo>
                      <a:lnTo>
                        <a:pt x="282" y="133"/>
                      </a:lnTo>
                      <a:lnTo>
                        <a:pt x="271" y="152"/>
                      </a:lnTo>
                      <a:lnTo>
                        <a:pt x="290" y="154"/>
                      </a:lnTo>
                      <a:lnTo>
                        <a:pt x="305" y="171"/>
                      </a:lnTo>
                      <a:lnTo>
                        <a:pt x="311" y="184"/>
                      </a:lnTo>
                      <a:lnTo>
                        <a:pt x="325" y="192"/>
                      </a:lnTo>
                      <a:lnTo>
                        <a:pt x="342" y="229"/>
                      </a:lnTo>
                      <a:lnTo>
                        <a:pt x="323" y="252"/>
                      </a:lnTo>
                      <a:lnTo>
                        <a:pt x="305" y="271"/>
                      </a:lnTo>
                      <a:lnTo>
                        <a:pt x="286" y="288"/>
                      </a:lnTo>
                      <a:lnTo>
                        <a:pt x="265" y="286"/>
                      </a:lnTo>
                      <a:lnTo>
                        <a:pt x="240" y="296"/>
                      </a:lnTo>
                      <a:lnTo>
                        <a:pt x="221" y="288"/>
                      </a:lnTo>
                      <a:lnTo>
                        <a:pt x="209" y="296"/>
                      </a:lnTo>
                      <a:lnTo>
                        <a:pt x="183" y="275"/>
                      </a:lnTo>
                      <a:lnTo>
                        <a:pt x="175" y="259"/>
                      </a:lnTo>
                      <a:lnTo>
                        <a:pt x="160" y="267"/>
                      </a:lnTo>
                      <a:lnTo>
                        <a:pt x="144" y="265"/>
                      </a:lnTo>
                      <a:lnTo>
                        <a:pt x="137" y="271"/>
                      </a:lnTo>
                      <a:lnTo>
                        <a:pt x="123" y="267"/>
                      </a:lnTo>
                      <a:lnTo>
                        <a:pt x="106" y="238"/>
                      </a:lnTo>
                      <a:lnTo>
                        <a:pt x="100" y="227"/>
                      </a:lnTo>
                      <a:lnTo>
                        <a:pt x="77" y="213"/>
                      </a:lnTo>
                      <a:lnTo>
                        <a:pt x="69" y="194"/>
                      </a:lnTo>
                      <a:lnTo>
                        <a:pt x="58" y="179"/>
                      </a:lnTo>
                      <a:lnTo>
                        <a:pt x="37" y="161"/>
                      </a:lnTo>
                      <a:lnTo>
                        <a:pt x="37" y="150"/>
                      </a:lnTo>
                      <a:lnTo>
                        <a:pt x="19" y="136"/>
                      </a:lnTo>
                      <a:lnTo>
                        <a:pt x="0" y="123"/>
                      </a:lnTo>
                      <a:lnTo>
                        <a:pt x="10" y="119"/>
                      </a:lnTo>
                      <a:lnTo>
                        <a:pt x="19" y="113"/>
                      </a:lnTo>
                      <a:lnTo>
                        <a:pt x="27" y="83"/>
                      </a:lnTo>
                      <a:lnTo>
                        <a:pt x="35" y="67"/>
                      </a:lnTo>
                      <a:lnTo>
                        <a:pt x="56" y="61"/>
                      </a:lnTo>
                      <a:lnTo>
                        <a:pt x="62" y="71"/>
                      </a:lnTo>
                      <a:lnTo>
                        <a:pt x="77" y="90"/>
                      </a:lnTo>
                      <a:lnTo>
                        <a:pt x="85" y="94"/>
                      </a:lnTo>
                      <a:lnTo>
                        <a:pt x="96" y="88"/>
                      </a:lnTo>
                      <a:lnTo>
                        <a:pt x="117" y="88"/>
                      </a:lnTo>
                      <a:lnTo>
                        <a:pt x="121" y="96"/>
                      </a:lnTo>
                      <a:lnTo>
                        <a:pt x="152" y="96"/>
                      </a:lnTo>
                      <a:lnTo>
                        <a:pt x="152" y="88"/>
                      </a:lnTo>
                      <a:lnTo>
                        <a:pt x="167" y="83"/>
                      </a:lnTo>
                      <a:lnTo>
                        <a:pt x="171" y="73"/>
                      </a:lnTo>
                      <a:lnTo>
                        <a:pt x="183" y="65"/>
                      </a:lnTo>
                      <a:lnTo>
                        <a:pt x="208" y="86"/>
                      </a:lnTo>
                      <a:lnTo>
                        <a:pt x="223" y="83"/>
                      </a:lnTo>
                      <a:lnTo>
                        <a:pt x="236" y="58"/>
                      </a:lnTo>
                      <a:lnTo>
                        <a:pt x="254" y="38"/>
                      </a:lnTo>
                      <a:lnTo>
                        <a:pt x="250" y="19"/>
                      </a:lnTo>
                      <a:lnTo>
                        <a:pt x="244" y="8"/>
                      </a:lnTo>
                      <a:lnTo>
                        <a:pt x="261" y="8"/>
                      </a:lnTo>
                      <a:lnTo>
                        <a:pt x="263" y="0"/>
                      </a:lnTo>
                      <a:lnTo>
                        <a:pt x="277" y="2"/>
                      </a:lnTo>
                      <a:lnTo>
                        <a:pt x="273" y="27"/>
                      </a:lnTo>
                      <a:lnTo>
                        <a:pt x="279" y="52"/>
                      </a:lnTo>
                      <a:lnTo>
                        <a:pt x="294" y="65"/>
                      </a:lnTo>
                      <a:lnTo>
                        <a:pt x="298" y="77"/>
                      </a:lnTo>
                      <a:lnTo>
                        <a:pt x="298" y="94"/>
                      </a:lnTo>
                      <a:lnTo>
                        <a:pt x="302" y="94"/>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96" name="Google Shape;696;p91"/>
                <p:cNvSpPr/>
                <p:nvPr/>
              </p:nvSpPr>
              <p:spPr>
                <a:xfrm>
                  <a:off x="6624962" y="5444847"/>
                  <a:ext cx="47698" cy="62822"/>
                </a:xfrm>
                <a:custGeom>
                  <a:avLst/>
                  <a:gdLst/>
                  <a:ahLst/>
                  <a:cxnLst/>
                  <a:rect l="l" t="t" r="r" b="b"/>
                  <a:pathLst>
                    <a:path w="41" h="54" extrusionOk="0">
                      <a:moveTo>
                        <a:pt x="41" y="37"/>
                      </a:moveTo>
                      <a:lnTo>
                        <a:pt x="35" y="50"/>
                      </a:lnTo>
                      <a:lnTo>
                        <a:pt x="18" y="54"/>
                      </a:lnTo>
                      <a:lnTo>
                        <a:pt x="0" y="37"/>
                      </a:lnTo>
                      <a:lnTo>
                        <a:pt x="0" y="25"/>
                      </a:lnTo>
                      <a:lnTo>
                        <a:pt x="10" y="12"/>
                      </a:lnTo>
                      <a:lnTo>
                        <a:pt x="14" y="2"/>
                      </a:lnTo>
                      <a:lnTo>
                        <a:pt x="22" y="0"/>
                      </a:lnTo>
                      <a:lnTo>
                        <a:pt x="37" y="6"/>
                      </a:lnTo>
                      <a:lnTo>
                        <a:pt x="39" y="21"/>
                      </a:lnTo>
                      <a:lnTo>
                        <a:pt x="41" y="37"/>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97" name="Google Shape;697;p91"/>
                <p:cNvSpPr/>
                <p:nvPr/>
              </p:nvSpPr>
              <p:spPr>
                <a:xfrm>
                  <a:off x="5156784" y="3436862"/>
                  <a:ext cx="572381" cy="589831"/>
                </a:xfrm>
                <a:custGeom>
                  <a:avLst/>
                  <a:gdLst/>
                  <a:ahLst/>
                  <a:cxnLst/>
                  <a:rect l="l" t="t" r="r" b="b"/>
                  <a:pathLst>
                    <a:path w="492" h="507" extrusionOk="0">
                      <a:moveTo>
                        <a:pt x="0" y="353"/>
                      </a:moveTo>
                      <a:lnTo>
                        <a:pt x="12" y="346"/>
                      </a:lnTo>
                      <a:lnTo>
                        <a:pt x="18" y="327"/>
                      </a:lnTo>
                      <a:lnTo>
                        <a:pt x="25" y="327"/>
                      </a:lnTo>
                      <a:lnTo>
                        <a:pt x="46" y="334"/>
                      </a:lnTo>
                      <a:lnTo>
                        <a:pt x="64" y="328"/>
                      </a:lnTo>
                      <a:lnTo>
                        <a:pt x="75" y="330"/>
                      </a:lnTo>
                      <a:lnTo>
                        <a:pt x="79" y="323"/>
                      </a:lnTo>
                      <a:lnTo>
                        <a:pt x="198" y="323"/>
                      </a:lnTo>
                      <a:lnTo>
                        <a:pt x="206" y="300"/>
                      </a:lnTo>
                      <a:lnTo>
                        <a:pt x="202" y="294"/>
                      </a:lnTo>
                      <a:lnTo>
                        <a:pt x="190" y="148"/>
                      </a:lnTo>
                      <a:lnTo>
                        <a:pt x="181" y="0"/>
                      </a:lnTo>
                      <a:lnTo>
                        <a:pt x="225" y="0"/>
                      </a:lnTo>
                      <a:lnTo>
                        <a:pt x="323" y="75"/>
                      </a:lnTo>
                      <a:lnTo>
                        <a:pt x="421" y="148"/>
                      </a:lnTo>
                      <a:lnTo>
                        <a:pt x="427" y="165"/>
                      </a:lnTo>
                      <a:lnTo>
                        <a:pt x="446" y="175"/>
                      </a:lnTo>
                      <a:lnTo>
                        <a:pt x="459" y="181"/>
                      </a:lnTo>
                      <a:lnTo>
                        <a:pt x="459" y="202"/>
                      </a:lnTo>
                      <a:lnTo>
                        <a:pt x="492" y="198"/>
                      </a:lnTo>
                      <a:lnTo>
                        <a:pt x="492" y="277"/>
                      </a:lnTo>
                      <a:lnTo>
                        <a:pt x="475" y="300"/>
                      </a:lnTo>
                      <a:lnTo>
                        <a:pt x="473" y="321"/>
                      </a:lnTo>
                      <a:lnTo>
                        <a:pt x="446" y="327"/>
                      </a:lnTo>
                      <a:lnTo>
                        <a:pt x="405" y="328"/>
                      </a:lnTo>
                      <a:lnTo>
                        <a:pt x="394" y="340"/>
                      </a:lnTo>
                      <a:lnTo>
                        <a:pt x="375" y="342"/>
                      </a:lnTo>
                      <a:lnTo>
                        <a:pt x="355" y="342"/>
                      </a:lnTo>
                      <a:lnTo>
                        <a:pt x="348" y="336"/>
                      </a:lnTo>
                      <a:lnTo>
                        <a:pt x="332" y="340"/>
                      </a:lnTo>
                      <a:lnTo>
                        <a:pt x="304" y="355"/>
                      </a:lnTo>
                      <a:lnTo>
                        <a:pt x="298" y="365"/>
                      </a:lnTo>
                      <a:lnTo>
                        <a:pt x="275" y="380"/>
                      </a:lnTo>
                      <a:lnTo>
                        <a:pt x="271" y="390"/>
                      </a:lnTo>
                      <a:lnTo>
                        <a:pt x="258" y="396"/>
                      </a:lnTo>
                      <a:lnTo>
                        <a:pt x="244" y="392"/>
                      </a:lnTo>
                      <a:lnTo>
                        <a:pt x="235" y="399"/>
                      </a:lnTo>
                      <a:lnTo>
                        <a:pt x="231" y="423"/>
                      </a:lnTo>
                      <a:lnTo>
                        <a:pt x="206" y="451"/>
                      </a:lnTo>
                      <a:lnTo>
                        <a:pt x="208" y="463"/>
                      </a:lnTo>
                      <a:lnTo>
                        <a:pt x="198" y="478"/>
                      </a:lnTo>
                      <a:lnTo>
                        <a:pt x="200" y="497"/>
                      </a:lnTo>
                      <a:lnTo>
                        <a:pt x="188" y="501"/>
                      </a:lnTo>
                      <a:lnTo>
                        <a:pt x="181" y="507"/>
                      </a:lnTo>
                      <a:lnTo>
                        <a:pt x="177" y="492"/>
                      </a:lnTo>
                      <a:lnTo>
                        <a:pt x="167" y="495"/>
                      </a:lnTo>
                      <a:lnTo>
                        <a:pt x="162" y="495"/>
                      </a:lnTo>
                      <a:lnTo>
                        <a:pt x="156" y="505"/>
                      </a:lnTo>
                      <a:lnTo>
                        <a:pt x="133" y="505"/>
                      </a:lnTo>
                      <a:lnTo>
                        <a:pt x="125" y="499"/>
                      </a:lnTo>
                      <a:lnTo>
                        <a:pt x="121" y="503"/>
                      </a:lnTo>
                      <a:lnTo>
                        <a:pt x="112" y="494"/>
                      </a:lnTo>
                      <a:lnTo>
                        <a:pt x="114" y="482"/>
                      </a:lnTo>
                      <a:lnTo>
                        <a:pt x="110" y="478"/>
                      </a:lnTo>
                      <a:lnTo>
                        <a:pt x="104" y="482"/>
                      </a:lnTo>
                      <a:lnTo>
                        <a:pt x="106" y="471"/>
                      </a:lnTo>
                      <a:lnTo>
                        <a:pt x="112" y="463"/>
                      </a:lnTo>
                      <a:lnTo>
                        <a:pt x="100" y="447"/>
                      </a:lnTo>
                      <a:lnTo>
                        <a:pt x="96" y="438"/>
                      </a:lnTo>
                      <a:lnTo>
                        <a:pt x="91" y="432"/>
                      </a:lnTo>
                      <a:lnTo>
                        <a:pt x="85" y="430"/>
                      </a:lnTo>
                      <a:lnTo>
                        <a:pt x="77" y="436"/>
                      </a:lnTo>
                      <a:lnTo>
                        <a:pt x="68" y="440"/>
                      </a:lnTo>
                      <a:lnTo>
                        <a:pt x="58" y="447"/>
                      </a:lnTo>
                      <a:lnTo>
                        <a:pt x="46" y="444"/>
                      </a:lnTo>
                      <a:lnTo>
                        <a:pt x="39" y="436"/>
                      </a:lnTo>
                      <a:lnTo>
                        <a:pt x="33" y="434"/>
                      </a:lnTo>
                      <a:lnTo>
                        <a:pt x="25" y="440"/>
                      </a:lnTo>
                      <a:lnTo>
                        <a:pt x="20" y="440"/>
                      </a:lnTo>
                      <a:lnTo>
                        <a:pt x="20" y="426"/>
                      </a:lnTo>
                      <a:lnTo>
                        <a:pt x="20" y="417"/>
                      </a:lnTo>
                      <a:lnTo>
                        <a:pt x="18" y="403"/>
                      </a:lnTo>
                      <a:lnTo>
                        <a:pt x="8" y="394"/>
                      </a:lnTo>
                      <a:lnTo>
                        <a:pt x="2" y="375"/>
                      </a:lnTo>
                      <a:lnTo>
                        <a:pt x="0" y="353"/>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98" name="Google Shape;698;p91"/>
                <p:cNvSpPr/>
                <p:nvPr/>
              </p:nvSpPr>
              <p:spPr>
                <a:xfrm>
                  <a:off x="5149271" y="3012828"/>
                  <a:ext cx="404790" cy="320956"/>
                </a:xfrm>
                <a:custGeom>
                  <a:avLst/>
                  <a:gdLst/>
                  <a:ahLst/>
                  <a:cxnLst/>
                  <a:rect l="l" t="t" r="r" b="b"/>
                  <a:pathLst>
                    <a:path w="11189" h="10033" extrusionOk="0">
                      <a:moveTo>
                        <a:pt x="7621" y="0"/>
                      </a:moveTo>
                      <a:lnTo>
                        <a:pt x="8166" y="508"/>
                      </a:lnTo>
                      <a:lnTo>
                        <a:pt x="9034" y="437"/>
                      </a:lnTo>
                      <a:lnTo>
                        <a:pt x="9968" y="727"/>
                      </a:lnTo>
                      <a:lnTo>
                        <a:pt x="10320" y="727"/>
                      </a:lnTo>
                      <a:cubicBezTo>
                        <a:pt x="10427" y="1007"/>
                        <a:pt x="10536" y="1285"/>
                        <a:pt x="10642" y="1565"/>
                      </a:cubicBezTo>
                      <a:cubicBezTo>
                        <a:pt x="10662" y="1794"/>
                        <a:pt x="10687" y="2022"/>
                        <a:pt x="10704" y="2253"/>
                      </a:cubicBezTo>
                      <a:cubicBezTo>
                        <a:pt x="10782" y="2692"/>
                        <a:pt x="10857" y="3127"/>
                        <a:pt x="10932" y="3564"/>
                      </a:cubicBezTo>
                      <a:cubicBezTo>
                        <a:pt x="11016" y="3662"/>
                        <a:pt x="11103" y="3757"/>
                        <a:pt x="11189" y="3854"/>
                      </a:cubicBezTo>
                      <a:cubicBezTo>
                        <a:pt x="11125" y="4012"/>
                        <a:pt x="11059" y="4171"/>
                        <a:pt x="10993" y="4330"/>
                      </a:cubicBezTo>
                      <a:lnTo>
                        <a:pt x="9774" y="4545"/>
                      </a:lnTo>
                      <a:lnTo>
                        <a:pt x="9324" y="4981"/>
                      </a:lnTo>
                      <a:lnTo>
                        <a:pt x="8843" y="5126"/>
                      </a:lnTo>
                      <a:cubicBezTo>
                        <a:pt x="8799" y="5418"/>
                        <a:pt x="8756" y="5708"/>
                        <a:pt x="8714" y="5999"/>
                      </a:cubicBezTo>
                      <a:lnTo>
                        <a:pt x="7684" y="6510"/>
                      </a:lnTo>
                      <a:lnTo>
                        <a:pt x="7299" y="7128"/>
                      </a:lnTo>
                      <a:lnTo>
                        <a:pt x="6496" y="7491"/>
                      </a:lnTo>
                      <a:lnTo>
                        <a:pt x="5560" y="7638"/>
                      </a:lnTo>
                      <a:lnTo>
                        <a:pt x="4020" y="8550"/>
                      </a:lnTo>
                      <a:cubicBezTo>
                        <a:pt x="3997" y="9033"/>
                        <a:pt x="3976" y="9516"/>
                        <a:pt x="3952" y="10000"/>
                      </a:cubicBezTo>
                      <a:lnTo>
                        <a:pt x="3857" y="10000"/>
                      </a:lnTo>
                      <a:lnTo>
                        <a:pt x="0" y="10033"/>
                      </a:lnTo>
                      <a:lnTo>
                        <a:pt x="1927" y="8620"/>
                      </a:lnTo>
                      <a:lnTo>
                        <a:pt x="2410" y="8258"/>
                      </a:lnTo>
                      <a:lnTo>
                        <a:pt x="3214" y="7201"/>
                      </a:lnTo>
                      <a:cubicBezTo>
                        <a:pt x="3182" y="6689"/>
                        <a:pt x="3151" y="6183"/>
                        <a:pt x="3116" y="5674"/>
                      </a:cubicBezTo>
                      <a:lnTo>
                        <a:pt x="3536" y="4617"/>
                      </a:lnTo>
                      <a:cubicBezTo>
                        <a:pt x="3579" y="4384"/>
                        <a:pt x="3622" y="4158"/>
                        <a:pt x="3664" y="3927"/>
                      </a:cubicBezTo>
                      <a:lnTo>
                        <a:pt x="4274" y="3166"/>
                      </a:lnTo>
                      <a:lnTo>
                        <a:pt x="5270" y="2508"/>
                      </a:lnTo>
                      <a:lnTo>
                        <a:pt x="5948" y="2038"/>
                      </a:lnTo>
                      <a:lnTo>
                        <a:pt x="6621" y="765"/>
                      </a:lnTo>
                      <a:cubicBezTo>
                        <a:pt x="6740" y="511"/>
                        <a:pt x="6857" y="255"/>
                        <a:pt x="6975" y="0"/>
                      </a:cubicBezTo>
                      <a:lnTo>
                        <a:pt x="7621" y="0"/>
                      </a:lnTo>
                      <a:close/>
                    </a:path>
                  </a:pathLst>
                </a:custGeom>
                <a:solidFill>
                  <a:srgbClr val="5B0F00"/>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99" name="Google Shape;699;p91"/>
                <p:cNvSpPr/>
                <p:nvPr/>
              </p:nvSpPr>
              <p:spPr>
                <a:xfrm>
                  <a:off x="6422423" y="3177928"/>
                  <a:ext cx="381588" cy="380425"/>
                </a:xfrm>
                <a:custGeom>
                  <a:avLst/>
                  <a:gdLst/>
                  <a:ahLst/>
                  <a:cxnLst/>
                  <a:rect l="l" t="t" r="r" b="b"/>
                  <a:pathLst>
                    <a:path w="9136" h="10000" extrusionOk="0">
                      <a:moveTo>
                        <a:pt x="8217" y="2171"/>
                      </a:moveTo>
                      <a:lnTo>
                        <a:pt x="8022" y="2599"/>
                      </a:lnTo>
                      <a:cubicBezTo>
                        <a:pt x="7985" y="2854"/>
                        <a:pt x="7947" y="3109"/>
                        <a:pt x="7911" y="3364"/>
                      </a:cubicBezTo>
                      <a:cubicBezTo>
                        <a:pt x="7837" y="3558"/>
                        <a:pt x="7762" y="3751"/>
                        <a:pt x="7688" y="3945"/>
                      </a:cubicBezTo>
                      <a:lnTo>
                        <a:pt x="7549" y="4128"/>
                      </a:lnTo>
                      <a:lnTo>
                        <a:pt x="7214" y="3761"/>
                      </a:lnTo>
                      <a:lnTo>
                        <a:pt x="6852" y="3303"/>
                      </a:lnTo>
                      <a:lnTo>
                        <a:pt x="6212" y="1835"/>
                      </a:lnTo>
                      <a:cubicBezTo>
                        <a:pt x="6174" y="1855"/>
                        <a:pt x="6138" y="1876"/>
                        <a:pt x="6100" y="1896"/>
                      </a:cubicBezTo>
                      <a:lnTo>
                        <a:pt x="6518" y="2997"/>
                      </a:lnTo>
                      <a:lnTo>
                        <a:pt x="7048" y="4067"/>
                      </a:lnTo>
                      <a:lnTo>
                        <a:pt x="7743" y="5657"/>
                      </a:lnTo>
                      <a:lnTo>
                        <a:pt x="8077" y="6239"/>
                      </a:lnTo>
                      <a:lnTo>
                        <a:pt x="8329" y="6820"/>
                      </a:lnTo>
                      <a:lnTo>
                        <a:pt x="9136" y="8012"/>
                      </a:lnTo>
                      <a:lnTo>
                        <a:pt x="8969" y="8165"/>
                      </a:lnTo>
                      <a:cubicBezTo>
                        <a:pt x="8987" y="8379"/>
                        <a:pt x="9007" y="8593"/>
                        <a:pt x="9025" y="8807"/>
                      </a:cubicBezTo>
                      <a:lnTo>
                        <a:pt x="6880" y="10000"/>
                      </a:lnTo>
                      <a:lnTo>
                        <a:pt x="3732" y="10000"/>
                      </a:lnTo>
                      <a:lnTo>
                        <a:pt x="418" y="10000"/>
                      </a:lnTo>
                      <a:cubicBezTo>
                        <a:pt x="400" y="8705"/>
                        <a:pt x="380" y="7411"/>
                        <a:pt x="362" y="6116"/>
                      </a:cubicBezTo>
                      <a:lnTo>
                        <a:pt x="251" y="2416"/>
                      </a:lnTo>
                      <a:cubicBezTo>
                        <a:pt x="167" y="2141"/>
                        <a:pt x="84" y="1865"/>
                        <a:pt x="0" y="1590"/>
                      </a:cubicBezTo>
                      <a:cubicBezTo>
                        <a:pt x="56" y="1376"/>
                        <a:pt x="111" y="1162"/>
                        <a:pt x="167" y="948"/>
                      </a:cubicBezTo>
                      <a:lnTo>
                        <a:pt x="0" y="550"/>
                      </a:lnTo>
                      <a:cubicBezTo>
                        <a:pt x="84" y="367"/>
                        <a:pt x="167" y="183"/>
                        <a:pt x="251" y="0"/>
                      </a:cubicBezTo>
                      <a:lnTo>
                        <a:pt x="1337" y="0"/>
                      </a:lnTo>
                      <a:lnTo>
                        <a:pt x="2145" y="306"/>
                      </a:lnTo>
                      <a:lnTo>
                        <a:pt x="2925" y="612"/>
                      </a:lnTo>
                      <a:lnTo>
                        <a:pt x="3314" y="765"/>
                      </a:lnTo>
                      <a:lnTo>
                        <a:pt x="3900" y="428"/>
                      </a:lnTo>
                      <a:lnTo>
                        <a:pt x="4206" y="122"/>
                      </a:lnTo>
                      <a:lnTo>
                        <a:pt x="4902" y="0"/>
                      </a:lnTo>
                      <a:lnTo>
                        <a:pt x="5515" y="183"/>
                      </a:lnTo>
                      <a:cubicBezTo>
                        <a:pt x="5599" y="346"/>
                        <a:pt x="5682" y="510"/>
                        <a:pt x="5766" y="673"/>
                      </a:cubicBezTo>
                      <a:cubicBezTo>
                        <a:pt x="5822" y="571"/>
                        <a:pt x="5877" y="469"/>
                        <a:pt x="5933" y="367"/>
                      </a:cubicBezTo>
                      <a:lnTo>
                        <a:pt x="6574" y="612"/>
                      </a:lnTo>
                      <a:lnTo>
                        <a:pt x="7214" y="673"/>
                      </a:lnTo>
                      <a:lnTo>
                        <a:pt x="7576" y="367"/>
                      </a:lnTo>
                      <a:lnTo>
                        <a:pt x="8217" y="2171"/>
                      </a:lnTo>
                      <a:close/>
                    </a:path>
                  </a:pathLst>
                </a:custGeom>
                <a:solidFill>
                  <a:srgbClr val="85200C"/>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700" name="Google Shape;700;p91"/>
                <p:cNvSpPr/>
                <p:nvPr/>
              </p:nvSpPr>
              <p:spPr>
                <a:xfrm>
                  <a:off x="5669832" y="3878945"/>
                  <a:ext cx="412998" cy="382750"/>
                </a:xfrm>
                <a:custGeom>
                  <a:avLst/>
                  <a:gdLst/>
                  <a:ahLst/>
                  <a:cxnLst/>
                  <a:rect l="l" t="t" r="r" b="b"/>
                  <a:pathLst>
                    <a:path w="355" h="329" extrusionOk="0">
                      <a:moveTo>
                        <a:pt x="175" y="309"/>
                      </a:moveTo>
                      <a:lnTo>
                        <a:pt x="142" y="321"/>
                      </a:lnTo>
                      <a:lnTo>
                        <a:pt x="130" y="321"/>
                      </a:lnTo>
                      <a:lnTo>
                        <a:pt x="119" y="329"/>
                      </a:lnTo>
                      <a:lnTo>
                        <a:pt x="96" y="327"/>
                      </a:lnTo>
                      <a:lnTo>
                        <a:pt x="81" y="306"/>
                      </a:lnTo>
                      <a:lnTo>
                        <a:pt x="69" y="281"/>
                      </a:lnTo>
                      <a:lnTo>
                        <a:pt x="48" y="260"/>
                      </a:lnTo>
                      <a:lnTo>
                        <a:pt x="27" y="260"/>
                      </a:lnTo>
                      <a:lnTo>
                        <a:pt x="0" y="260"/>
                      </a:lnTo>
                      <a:lnTo>
                        <a:pt x="2" y="204"/>
                      </a:lnTo>
                      <a:lnTo>
                        <a:pt x="2" y="183"/>
                      </a:lnTo>
                      <a:lnTo>
                        <a:pt x="8" y="162"/>
                      </a:lnTo>
                      <a:lnTo>
                        <a:pt x="15" y="150"/>
                      </a:lnTo>
                      <a:lnTo>
                        <a:pt x="31" y="129"/>
                      </a:lnTo>
                      <a:lnTo>
                        <a:pt x="27" y="121"/>
                      </a:lnTo>
                      <a:lnTo>
                        <a:pt x="33" y="106"/>
                      </a:lnTo>
                      <a:lnTo>
                        <a:pt x="27" y="87"/>
                      </a:lnTo>
                      <a:lnTo>
                        <a:pt x="29" y="75"/>
                      </a:lnTo>
                      <a:lnTo>
                        <a:pt x="31" y="45"/>
                      </a:lnTo>
                      <a:lnTo>
                        <a:pt x="38" y="31"/>
                      </a:lnTo>
                      <a:lnTo>
                        <a:pt x="44" y="12"/>
                      </a:lnTo>
                      <a:lnTo>
                        <a:pt x="52" y="4"/>
                      </a:lnTo>
                      <a:lnTo>
                        <a:pt x="82" y="0"/>
                      </a:lnTo>
                      <a:lnTo>
                        <a:pt x="113" y="14"/>
                      </a:lnTo>
                      <a:lnTo>
                        <a:pt x="125" y="25"/>
                      </a:lnTo>
                      <a:lnTo>
                        <a:pt x="140" y="27"/>
                      </a:lnTo>
                      <a:lnTo>
                        <a:pt x="153" y="18"/>
                      </a:lnTo>
                      <a:lnTo>
                        <a:pt x="190" y="35"/>
                      </a:lnTo>
                      <a:lnTo>
                        <a:pt x="205" y="35"/>
                      </a:lnTo>
                      <a:lnTo>
                        <a:pt x="223" y="20"/>
                      </a:lnTo>
                      <a:lnTo>
                        <a:pt x="240" y="21"/>
                      </a:lnTo>
                      <a:lnTo>
                        <a:pt x="249" y="16"/>
                      </a:lnTo>
                      <a:lnTo>
                        <a:pt x="265" y="18"/>
                      </a:lnTo>
                      <a:lnTo>
                        <a:pt x="288" y="29"/>
                      </a:lnTo>
                      <a:lnTo>
                        <a:pt x="311" y="10"/>
                      </a:lnTo>
                      <a:lnTo>
                        <a:pt x="319" y="10"/>
                      </a:lnTo>
                      <a:lnTo>
                        <a:pt x="338" y="48"/>
                      </a:lnTo>
                      <a:lnTo>
                        <a:pt x="343" y="46"/>
                      </a:lnTo>
                      <a:lnTo>
                        <a:pt x="355" y="60"/>
                      </a:lnTo>
                      <a:lnTo>
                        <a:pt x="353" y="68"/>
                      </a:lnTo>
                      <a:lnTo>
                        <a:pt x="351" y="79"/>
                      </a:lnTo>
                      <a:lnTo>
                        <a:pt x="326" y="104"/>
                      </a:lnTo>
                      <a:lnTo>
                        <a:pt x="319" y="127"/>
                      </a:lnTo>
                      <a:lnTo>
                        <a:pt x="313" y="144"/>
                      </a:lnTo>
                      <a:lnTo>
                        <a:pt x="307" y="152"/>
                      </a:lnTo>
                      <a:lnTo>
                        <a:pt x="301" y="175"/>
                      </a:lnTo>
                      <a:lnTo>
                        <a:pt x="286" y="189"/>
                      </a:lnTo>
                      <a:lnTo>
                        <a:pt x="280" y="206"/>
                      </a:lnTo>
                      <a:lnTo>
                        <a:pt x="274" y="221"/>
                      </a:lnTo>
                      <a:lnTo>
                        <a:pt x="271" y="235"/>
                      </a:lnTo>
                      <a:lnTo>
                        <a:pt x="251" y="246"/>
                      </a:lnTo>
                      <a:lnTo>
                        <a:pt x="234" y="233"/>
                      </a:lnTo>
                      <a:lnTo>
                        <a:pt x="223" y="233"/>
                      </a:lnTo>
                      <a:lnTo>
                        <a:pt x="205" y="252"/>
                      </a:lnTo>
                      <a:lnTo>
                        <a:pt x="196" y="252"/>
                      </a:lnTo>
                      <a:lnTo>
                        <a:pt x="182" y="286"/>
                      </a:lnTo>
                      <a:lnTo>
                        <a:pt x="175" y="309"/>
                      </a:lnTo>
                      <a:close/>
                    </a:path>
                  </a:pathLst>
                </a:custGeom>
                <a:solidFill>
                  <a:srgbClr val="CC4125"/>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701" name="Google Shape;701;p91"/>
                <p:cNvSpPr/>
                <p:nvPr/>
              </p:nvSpPr>
              <p:spPr>
                <a:xfrm>
                  <a:off x="7011744" y="3957591"/>
                  <a:ext cx="341699" cy="546528"/>
                </a:xfrm>
                <a:custGeom>
                  <a:avLst/>
                  <a:gdLst/>
                  <a:ahLst/>
                  <a:cxnLst/>
                  <a:rect l="l" t="t" r="r" b="b"/>
                  <a:pathLst>
                    <a:path w="15458" h="20832" extrusionOk="0">
                      <a:moveTo>
                        <a:pt x="6223" y="10339"/>
                      </a:moveTo>
                      <a:lnTo>
                        <a:pt x="8848" y="7688"/>
                      </a:lnTo>
                      <a:lnTo>
                        <a:pt x="10830" y="5871"/>
                      </a:lnTo>
                      <a:lnTo>
                        <a:pt x="9514" y="5871"/>
                      </a:lnTo>
                      <a:lnTo>
                        <a:pt x="4252" y="4097"/>
                      </a:lnTo>
                      <a:lnTo>
                        <a:pt x="3673" y="3565"/>
                      </a:lnTo>
                      <a:lnTo>
                        <a:pt x="3041" y="2812"/>
                      </a:lnTo>
                      <a:lnTo>
                        <a:pt x="2462" y="1969"/>
                      </a:lnTo>
                      <a:lnTo>
                        <a:pt x="2883" y="1437"/>
                      </a:lnTo>
                      <a:lnTo>
                        <a:pt x="3356" y="683"/>
                      </a:lnTo>
                      <a:lnTo>
                        <a:pt x="3883" y="949"/>
                      </a:lnTo>
                      <a:lnTo>
                        <a:pt x="4199" y="1526"/>
                      </a:lnTo>
                      <a:lnTo>
                        <a:pt x="4988" y="2191"/>
                      </a:lnTo>
                      <a:lnTo>
                        <a:pt x="5672" y="2191"/>
                      </a:lnTo>
                      <a:lnTo>
                        <a:pt x="7199" y="1792"/>
                      </a:lnTo>
                      <a:lnTo>
                        <a:pt x="8935" y="1614"/>
                      </a:lnTo>
                      <a:lnTo>
                        <a:pt x="10251" y="1127"/>
                      </a:lnTo>
                      <a:lnTo>
                        <a:pt x="11041" y="1038"/>
                      </a:lnTo>
                      <a:lnTo>
                        <a:pt x="11567" y="772"/>
                      </a:lnTo>
                      <a:lnTo>
                        <a:pt x="12462" y="683"/>
                      </a:lnTo>
                      <a:lnTo>
                        <a:pt x="13492" y="629"/>
                      </a:lnTo>
                      <a:cubicBezTo>
                        <a:pt x="13672" y="619"/>
                        <a:pt x="13489" y="639"/>
                        <a:pt x="14574" y="290"/>
                      </a:cubicBezTo>
                      <a:cubicBezTo>
                        <a:pt x="14763" y="249"/>
                        <a:pt x="15243" y="-134"/>
                        <a:pt x="15171" y="51"/>
                      </a:cubicBezTo>
                      <a:cubicBezTo>
                        <a:pt x="15289" y="3"/>
                        <a:pt x="15596" y="-340"/>
                        <a:pt x="15389" y="2056"/>
                      </a:cubicBezTo>
                      <a:cubicBezTo>
                        <a:pt x="14792" y="2804"/>
                        <a:pt x="14901" y="3457"/>
                        <a:pt x="14792" y="4301"/>
                      </a:cubicBezTo>
                      <a:cubicBezTo>
                        <a:pt x="13698" y="6171"/>
                        <a:pt x="10561" y="12424"/>
                        <a:pt x="8501" y="13563"/>
                      </a:cubicBezTo>
                      <a:cubicBezTo>
                        <a:pt x="7462" y="15107"/>
                        <a:pt x="5556" y="15545"/>
                        <a:pt x="4489" y="16429"/>
                      </a:cubicBezTo>
                      <a:cubicBezTo>
                        <a:pt x="3820" y="16891"/>
                        <a:pt x="3042" y="17979"/>
                        <a:pt x="1669" y="19198"/>
                      </a:cubicBezTo>
                      <a:cubicBezTo>
                        <a:pt x="1154" y="19699"/>
                        <a:pt x="675" y="21711"/>
                        <a:pt x="910" y="20391"/>
                      </a:cubicBezTo>
                      <a:cubicBezTo>
                        <a:pt x="838" y="20558"/>
                        <a:pt x="818" y="20119"/>
                        <a:pt x="42" y="19006"/>
                      </a:cubicBezTo>
                      <a:cubicBezTo>
                        <a:pt x="-130" y="18775"/>
                        <a:pt x="296" y="15353"/>
                        <a:pt x="97" y="14041"/>
                      </a:cubicBezTo>
                      <a:cubicBezTo>
                        <a:pt x="97" y="13214"/>
                        <a:pt x="1063" y="12806"/>
                        <a:pt x="1235" y="12179"/>
                      </a:cubicBezTo>
                      <a:cubicBezTo>
                        <a:pt x="1434" y="11885"/>
                        <a:pt x="1661" y="11764"/>
                        <a:pt x="1941" y="11653"/>
                      </a:cubicBezTo>
                      <a:cubicBezTo>
                        <a:pt x="2221" y="11542"/>
                        <a:pt x="2455" y="11776"/>
                        <a:pt x="2916" y="11511"/>
                      </a:cubicBezTo>
                      <a:cubicBezTo>
                        <a:pt x="3377" y="11246"/>
                        <a:pt x="3241" y="10998"/>
                        <a:pt x="4054" y="10683"/>
                      </a:cubicBezTo>
                      <a:lnTo>
                        <a:pt x="6223" y="10339"/>
                      </a:lnTo>
                      <a:close/>
                    </a:path>
                  </a:pathLst>
                </a:custGeom>
                <a:solidFill>
                  <a:srgbClr val="E6B8A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grpSp>
        </p:grpSp>
        <p:sp>
          <p:nvSpPr>
            <p:cNvPr id="702" name="Google Shape;702;p91"/>
            <p:cNvSpPr/>
            <p:nvPr/>
          </p:nvSpPr>
          <p:spPr>
            <a:xfrm rot="-4964510">
              <a:off x="8018169" y="5135287"/>
              <a:ext cx="66250" cy="76925"/>
            </a:xfrm>
            <a:custGeom>
              <a:avLst/>
              <a:gdLst/>
              <a:ahLst/>
              <a:cxnLst/>
              <a:rect l="l" t="t" r="r" b="b"/>
              <a:pathLst>
                <a:path w="41" h="54" extrusionOk="0">
                  <a:moveTo>
                    <a:pt x="41" y="37"/>
                  </a:moveTo>
                  <a:lnTo>
                    <a:pt x="35" y="50"/>
                  </a:lnTo>
                  <a:lnTo>
                    <a:pt x="18" y="54"/>
                  </a:lnTo>
                  <a:lnTo>
                    <a:pt x="0" y="37"/>
                  </a:lnTo>
                  <a:lnTo>
                    <a:pt x="0" y="25"/>
                  </a:lnTo>
                  <a:lnTo>
                    <a:pt x="10" y="12"/>
                  </a:lnTo>
                  <a:lnTo>
                    <a:pt x="14" y="2"/>
                  </a:lnTo>
                  <a:lnTo>
                    <a:pt x="22" y="0"/>
                  </a:lnTo>
                  <a:lnTo>
                    <a:pt x="37" y="6"/>
                  </a:lnTo>
                  <a:lnTo>
                    <a:pt x="39" y="21"/>
                  </a:lnTo>
                  <a:lnTo>
                    <a:pt x="41" y="37"/>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76200" tIns="38100" rIns="76200" bIns="3810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12281419"/>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023BF-B7F2-7F42-AF7F-9274B852901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3529D3D-14D2-E541-85FD-409FBC7E53EB}"/>
              </a:ext>
            </a:extLst>
          </p:cNvPr>
          <p:cNvPicPr>
            <a:picLocks noGrp="1" noChangeAspect="1"/>
          </p:cNvPicPr>
          <p:nvPr>
            <p:ph idx="1"/>
          </p:nvPr>
        </p:nvPicPr>
        <p:blipFill>
          <a:blip r:embed="rId2"/>
          <a:stretch>
            <a:fillRect/>
          </a:stretch>
        </p:blipFill>
        <p:spPr>
          <a:xfrm>
            <a:off x="0" y="122238"/>
            <a:ext cx="12081164" cy="6735762"/>
          </a:xfrm>
        </p:spPr>
      </p:pic>
    </p:spTree>
    <p:extLst>
      <p:ext uri="{BB962C8B-B14F-4D97-AF65-F5344CB8AC3E}">
        <p14:creationId xmlns:p14="http://schemas.microsoft.com/office/powerpoint/2010/main" val="2096894114"/>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BBF35-E189-0048-BF0E-7817CC9BD63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49E22C4-0FA6-FE43-8B92-57D592CA8334}"/>
              </a:ext>
            </a:extLst>
          </p:cNvPr>
          <p:cNvPicPr>
            <a:picLocks noGrp="1" noChangeAspect="1"/>
          </p:cNvPicPr>
          <p:nvPr>
            <p:ph idx="1"/>
          </p:nvPr>
        </p:nvPicPr>
        <p:blipFill>
          <a:blip r:embed="rId2"/>
          <a:stretch>
            <a:fillRect/>
          </a:stretch>
        </p:blipFill>
        <p:spPr>
          <a:xfrm>
            <a:off x="0" y="122238"/>
            <a:ext cx="12192000" cy="6735762"/>
          </a:xfrm>
        </p:spPr>
      </p:pic>
    </p:spTree>
    <p:extLst>
      <p:ext uri="{BB962C8B-B14F-4D97-AF65-F5344CB8AC3E}">
        <p14:creationId xmlns:p14="http://schemas.microsoft.com/office/powerpoint/2010/main" val="271762808"/>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25E38-1A4C-7740-B014-3800B759211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521EDA9-45BF-064A-BE4E-9206D9ED2C1D}"/>
              </a:ext>
            </a:extLst>
          </p:cNvPr>
          <p:cNvPicPr>
            <a:picLocks noGrp="1" noChangeAspect="1"/>
          </p:cNvPicPr>
          <p:nvPr>
            <p:ph idx="1"/>
          </p:nvPr>
        </p:nvPicPr>
        <p:blipFill>
          <a:blip r:embed="rId2"/>
          <a:stretch>
            <a:fillRect/>
          </a:stretch>
        </p:blipFill>
        <p:spPr>
          <a:xfrm>
            <a:off x="0" y="122238"/>
            <a:ext cx="12192000" cy="6735762"/>
          </a:xfrm>
        </p:spPr>
      </p:pic>
    </p:spTree>
    <p:extLst>
      <p:ext uri="{BB962C8B-B14F-4D97-AF65-F5344CB8AC3E}">
        <p14:creationId xmlns:p14="http://schemas.microsoft.com/office/powerpoint/2010/main" val="2568114366"/>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21917-EE4B-3A4B-B35A-7633113A714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4D925F8-BB6F-614D-AF9C-51BD6CFC0740}"/>
              </a:ext>
            </a:extLst>
          </p:cNvPr>
          <p:cNvPicPr>
            <a:picLocks noGrp="1" noChangeAspect="1"/>
          </p:cNvPicPr>
          <p:nvPr>
            <p:ph idx="1"/>
          </p:nvPr>
        </p:nvPicPr>
        <p:blipFill>
          <a:blip r:embed="rId2"/>
          <a:stretch>
            <a:fillRect/>
          </a:stretch>
        </p:blipFill>
        <p:spPr>
          <a:xfrm>
            <a:off x="1" y="0"/>
            <a:ext cx="12025744" cy="6858000"/>
          </a:xfrm>
        </p:spPr>
      </p:pic>
    </p:spTree>
    <p:extLst>
      <p:ext uri="{BB962C8B-B14F-4D97-AF65-F5344CB8AC3E}">
        <p14:creationId xmlns:p14="http://schemas.microsoft.com/office/powerpoint/2010/main" val="2789377038"/>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28image4256049824">
            <a:extLst>
              <a:ext uri="{FF2B5EF4-FFF2-40B4-BE49-F238E27FC236}">
                <a16:creationId xmlns:a16="http://schemas.microsoft.com/office/drawing/2014/main" id="{BE2FA907-7531-B940-865A-997258BCA3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7396" y="933069"/>
            <a:ext cx="10454160" cy="49918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A4ABB5B-B3D4-B44F-9D41-21EF7719BC3E}"/>
              </a:ext>
            </a:extLst>
          </p:cNvPr>
          <p:cNvSpPr/>
          <p:nvPr/>
        </p:nvSpPr>
        <p:spPr>
          <a:xfrm>
            <a:off x="5216573" y="6206799"/>
            <a:ext cx="2605521" cy="369332"/>
          </a:xfrm>
          <a:prstGeom prst="rect">
            <a:avLst/>
          </a:prstGeom>
        </p:spPr>
        <p:txBody>
          <a:bodyPr wrap="none">
            <a:spAutoFit/>
          </a:bodyPr>
          <a:lstStyle/>
          <a:p>
            <a:r>
              <a:rPr lang="en-US" dirty="0">
                <a:latin typeface="MuseoSansCyrl"/>
              </a:rPr>
              <a:t>Source: APRM, May 2020 </a:t>
            </a:r>
            <a:endParaRPr lang="en-US" dirty="0"/>
          </a:p>
        </p:txBody>
      </p:sp>
    </p:spTree>
    <p:extLst>
      <p:ext uri="{BB962C8B-B14F-4D97-AF65-F5344CB8AC3E}">
        <p14:creationId xmlns:p14="http://schemas.microsoft.com/office/powerpoint/2010/main" val="1911988063"/>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779A-C641-6740-9C8D-85C8829A2D05}"/>
              </a:ext>
            </a:extLst>
          </p:cNvPr>
          <p:cNvSpPr>
            <a:spLocks noGrp="1"/>
          </p:cNvSpPr>
          <p:nvPr>
            <p:ph type="title"/>
          </p:nvPr>
        </p:nvSpPr>
        <p:spPr/>
        <p:txBody>
          <a:bodyPr/>
          <a:lstStyle/>
          <a:p>
            <a:r>
              <a:rPr lang="en-US" dirty="0">
                <a:solidFill>
                  <a:srgbClr val="FF0000"/>
                </a:solidFill>
              </a:rPr>
              <a:t>Acknowledgements</a:t>
            </a:r>
          </a:p>
        </p:txBody>
      </p:sp>
      <p:sp>
        <p:nvSpPr>
          <p:cNvPr id="3" name="Content Placeholder 2">
            <a:extLst>
              <a:ext uri="{FF2B5EF4-FFF2-40B4-BE49-F238E27FC236}">
                <a16:creationId xmlns:a16="http://schemas.microsoft.com/office/drawing/2014/main" id="{ECAEFD6B-D80E-D648-B4CE-49173CD0B6F9}"/>
              </a:ext>
            </a:extLst>
          </p:cNvPr>
          <p:cNvSpPr>
            <a:spLocks noGrp="1"/>
          </p:cNvSpPr>
          <p:nvPr>
            <p:ph idx="1"/>
          </p:nvPr>
        </p:nvSpPr>
        <p:spPr/>
        <p:txBody>
          <a:bodyPr/>
          <a:lstStyle/>
          <a:p>
            <a:endParaRPr lang="en-US" dirty="0"/>
          </a:p>
          <a:p>
            <a:r>
              <a:rPr lang="en-US" dirty="0"/>
              <a:t>Prof Rob Murphy</a:t>
            </a:r>
          </a:p>
          <a:p>
            <a:r>
              <a:rPr lang="en-US" dirty="0"/>
              <a:t>CGH-NUC</a:t>
            </a:r>
          </a:p>
          <a:p>
            <a:r>
              <a:rPr lang="en-US" dirty="0"/>
              <a:t>Dr John </a:t>
            </a:r>
            <a:r>
              <a:rPr lang="en-US" dirty="0" err="1"/>
              <a:t>Nkengasong</a:t>
            </a:r>
            <a:r>
              <a:rPr lang="en-US" dirty="0"/>
              <a:t>-Director ACDC</a:t>
            </a:r>
          </a:p>
          <a:p>
            <a:r>
              <a:rPr lang="en-US" dirty="0"/>
              <a:t>Dr Raj </a:t>
            </a:r>
            <a:r>
              <a:rPr lang="en-US" dirty="0" err="1"/>
              <a:t>Taju</a:t>
            </a:r>
            <a:r>
              <a:rPr lang="en-US" dirty="0"/>
              <a:t> &amp;SLL Initiatives</a:t>
            </a:r>
          </a:p>
        </p:txBody>
      </p:sp>
    </p:spTree>
    <p:extLst>
      <p:ext uri="{BB962C8B-B14F-4D97-AF65-F5344CB8AC3E}">
        <p14:creationId xmlns:p14="http://schemas.microsoft.com/office/powerpoint/2010/main" val="216359889"/>
      </p:ext>
    </p:ext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Vaccine for SARS-Cov2</a:t>
            </a:r>
          </a:p>
        </p:txBody>
      </p:sp>
      <p:sp>
        <p:nvSpPr>
          <p:cNvPr id="3" name="Content Placeholder 2"/>
          <p:cNvSpPr>
            <a:spLocks noGrp="1"/>
          </p:cNvSpPr>
          <p:nvPr>
            <p:ph idx="1"/>
          </p:nvPr>
        </p:nvSpPr>
        <p:spPr/>
        <p:txBody>
          <a:bodyPr>
            <a:normAutofit/>
          </a:bodyPr>
          <a:lstStyle/>
          <a:p>
            <a:r>
              <a:rPr lang="en-US" sz="2400" dirty="0"/>
              <a:t>Virus-like proteins</a:t>
            </a:r>
          </a:p>
          <a:p>
            <a:r>
              <a:rPr lang="en-US" sz="2400" dirty="0"/>
              <a:t>Inactivated Virus</a:t>
            </a:r>
          </a:p>
          <a:p>
            <a:r>
              <a:rPr lang="en-US" sz="2400" dirty="0"/>
              <a:t>Live attenuated virus</a:t>
            </a:r>
          </a:p>
          <a:p>
            <a:r>
              <a:rPr lang="en-US" sz="2400" dirty="0"/>
              <a:t>Replicating vector</a:t>
            </a:r>
          </a:p>
          <a:p>
            <a:r>
              <a:rPr lang="en-US" sz="2400" dirty="0"/>
              <a:t>No replicating vectors</a:t>
            </a:r>
          </a:p>
          <a:p>
            <a:r>
              <a:rPr lang="en-US" sz="2400" dirty="0"/>
              <a:t>mRNA/RNA</a:t>
            </a:r>
          </a:p>
          <a:p>
            <a:r>
              <a:rPr lang="en-US" sz="2400" dirty="0"/>
              <a:t>Protein subunit</a:t>
            </a:r>
          </a:p>
        </p:txBody>
      </p:sp>
    </p:spTree>
    <p:extLst>
      <p:ext uri="{BB962C8B-B14F-4D97-AF65-F5344CB8AC3E}">
        <p14:creationId xmlns:p14="http://schemas.microsoft.com/office/powerpoint/2010/main" val="4012234709"/>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F17B4-BA2F-294C-8A24-F4C7EC971050}"/>
              </a:ext>
            </a:extLst>
          </p:cNvPr>
          <p:cNvSpPr>
            <a:spLocks noGrp="1"/>
          </p:cNvSpPr>
          <p:nvPr>
            <p:ph type="title"/>
          </p:nvPr>
        </p:nvSpPr>
        <p:spPr>
          <a:xfrm>
            <a:off x="1350498" y="624110"/>
            <a:ext cx="9647677" cy="684185"/>
          </a:xfrm>
        </p:spPr>
        <p:txBody>
          <a:bodyPr/>
          <a:lstStyle/>
          <a:p>
            <a:r>
              <a:rPr lang="en-US" b="1" dirty="0">
                <a:solidFill>
                  <a:srgbClr val="FF0000"/>
                </a:solidFill>
              </a:rPr>
              <a:t>Emergency Authorization</a:t>
            </a:r>
          </a:p>
        </p:txBody>
      </p:sp>
      <p:sp>
        <p:nvSpPr>
          <p:cNvPr id="3" name="Content Placeholder 2">
            <a:extLst>
              <a:ext uri="{FF2B5EF4-FFF2-40B4-BE49-F238E27FC236}">
                <a16:creationId xmlns:a16="http://schemas.microsoft.com/office/drawing/2014/main" id="{C2B9AE96-175E-934C-BB1C-E46B15134260}"/>
              </a:ext>
            </a:extLst>
          </p:cNvPr>
          <p:cNvSpPr>
            <a:spLocks noGrp="1"/>
          </p:cNvSpPr>
          <p:nvPr>
            <p:ph idx="1"/>
          </p:nvPr>
        </p:nvSpPr>
        <p:spPr>
          <a:xfrm>
            <a:off x="1350498" y="2133600"/>
            <a:ext cx="10154114" cy="3777622"/>
          </a:xfrm>
        </p:spPr>
        <p:txBody>
          <a:bodyPr>
            <a:normAutofit fontScale="92500" lnSpcReduction="20000"/>
          </a:bodyPr>
          <a:lstStyle/>
          <a:p>
            <a:r>
              <a:rPr lang="en-US" sz="2800" dirty="0"/>
              <a:t>UK, Europe, Canada, USA, Russia India </a:t>
            </a:r>
            <a:r>
              <a:rPr lang="en-US" sz="2800" dirty="0" err="1"/>
              <a:t>etc</a:t>
            </a:r>
            <a:endParaRPr lang="en-US" sz="2800" dirty="0"/>
          </a:p>
          <a:p>
            <a:r>
              <a:rPr lang="en-US" sz="2800" dirty="0"/>
              <a:t>2 doses required</a:t>
            </a:r>
          </a:p>
          <a:p>
            <a:r>
              <a:rPr lang="en-US" sz="2800" dirty="0"/>
              <a:t>Booster Approved</a:t>
            </a:r>
          </a:p>
          <a:p>
            <a:r>
              <a:rPr lang="en-US" sz="2800" dirty="0"/>
              <a:t>5-15 years Approved</a:t>
            </a:r>
          </a:p>
          <a:p>
            <a:r>
              <a:rPr lang="en-US" sz="2800" dirty="0"/>
              <a:t>Logistic challenge huge</a:t>
            </a:r>
          </a:p>
          <a:p>
            <a:r>
              <a:rPr lang="en-US" sz="2800" dirty="0"/>
              <a:t>Anti-vaccine lobby strong</a:t>
            </a:r>
          </a:p>
          <a:p>
            <a:r>
              <a:rPr lang="en-US" sz="2800" dirty="0"/>
              <a:t>Cost</a:t>
            </a:r>
          </a:p>
          <a:p>
            <a:r>
              <a:rPr lang="en-US" sz="2800" dirty="0"/>
              <a:t>Uncertainty as to duration of protection</a:t>
            </a:r>
          </a:p>
        </p:txBody>
      </p:sp>
    </p:spTree>
    <p:extLst>
      <p:ext uri="{BB962C8B-B14F-4D97-AF65-F5344CB8AC3E}">
        <p14:creationId xmlns:p14="http://schemas.microsoft.com/office/powerpoint/2010/main" val="1817590606"/>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0AAE1-6C8E-6B43-8C0B-4464E1D203C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5F8FBB3-E39D-F548-809F-67D6A98D9D96}"/>
              </a:ext>
            </a:extLst>
          </p:cNvPr>
          <p:cNvPicPr>
            <a:picLocks noGrp="1" noChangeAspect="1"/>
          </p:cNvPicPr>
          <p:nvPr>
            <p:ph idx="1"/>
          </p:nvPr>
        </p:nvPicPr>
        <p:blipFill>
          <a:blip r:embed="rId2"/>
          <a:stretch>
            <a:fillRect/>
          </a:stretch>
        </p:blipFill>
        <p:spPr>
          <a:xfrm>
            <a:off x="138544" y="122238"/>
            <a:ext cx="12053456" cy="6656387"/>
          </a:xfrm>
        </p:spPr>
      </p:pic>
    </p:spTree>
    <p:extLst>
      <p:ext uri="{BB962C8B-B14F-4D97-AF65-F5344CB8AC3E}">
        <p14:creationId xmlns:p14="http://schemas.microsoft.com/office/powerpoint/2010/main" val="2874390310"/>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6191E-5330-E642-9BF9-04A6AF7F7367}"/>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227C2CB4-035C-DD4A-9F5B-52DA8C7C3326}"/>
              </a:ext>
            </a:extLst>
          </p:cNvPr>
          <p:cNvPicPr>
            <a:picLocks noGrp="1" noChangeAspect="1"/>
          </p:cNvPicPr>
          <p:nvPr>
            <p:ph idx="1"/>
          </p:nvPr>
        </p:nvPicPr>
        <p:blipFill>
          <a:blip r:embed="rId2"/>
          <a:stretch>
            <a:fillRect/>
          </a:stretch>
        </p:blipFill>
        <p:spPr>
          <a:xfrm>
            <a:off x="193965" y="122238"/>
            <a:ext cx="11845636" cy="6735762"/>
          </a:xfrm>
        </p:spPr>
      </p:pic>
    </p:spTree>
    <p:extLst>
      <p:ext uri="{BB962C8B-B14F-4D97-AF65-F5344CB8AC3E}">
        <p14:creationId xmlns:p14="http://schemas.microsoft.com/office/powerpoint/2010/main" val="2995957644"/>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A9F5-3CE2-A242-AA92-692E9E798F9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106479A-7F46-4045-ADF0-AB163FFB2BA1}"/>
              </a:ext>
            </a:extLst>
          </p:cNvPr>
          <p:cNvPicPr>
            <a:picLocks noGrp="1" noChangeAspect="1"/>
          </p:cNvPicPr>
          <p:nvPr>
            <p:ph idx="1"/>
          </p:nvPr>
        </p:nvPicPr>
        <p:blipFill>
          <a:blip r:embed="rId2"/>
          <a:stretch>
            <a:fillRect/>
          </a:stretch>
        </p:blipFill>
        <p:spPr>
          <a:xfrm>
            <a:off x="1" y="122238"/>
            <a:ext cx="12192000" cy="6735762"/>
          </a:xfrm>
        </p:spPr>
      </p:pic>
    </p:spTree>
    <p:extLst>
      <p:ext uri="{BB962C8B-B14F-4D97-AF65-F5344CB8AC3E}">
        <p14:creationId xmlns:p14="http://schemas.microsoft.com/office/powerpoint/2010/main" val="3684741795"/>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484E36-F8C8-BD49-B01F-1202D1F52CAF}"/>
              </a:ext>
            </a:extLst>
          </p:cNvPr>
          <p:cNvPicPr>
            <a:picLocks noGrp="1" noChangeAspect="1"/>
          </p:cNvPicPr>
          <p:nvPr>
            <p:ph idx="4294967295"/>
          </p:nvPr>
        </p:nvPicPr>
        <p:blipFill>
          <a:blip r:embed="rId2"/>
          <a:stretch>
            <a:fillRect/>
          </a:stretch>
        </p:blipFill>
        <p:spPr>
          <a:xfrm>
            <a:off x="0" y="122238"/>
            <a:ext cx="12192000" cy="7192962"/>
          </a:xfrm>
        </p:spPr>
      </p:pic>
    </p:spTree>
    <p:extLst>
      <p:ext uri="{BB962C8B-B14F-4D97-AF65-F5344CB8AC3E}">
        <p14:creationId xmlns:p14="http://schemas.microsoft.com/office/powerpoint/2010/main" val="1226271735"/>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55082-AA89-774C-944A-3DBEE6A8880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11CDEAC-79B6-C14B-8AA6-3474DE070FE4}"/>
              </a:ext>
            </a:extLst>
          </p:cNvPr>
          <p:cNvPicPr>
            <a:picLocks noGrp="1" noChangeAspect="1"/>
          </p:cNvPicPr>
          <p:nvPr>
            <p:ph idx="1"/>
          </p:nvPr>
        </p:nvPicPr>
        <p:blipFill>
          <a:blip r:embed="rId2"/>
          <a:stretch>
            <a:fillRect/>
          </a:stretch>
        </p:blipFill>
        <p:spPr>
          <a:xfrm>
            <a:off x="180108" y="122238"/>
            <a:ext cx="11831783" cy="6735762"/>
          </a:xfrm>
        </p:spPr>
      </p:pic>
    </p:spTree>
    <p:extLst>
      <p:ext uri="{BB962C8B-B14F-4D97-AF65-F5344CB8AC3E}">
        <p14:creationId xmlns:p14="http://schemas.microsoft.com/office/powerpoint/2010/main" val="2516764901"/>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E818-2EA2-C946-A2D6-B68EDD4C6D65}"/>
              </a:ext>
            </a:extLst>
          </p:cNvPr>
          <p:cNvSpPr>
            <a:spLocks noGrp="1"/>
          </p:cNvSpPr>
          <p:nvPr>
            <p:ph type="title"/>
          </p:nvPr>
        </p:nvSpPr>
        <p:spPr>
          <a:xfrm>
            <a:off x="253218" y="122238"/>
            <a:ext cx="10414782" cy="1295400"/>
          </a:xfrm>
        </p:spPr>
        <p:txBody>
          <a:bodyPr/>
          <a:lstStyle/>
          <a:p>
            <a:r>
              <a:rPr lang="en-US" sz="3600" dirty="0">
                <a:solidFill>
                  <a:srgbClr val="FF0000"/>
                </a:solidFill>
              </a:rPr>
              <a:t>VACCINATION COVERAGE/100 PEOPLE IN AFRICA</a:t>
            </a:r>
          </a:p>
        </p:txBody>
      </p:sp>
      <p:pic>
        <p:nvPicPr>
          <p:cNvPr id="5" name="Content Placeholder 4">
            <a:extLst>
              <a:ext uri="{FF2B5EF4-FFF2-40B4-BE49-F238E27FC236}">
                <a16:creationId xmlns:a16="http://schemas.microsoft.com/office/drawing/2014/main" id="{5BAD047E-C351-8244-9931-577A301646DF}"/>
              </a:ext>
            </a:extLst>
          </p:cNvPr>
          <p:cNvPicPr>
            <a:picLocks noGrp="1" noChangeAspect="1"/>
          </p:cNvPicPr>
          <p:nvPr>
            <p:ph idx="1"/>
          </p:nvPr>
        </p:nvPicPr>
        <p:blipFill>
          <a:blip r:embed="rId2"/>
          <a:stretch>
            <a:fillRect/>
          </a:stretch>
        </p:blipFill>
        <p:spPr>
          <a:xfrm>
            <a:off x="609600" y="1533378"/>
            <a:ext cx="10982178" cy="5324622"/>
          </a:xfrm>
        </p:spPr>
      </p:pic>
    </p:spTree>
    <p:extLst>
      <p:ext uri="{BB962C8B-B14F-4D97-AF65-F5344CB8AC3E}">
        <p14:creationId xmlns:p14="http://schemas.microsoft.com/office/powerpoint/2010/main" val="2773967123"/>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BF91-FCF6-2C4F-99A1-19E96C6F85A8}"/>
              </a:ext>
            </a:extLst>
          </p:cNvPr>
          <p:cNvSpPr>
            <a:spLocks noGrp="1"/>
          </p:cNvSpPr>
          <p:nvPr>
            <p:ph type="title"/>
          </p:nvPr>
        </p:nvSpPr>
        <p:spPr>
          <a:xfrm>
            <a:off x="253218" y="12896"/>
            <a:ext cx="10058400" cy="1295400"/>
          </a:xfrm>
        </p:spPr>
        <p:txBody>
          <a:bodyPr/>
          <a:lstStyle/>
          <a:p>
            <a:r>
              <a:rPr lang="en-US" sz="3600" dirty="0">
                <a:solidFill>
                  <a:srgbClr val="FF0000"/>
                </a:solidFill>
              </a:rPr>
              <a:t>VACCINATION COVERAGE/100 PEOPLE IN AFRICA….2</a:t>
            </a:r>
          </a:p>
        </p:txBody>
      </p:sp>
      <p:pic>
        <p:nvPicPr>
          <p:cNvPr id="5" name="Content Placeholder 4">
            <a:extLst>
              <a:ext uri="{FF2B5EF4-FFF2-40B4-BE49-F238E27FC236}">
                <a16:creationId xmlns:a16="http://schemas.microsoft.com/office/drawing/2014/main" id="{1BAF4C25-6B94-2945-81D1-2A231937B27D}"/>
              </a:ext>
            </a:extLst>
          </p:cNvPr>
          <p:cNvPicPr>
            <a:picLocks noGrp="1" noChangeAspect="1"/>
          </p:cNvPicPr>
          <p:nvPr>
            <p:ph idx="1"/>
          </p:nvPr>
        </p:nvPicPr>
        <p:blipFill>
          <a:blip r:embed="rId2"/>
          <a:stretch>
            <a:fillRect/>
          </a:stretch>
        </p:blipFill>
        <p:spPr>
          <a:xfrm>
            <a:off x="253218" y="1308296"/>
            <a:ext cx="11938782" cy="5549704"/>
          </a:xfrm>
        </p:spPr>
      </p:pic>
    </p:spTree>
    <p:extLst>
      <p:ext uri="{BB962C8B-B14F-4D97-AF65-F5344CB8AC3E}">
        <p14:creationId xmlns:p14="http://schemas.microsoft.com/office/powerpoint/2010/main" val="3793120211"/>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DBFF26-F05E-6E4B-A359-9852267C0B69}"/>
              </a:ext>
            </a:extLst>
          </p:cNvPr>
          <p:cNvSpPr>
            <a:spLocks noGrp="1"/>
          </p:cNvSpPr>
          <p:nvPr>
            <p:ph type="title"/>
          </p:nvPr>
        </p:nvSpPr>
        <p:spPr>
          <a:xfrm>
            <a:off x="609600" y="330056"/>
            <a:ext cx="10058400" cy="722889"/>
          </a:xfrm>
        </p:spPr>
        <p:txBody>
          <a:bodyPr/>
          <a:lstStyle/>
          <a:p>
            <a:r>
              <a:rPr lang="en-US" dirty="0">
                <a:solidFill>
                  <a:srgbClr val="FF0000"/>
                </a:solidFill>
              </a:rPr>
              <a:t>African Vaccination as of March 2022</a:t>
            </a:r>
          </a:p>
        </p:txBody>
      </p:sp>
      <p:sp>
        <p:nvSpPr>
          <p:cNvPr id="5" name="Content Placeholder 4">
            <a:extLst>
              <a:ext uri="{FF2B5EF4-FFF2-40B4-BE49-F238E27FC236}">
                <a16:creationId xmlns:a16="http://schemas.microsoft.com/office/drawing/2014/main" id="{C69AB3E5-890E-8C42-BF39-2682C4F19335}"/>
              </a:ext>
            </a:extLst>
          </p:cNvPr>
          <p:cNvSpPr>
            <a:spLocks noGrp="1"/>
          </p:cNvSpPr>
          <p:nvPr>
            <p:ph sz="half" idx="1"/>
          </p:nvPr>
        </p:nvSpPr>
        <p:spPr>
          <a:xfrm>
            <a:off x="166255" y="1417638"/>
            <a:ext cx="5828145" cy="4713287"/>
          </a:xfrm>
        </p:spPr>
        <p:txBody>
          <a:bodyPr/>
          <a:lstStyle/>
          <a:p>
            <a:r>
              <a:rPr lang="en-US" sz="2400" dirty="0"/>
              <a:t>Africa  has fully vaccinated just 15% of the adult population. Of the 714 million doses received so far, 435 million or 61% has been administered.  Fifteen countries are yet to reach 10% of their population fully vaccinated. Twenty-one African countries have fully vaccinated between 10% and 19% of their populations. Five countries have fully vaccinated between 40% and 69% of their populations. Only Mauritius and Seychelles have surpassed 70% vaccination coverage.</a:t>
            </a:r>
          </a:p>
        </p:txBody>
      </p:sp>
      <p:pic>
        <p:nvPicPr>
          <p:cNvPr id="8" name="Content Placeholder 7">
            <a:extLst>
              <a:ext uri="{FF2B5EF4-FFF2-40B4-BE49-F238E27FC236}">
                <a16:creationId xmlns:a16="http://schemas.microsoft.com/office/drawing/2014/main" id="{4AA02518-8250-2C4B-988A-248F1F47ABC5}"/>
              </a:ext>
            </a:extLst>
          </p:cNvPr>
          <p:cNvPicPr>
            <a:picLocks noGrp="1" noChangeAspect="1"/>
          </p:cNvPicPr>
          <p:nvPr>
            <p:ph sz="half" idx="2"/>
          </p:nvPr>
        </p:nvPicPr>
        <p:blipFill>
          <a:blip r:embed="rId2"/>
          <a:stretch>
            <a:fillRect/>
          </a:stretch>
        </p:blipFill>
        <p:spPr>
          <a:xfrm>
            <a:off x="6343650" y="1205345"/>
            <a:ext cx="5092700" cy="5043055"/>
          </a:xfrm>
        </p:spPr>
      </p:pic>
    </p:spTree>
    <p:extLst>
      <p:ext uri="{BB962C8B-B14F-4D97-AF65-F5344CB8AC3E}">
        <p14:creationId xmlns:p14="http://schemas.microsoft.com/office/powerpoint/2010/main" val="2208264972"/>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a:extLst>
              <a:ext uri="{FF2B5EF4-FFF2-40B4-BE49-F238E27FC236}">
                <a16:creationId xmlns:a16="http://schemas.microsoft.com/office/drawing/2014/main" id="{DD08A4DE-590F-F744-A2F8-0F01ECAB6229}"/>
              </a:ext>
            </a:extLst>
          </p:cNvPr>
          <p:cNvSpPr>
            <a:spLocks noGrp="1" noChangeArrowheads="1"/>
          </p:cNvSpPr>
          <p:nvPr>
            <p:ph type="title"/>
          </p:nvPr>
        </p:nvSpPr>
        <p:spPr>
          <a:xfrm>
            <a:off x="2438400" y="228600"/>
            <a:ext cx="6400800" cy="1447800"/>
          </a:xfrm>
        </p:spPr>
        <p:txBody>
          <a:bodyPr/>
          <a:lstStyle/>
          <a:p>
            <a:r>
              <a:rPr lang="en-US" altLang="en-US" sz="2800">
                <a:solidFill>
                  <a:srgbClr val="FF0000"/>
                </a:solidFill>
              </a:rPr>
              <a:t>Greetings from my base – The University of Ibadan and University College Hospital, Ibadan, Nigeria</a:t>
            </a:r>
          </a:p>
        </p:txBody>
      </p:sp>
      <p:pic>
        <p:nvPicPr>
          <p:cNvPr id="17410" name="Picture 4">
            <a:extLst>
              <a:ext uri="{FF2B5EF4-FFF2-40B4-BE49-F238E27FC236}">
                <a16:creationId xmlns:a16="http://schemas.microsoft.com/office/drawing/2014/main" id="{DDA2183A-62F0-D548-90F6-093F4A83F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905001"/>
            <a:ext cx="348615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3A5BA5C-46F3-2248-994E-0679AB1B5FE7}"/>
              </a:ext>
            </a:extLst>
          </p:cNvPr>
          <p:cNvPicPr>
            <a:picLocks noChangeAspect="1"/>
          </p:cNvPicPr>
          <p:nvPr/>
        </p:nvPicPr>
        <p:blipFill rotWithShape="1">
          <a:blip r:embed="rId3"/>
          <a:srcRect t="8217" r="1" b="1"/>
          <a:stretch/>
        </p:blipFill>
        <p:spPr>
          <a:xfrm>
            <a:off x="5953127" y="1905001"/>
            <a:ext cx="3724273" cy="3247430"/>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1447297144"/>
      </p:ext>
    </p:ext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7EDC-9E8B-9D45-8711-73A17810B8A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18889D5-FABC-1544-820E-7BD4F44DCEF8}"/>
              </a:ext>
            </a:extLst>
          </p:cNvPr>
          <p:cNvPicPr>
            <a:picLocks noGrp="1" noChangeAspect="1"/>
          </p:cNvPicPr>
          <p:nvPr>
            <p:ph idx="1"/>
          </p:nvPr>
        </p:nvPicPr>
        <p:blipFill>
          <a:blip r:embed="rId2"/>
          <a:stretch>
            <a:fillRect/>
          </a:stretch>
        </p:blipFill>
        <p:spPr>
          <a:xfrm>
            <a:off x="0" y="122238"/>
            <a:ext cx="12053455" cy="6735762"/>
          </a:xfrm>
        </p:spPr>
      </p:pic>
    </p:spTree>
    <p:extLst>
      <p:ext uri="{BB962C8B-B14F-4D97-AF65-F5344CB8AC3E}">
        <p14:creationId xmlns:p14="http://schemas.microsoft.com/office/powerpoint/2010/main" val="4088325100"/>
      </p:ext>
    </p:ext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B1DA-9DD3-0C40-B136-02EF02B0182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5B99A05-E01A-844F-ADC3-99DC0D346A53}"/>
              </a:ext>
            </a:extLst>
          </p:cNvPr>
          <p:cNvPicPr>
            <a:picLocks noGrp="1" noChangeAspect="1"/>
          </p:cNvPicPr>
          <p:nvPr>
            <p:ph idx="1"/>
          </p:nvPr>
        </p:nvPicPr>
        <p:blipFill>
          <a:blip r:embed="rId2"/>
          <a:stretch>
            <a:fillRect/>
          </a:stretch>
        </p:blipFill>
        <p:spPr>
          <a:xfrm>
            <a:off x="182880" y="0"/>
            <a:ext cx="12009120" cy="5026025"/>
          </a:xfrm>
          <a:prstGeom prst="rect">
            <a:avLst/>
          </a:prstGeom>
        </p:spPr>
      </p:pic>
      <p:pic>
        <p:nvPicPr>
          <p:cNvPr id="5" name="Picture 4">
            <a:extLst>
              <a:ext uri="{FF2B5EF4-FFF2-40B4-BE49-F238E27FC236}">
                <a16:creationId xmlns:a16="http://schemas.microsoft.com/office/drawing/2014/main" id="{B0788D43-4347-6D49-9172-F442E60B6DDA}"/>
              </a:ext>
            </a:extLst>
          </p:cNvPr>
          <p:cNvPicPr>
            <a:picLocks noChangeAspect="1"/>
          </p:cNvPicPr>
          <p:nvPr/>
        </p:nvPicPr>
        <p:blipFill>
          <a:blip r:embed="rId3"/>
          <a:stretch>
            <a:fillRect/>
          </a:stretch>
        </p:blipFill>
        <p:spPr>
          <a:xfrm>
            <a:off x="182880" y="5416062"/>
            <a:ext cx="6726799" cy="986325"/>
          </a:xfrm>
          <a:prstGeom prst="rect">
            <a:avLst/>
          </a:prstGeom>
        </p:spPr>
      </p:pic>
    </p:spTree>
    <p:extLst>
      <p:ext uri="{BB962C8B-B14F-4D97-AF65-F5344CB8AC3E}">
        <p14:creationId xmlns:p14="http://schemas.microsoft.com/office/powerpoint/2010/main" val="1438901677"/>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C0E5-50E0-D048-8B8E-81E8C511B35C}"/>
              </a:ext>
            </a:extLst>
          </p:cNvPr>
          <p:cNvSpPr>
            <a:spLocks noGrp="1"/>
          </p:cNvSpPr>
          <p:nvPr>
            <p:ph type="title"/>
          </p:nvPr>
        </p:nvSpPr>
        <p:spPr>
          <a:xfrm>
            <a:off x="344774" y="220134"/>
            <a:ext cx="11644027" cy="1016000"/>
          </a:xfrm>
        </p:spPr>
        <p:txBody>
          <a:bodyPr>
            <a:normAutofit/>
          </a:bodyPr>
          <a:lstStyle/>
          <a:p>
            <a:r>
              <a:rPr lang="en-US" b="1" dirty="0">
                <a:solidFill>
                  <a:srgbClr val="FF0000"/>
                </a:solidFill>
              </a:rPr>
              <a:t>REQUIRED…….Decisive Leadership……1</a:t>
            </a:r>
          </a:p>
        </p:txBody>
      </p:sp>
      <p:sp>
        <p:nvSpPr>
          <p:cNvPr id="3" name="Content Placeholder 2">
            <a:extLst>
              <a:ext uri="{FF2B5EF4-FFF2-40B4-BE49-F238E27FC236}">
                <a16:creationId xmlns:a16="http://schemas.microsoft.com/office/drawing/2014/main" id="{1AC25897-06EE-1A42-94E2-655AD5A4F67C}"/>
              </a:ext>
            </a:extLst>
          </p:cNvPr>
          <p:cNvSpPr>
            <a:spLocks noGrp="1"/>
          </p:cNvSpPr>
          <p:nvPr>
            <p:ph idx="1"/>
          </p:nvPr>
        </p:nvSpPr>
        <p:spPr>
          <a:xfrm>
            <a:off x="1524001" y="1236134"/>
            <a:ext cx="9980611" cy="5215466"/>
          </a:xfrm>
        </p:spPr>
        <p:txBody>
          <a:bodyPr/>
          <a:lstStyle/>
          <a:p>
            <a:endParaRPr lang="en-US" dirty="0"/>
          </a:p>
          <a:p>
            <a:r>
              <a:rPr lang="en-US" sz="2800" dirty="0"/>
              <a:t>Female Gender?</a:t>
            </a:r>
          </a:p>
          <a:p>
            <a:r>
              <a:rPr lang="en-US" sz="2800" dirty="0"/>
              <a:t>Clear Understanding of the threat posed by COVID-19</a:t>
            </a:r>
          </a:p>
          <a:p>
            <a:r>
              <a:rPr lang="en-US" sz="2800" dirty="0"/>
              <a:t>Need for timely and decisive action</a:t>
            </a:r>
          </a:p>
          <a:p>
            <a:r>
              <a:rPr lang="en-US" sz="2800" dirty="0"/>
              <a:t>Adoption of Strict Measures</a:t>
            </a:r>
          </a:p>
          <a:p>
            <a:r>
              <a:rPr lang="en-US" sz="2800" dirty="0"/>
              <a:t>Earlier Implementation associated with better outcomes</a:t>
            </a:r>
          </a:p>
          <a:p>
            <a:r>
              <a:rPr lang="en-US" sz="2800" dirty="0"/>
              <a:t>Ability to measure impact beyond deaths</a:t>
            </a:r>
          </a:p>
        </p:txBody>
      </p:sp>
    </p:spTree>
    <p:extLst>
      <p:ext uri="{BB962C8B-B14F-4D97-AF65-F5344CB8AC3E}">
        <p14:creationId xmlns:p14="http://schemas.microsoft.com/office/powerpoint/2010/main" val="284340810"/>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83D9D-1C20-9542-8A90-E22A0F83AD43}"/>
              </a:ext>
            </a:extLst>
          </p:cNvPr>
          <p:cNvSpPr>
            <a:spLocks noGrp="1"/>
          </p:cNvSpPr>
          <p:nvPr>
            <p:ph type="title"/>
          </p:nvPr>
        </p:nvSpPr>
        <p:spPr/>
        <p:txBody>
          <a:bodyPr/>
          <a:lstStyle/>
          <a:p>
            <a:r>
              <a:rPr lang="en-US" b="1" dirty="0">
                <a:solidFill>
                  <a:srgbClr val="FF0000"/>
                </a:solidFill>
              </a:rPr>
              <a:t>REQUIRED…….Decisive Leadership……2</a:t>
            </a:r>
          </a:p>
        </p:txBody>
      </p:sp>
      <p:sp>
        <p:nvSpPr>
          <p:cNvPr id="3" name="Content Placeholder 2">
            <a:extLst>
              <a:ext uri="{FF2B5EF4-FFF2-40B4-BE49-F238E27FC236}">
                <a16:creationId xmlns:a16="http://schemas.microsoft.com/office/drawing/2014/main" id="{C2FC4232-0ACD-0A40-92CC-C08166661E6B}"/>
              </a:ext>
            </a:extLst>
          </p:cNvPr>
          <p:cNvSpPr>
            <a:spLocks noGrp="1"/>
          </p:cNvSpPr>
          <p:nvPr>
            <p:ph idx="1"/>
          </p:nvPr>
        </p:nvSpPr>
        <p:spPr/>
        <p:txBody>
          <a:bodyPr/>
          <a:lstStyle/>
          <a:p>
            <a:r>
              <a:rPr lang="en-US" sz="2800" dirty="0"/>
              <a:t>Good coordination</a:t>
            </a:r>
          </a:p>
          <a:p>
            <a:r>
              <a:rPr lang="en-US" sz="2800" dirty="0"/>
              <a:t>Forward planning</a:t>
            </a:r>
          </a:p>
          <a:p>
            <a:r>
              <a:rPr lang="en-US" sz="2800" dirty="0"/>
              <a:t>Repositioning the health system</a:t>
            </a:r>
          </a:p>
          <a:p>
            <a:r>
              <a:rPr lang="en-US" sz="2800" dirty="0"/>
              <a:t>Singapore established a multinational Taskforce ahead of confirmed cases</a:t>
            </a:r>
          </a:p>
          <a:p>
            <a:r>
              <a:rPr lang="en-US" sz="2800" dirty="0"/>
              <a:t>Reliance on Science and not Politics</a:t>
            </a:r>
          </a:p>
        </p:txBody>
      </p:sp>
    </p:spTree>
    <p:extLst>
      <p:ext uri="{BB962C8B-B14F-4D97-AF65-F5344CB8AC3E}">
        <p14:creationId xmlns:p14="http://schemas.microsoft.com/office/powerpoint/2010/main" val="2082422980"/>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D7B4B5-C736-ED43-97A8-CA0F397D377C}"/>
              </a:ext>
            </a:extLst>
          </p:cNvPr>
          <p:cNvSpPr>
            <a:spLocks noGrp="1"/>
          </p:cNvSpPr>
          <p:nvPr>
            <p:ph type="title"/>
          </p:nvPr>
        </p:nvSpPr>
        <p:spPr>
          <a:xfrm>
            <a:off x="2592925" y="0"/>
            <a:ext cx="8911687" cy="839449"/>
          </a:xfrm>
        </p:spPr>
        <p:txBody>
          <a:bodyPr/>
          <a:lstStyle/>
          <a:p>
            <a:r>
              <a:rPr lang="en-US" b="1" dirty="0">
                <a:solidFill>
                  <a:srgbClr val="FF0000"/>
                </a:solidFill>
              </a:rPr>
              <a:t>Leadership and Gender ? </a:t>
            </a:r>
          </a:p>
        </p:txBody>
      </p:sp>
      <p:pic>
        <p:nvPicPr>
          <p:cNvPr id="10" name="Content Placeholder 9">
            <a:extLst>
              <a:ext uri="{FF2B5EF4-FFF2-40B4-BE49-F238E27FC236}">
                <a16:creationId xmlns:a16="http://schemas.microsoft.com/office/drawing/2014/main" id="{79686EA0-5774-994C-904B-B32DA62E8B9F}"/>
              </a:ext>
            </a:extLst>
          </p:cNvPr>
          <p:cNvPicPr>
            <a:picLocks noGrp="1" noChangeAspect="1"/>
          </p:cNvPicPr>
          <p:nvPr>
            <p:ph idx="1"/>
          </p:nvPr>
        </p:nvPicPr>
        <p:blipFill>
          <a:blip r:embed="rId2"/>
          <a:stretch>
            <a:fillRect/>
          </a:stretch>
        </p:blipFill>
        <p:spPr>
          <a:xfrm>
            <a:off x="659567" y="839449"/>
            <a:ext cx="11532433" cy="6018551"/>
          </a:xfrm>
        </p:spPr>
      </p:pic>
    </p:spTree>
    <p:extLst>
      <p:ext uri="{BB962C8B-B14F-4D97-AF65-F5344CB8AC3E}">
        <p14:creationId xmlns:p14="http://schemas.microsoft.com/office/powerpoint/2010/main" val="1661825002"/>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55C7-60B0-8547-81C1-5741A3716227}"/>
              </a:ext>
            </a:extLst>
          </p:cNvPr>
          <p:cNvSpPr>
            <a:spLocks noGrp="1"/>
          </p:cNvSpPr>
          <p:nvPr>
            <p:ph type="title"/>
          </p:nvPr>
        </p:nvSpPr>
        <p:spPr>
          <a:xfrm>
            <a:off x="609600" y="122238"/>
            <a:ext cx="10058400" cy="764453"/>
          </a:xfrm>
        </p:spPr>
        <p:txBody>
          <a:bodyPr/>
          <a:lstStyle/>
          <a:p>
            <a:r>
              <a:rPr lang="en-US" b="1" dirty="0">
                <a:solidFill>
                  <a:srgbClr val="FF0000"/>
                </a:solidFill>
              </a:rPr>
              <a:t>Challenges in Africa</a:t>
            </a:r>
          </a:p>
        </p:txBody>
      </p:sp>
      <p:sp>
        <p:nvSpPr>
          <p:cNvPr id="3" name="Content Placeholder 2">
            <a:extLst>
              <a:ext uri="{FF2B5EF4-FFF2-40B4-BE49-F238E27FC236}">
                <a16:creationId xmlns:a16="http://schemas.microsoft.com/office/drawing/2014/main" id="{7C1A1B1F-4DFB-1D47-BD3F-F2770C943711}"/>
              </a:ext>
            </a:extLst>
          </p:cNvPr>
          <p:cNvSpPr>
            <a:spLocks noGrp="1"/>
          </p:cNvSpPr>
          <p:nvPr>
            <p:ph sz="half" idx="1"/>
          </p:nvPr>
        </p:nvSpPr>
        <p:spPr/>
        <p:txBody>
          <a:bodyPr/>
          <a:lstStyle/>
          <a:p>
            <a:r>
              <a:rPr lang="en-US" sz="2800" dirty="0"/>
              <a:t>Trust deficit</a:t>
            </a:r>
          </a:p>
          <a:p>
            <a:r>
              <a:rPr lang="en-US" sz="2800" dirty="0"/>
              <a:t>COVID-19 a MYTH</a:t>
            </a:r>
          </a:p>
          <a:p>
            <a:r>
              <a:rPr lang="en-US" sz="2800" dirty="0"/>
              <a:t>Inadequate testing</a:t>
            </a:r>
          </a:p>
          <a:p>
            <a:r>
              <a:rPr lang="en-US" sz="2800" dirty="0"/>
              <a:t>Low priority accorded health</a:t>
            </a:r>
          </a:p>
          <a:p>
            <a:r>
              <a:rPr lang="en-US" sz="2800" dirty="0"/>
              <a:t>Poor Funding</a:t>
            </a:r>
          </a:p>
          <a:p>
            <a:r>
              <a:rPr lang="en-US" sz="2800" dirty="0"/>
              <a:t>Fragile healthcare system</a:t>
            </a:r>
          </a:p>
          <a:p>
            <a:r>
              <a:rPr lang="en-US" sz="2800" dirty="0"/>
              <a:t>Non existing research architecture</a:t>
            </a:r>
          </a:p>
          <a:p>
            <a:r>
              <a:rPr lang="en-US" sz="2800" dirty="0"/>
              <a:t>Competing health issues</a:t>
            </a:r>
          </a:p>
        </p:txBody>
      </p:sp>
      <p:pic>
        <p:nvPicPr>
          <p:cNvPr id="9" name="Content Placeholder 8">
            <a:extLst>
              <a:ext uri="{FF2B5EF4-FFF2-40B4-BE49-F238E27FC236}">
                <a16:creationId xmlns:a16="http://schemas.microsoft.com/office/drawing/2014/main" id="{304AEE20-AB59-6C48-84B6-96A420DF19E5}"/>
              </a:ext>
            </a:extLst>
          </p:cNvPr>
          <p:cNvPicPr>
            <a:picLocks noGrp="1" noChangeAspect="1"/>
          </p:cNvPicPr>
          <p:nvPr>
            <p:ph sz="half" idx="2"/>
          </p:nvPr>
        </p:nvPicPr>
        <p:blipFill>
          <a:blip r:embed="rId2"/>
          <a:stretch>
            <a:fillRect/>
          </a:stretch>
        </p:blipFill>
        <p:spPr>
          <a:xfrm>
            <a:off x="5860473" y="1163781"/>
            <a:ext cx="6012872" cy="5527963"/>
          </a:xfrm>
        </p:spPr>
      </p:pic>
    </p:spTree>
    <p:extLst>
      <p:ext uri="{BB962C8B-B14F-4D97-AF65-F5344CB8AC3E}">
        <p14:creationId xmlns:p14="http://schemas.microsoft.com/office/powerpoint/2010/main" val="1190797614"/>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803B-ABF3-7649-9B47-D8DAD7E1CA59}"/>
              </a:ext>
            </a:extLst>
          </p:cNvPr>
          <p:cNvSpPr>
            <a:spLocks noGrp="1"/>
          </p:cNvSpPr>
          <p:nvPr>
            <p:ph type="title"/>
          </p:nvPr>
        </p:nvSpPr>
        <p:spPr/>
        <p:txBody>
          <a:bodyPr/>
          <a:lstStyle/>
          <a:p>
            <a:r>
              <a:rPr lang="en-US" dirty="0">
                <a:solidFill>
                  <a:srgbClr val="FF0000"/>
                </a:solidFill>
              </a:rPr>
              <a:t>Facilitating Factors for Trust</a:t>
            </a:r>
          </a:p>
        </p:txBody>
      </p:sp>
      <p:sp>
        <p:nvSpPr>
          <p:cNvPr id="3" name="Content Placeholder 2">
            <a:extLst>
              <a:ext uri="{FF2B5EF4-FFF2-40B4-BE49-F238E27FC236}">
                <a16:creationId xmlns:a16="http://schemas.microsoft.com/office/drawing/2014/main" id="{7D65139E-EF4D-2B44-A8EC-8FD3601827D5}"/>
              </a:ext>
            </a:extLst>
          </p:cNvPr>
          <p:cNvSpPr>
            <a:spLocks noGrp="1"/>
          </p:cNvSpPr>
          <p:nvPr>
            <p:ph idx="1"/>
          </p:nvPr>
        </p:nvSpPr>
        <p:spPr/>
        <p:txBody>
          <a:bodyPr/>
          <a:lstStyle/>
          <a:p>
            <a:r>
              <a:rPr lang="en-US" dirty="0"/>
              <a:t>Family Members</a:t>
            </a:r>
          </a:p>
          <a:p>
            <a:r>
              <a:rPr lang="en-US" dirty="0"/>
              <a:t>Community leaders</a:t>
            </a:r>
          </a:p>
          <a:p>
            <a:r>
              <a:rPr lang="en-US" dirty="0"/>
              <a:t>Healthcare Workers</a:t>
            </a:r>
          </a:p>
          <a:p>
            <a:pPr lvl="1">
              <a:buFont typeface="Wingdings" pitchFamily="2" charset="2"/>
              <a:buChar char="Ø"/>
            </a:pPr>
            <a:r>
              <a:rPr lang="en-US" dirty="0"/>
              <a:t>In Africa only 27% of health workers have been fully vaccinated against COVID-19 as of November 2021.i Personal protective equipment (PPE) is still inadequate or non-existent in some cases </a:t>
            </a:r>
          </a:p>
        </p:txBody>
      </p:sp>
    </p:spTree>
    <p:extLst>
      <p:ext uri="{BB962C8B-B14F-4D97-AF65-F5344CB8AC3E}">
        <p14:creationId xmlns:p14="http://schemas.microsoft.com/office/powerpoint/2010/main" val="496744918"/>
      </p:ext>
    </p:extLst>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13C6-93DE-AD46-924E-8C96DDEF71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7750F79-DBF6-1D4E-AB47-CB4212A4C309}"/>
              </a:ext>
            </a:extLst>
          </p:cNvPr>
          <p:cNvPicPr>
            <a:picLocks noGrp="1" noChangeAspect="1"/>
          </p:cNvPicPr>
          <p:nvPr>
            <p:ph idx="1"/>
          </p:nvPr>
        </p:nvPicPr>
        <p:blipFill>
          <a:blip r:embed="rId2"/>
          <a:stretch>
            <a:fillRect/>
          </a:stretch>
        </p:blipFill>
        <p:spPr>
          <a:xfrm>
            <a:off x="180109" y="122238"/>
            <a:ext cx="11817927" cy="6735762"/>
          </a:xfrm>
        </p:spPr>
      </p:pic>
    </p:spTree>
    <p:extLst>
      <p:ext uri="{BB962C8B-B14F-4D97-AF65-F5344CB8AC3E}">
        <p14:creationId xmlns:p14="http://schemas.microsoft.com/office/powerpoint/2010/main" val="3208891825"/>
      </p:ext>
    </p:ext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51759-9828-EB4D-91ED-EC299AEC3BD3}"/>
              </a:ext>
            </a:extLst>
          </p:cNvPr>
          <p:cNvSpPr>
            <a:spLocks noGrp="1"/>
          </p:cNvSpPr>
          <p:nvPr>
            <p:ph type="title"/>
          </p:nvPr>
        </p:nvSpPr>
        <p:spPr/>
        <p:txBody>
          <a:bodyPr>
            <a:normAutofit/>
          </a:bodyPr>
          <a:lstStyle/>
          <a:p>
            <a:r>
              <a:rPr lang="en-US" b="1" dirty="0">
                <a:solidFill>
                  <a:srgbClr val="FF0000"/>
                </a:solidFill>
              </a:rPr>
              <a:t>More African based research needed</a:t>
            </a:r>
          </a:p>
        </p:txBody>
      </p:sp>
      <p:sp>
        <p:nvSpPr>
          <p:cNvPr id="3" name="Content Placeholder 2">
            <a:extLst>
              <a:ext uri="{FF2B5EF4-FFF2-40B4-BE49-F238E27FC236}">
                <a16:creationId xmlns:a16="http://schemas.microsoft.com/office/drawing/2014/main" id="{9A870C15-4FF7-2342-A003-C0492A2B028B}"/>
              </a:ext>
            </a:extLst>
          </p:cNvPr>
          <p:cNvSpPr>
            <a:spLocks noGrp="1"/>
          </p:cNvSpPr>
          <p:nvPr>
            <p:ph idx="1"/>
          </p:nvPr>
        </p:nvSpPr>
        <p:spPr/>
        <p:txBody>
          <a:bodyPr/>
          <a:lstStyle/>
          <a:p>
            <a:r>
              <a:rPr lang="en-US" sz="2800" dirty="0"/>
              <a:t>Socio-cultural impact</a:t>
            </a:r>
          </a:p>
          <a:p>
            <a:r>
              <a:rPr lang="en-US" sz="2800" dirty="0"/>
              <a:t>Economic costs</a:t>
            </a:r>
          </a:p>
          <a:p>
            <a:r>
              <a:rPr lang="en-US" sz="2800" dirty="0"/>
              <a:t>Basic and clinical sciences</a:t>
            </a:r>
          </a:p>
          <a:p>
            <a:r>
              <a:rPr lang="en-US" sz="2800" dirty="0"/>
              <a:t>Epidemiology in Africa</a:t>
            </a:r>
          </a:p>
          <a:p>
            <a:r>
              <a:rPr lang="en-US" sz="2800" dirty="0"/>
              <a:t>Pathogenesis and disease progression</a:t>
            </a:r>
          </a:p>
          <a:p>
            <a:r>
              <a:rPr lang="en-US" sz="2800" dirty="0"/>
              <a:t>Drug trials</a:t>
            </a:r>
          </a:p>
          <a:p>
            <a:r>
              <a:rPr lang="en-US" sz="2800" dirty="0"/>
              <a:t>Vaccine research</a:t>
            </a:r>
          </a:p>
          <a:p>
            <a:endParaRPr lang="en-US" dirty="0"/>
          </a:p>
        </p:txBody>
      </p:sp>
    </p:spTree>
    <p:extLst>
      <p:ext uri="{BB962C8B-B14F-4D97-AF65-F5344CB8AC3E}">
        <p14:creationId xmlns:p14="http://schemas.microsoft.com/office/powerpoint/2010/main" val="161502980"/>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72EC9-98F3-3F45-9A2F-73B23500AC77}"/>
              </a:ext>
            </a:extLst>
          </p:cNvPr>
          <p:cNvSpPr>
            <a:spLocks noGrp="1"/>
          </p:cNvSpPr>
          <p:nvPr>
            <p:ph type="title"/>
          </p:nvPr>
        </p:nvSpPr>
        <p:spPr/>
        <p:txBody>
          <a:bodyPr/>
          <a:lstStyle/>
          <a:p>
            <a:r>
              <a:rPr lang="en-US" b="1" dirty="0">
                <a:solidFill>
                  <a:srgbClr val="FF0000"/>
                </a:solidFill>
              </a:rPr>
              <a:t>Factors impacting Fatality</a:t>
            </a:r>
          </a:p>
        </p:txBody>
      </p:sp>
      <p:sp>
        <p:nvSpPr>
          <p:cNvPr id="3" name="Content Placeholder 2">
            <a:extLst>
              <a:ext uri="{FF2B5EF4-FFF2-40B4-BE49-F238E27FC236}">
                <a16:creationId xmlns:a16="http://schemas.microsoft.com/office/drawing/2014/main" id="{5C2D97CD-C2E0-5248-9910-AE1356F0743D}"/>
              </a:ext>
            </a:extLst>
          </p:cNvPr>
          <p:cNvSpPr>
            <a:spLocks noGrp="1"/>
          </p:cNvSpPr>
          <p:nvPr>
            <p:ph idx="1"/>
          </p:nvPr>
        </p:nvSpPr>
        <p:spPr/>
        <p:txBody>
          <a:bodyPr/>
          <a:lstStyle/>
          <a:p>
            <a:r>
              <a:rPr lang="en-US" dirty="0"/>
              <a:t>The male to female ratio among confirmed cases is 1.6, and the median age is 37 years (range: 0 - 105). </a:t>
            </a:r>
          </a:p>
          <a:p>
            <a:r>
              <a:rPr lang="en-US" dirty="0"/>
              <a:t>African Advantage</a:t>
            </a:r>
          </a:p>
          <a:p>
            <a:r>
              <a:rPr lang="en-US" dirty="0"/>
              <a:t>Age </a:t>
            </a:r>
          </a:p>
          <a:p>
            <a:r>
              <a:rPr lang="en-US" dirty="0"/>
              <a:t>Co-morbidities-</a:t>
            </a:r>
          </a:p>
          <a:p>
            <a:pPr lvl="1">
              <a:buFont typeface="Wingdings" pitchFamily="2" charset="2"/>
              <a:buChar char="v"/>
            </a:pPr>
            <a:r>
              <a:rPr lang="en-US" dirty="0"/>
              <a:t>Diabetes</a:t>
            </a:r>
          </a:p>
          <a:p>
            <a:pPr lvl="1">
              <a:buFont typeface="Wingdings" pitchFamily="2" charset="2"/>
              <a:buChar char="v"/>
            </a:pPr>
            <a:r>
              <a:rPr lang="en-US" dirty="0"/>
              <a:t>CVD</a:t>
            </a:r>
          </a:p>
          <a:p>
            <a:pPr lvl="1">
              <a:buFont typeface="Wingdings" pitchFamily="2" charset="2"/>
              <a:buChar char="v"/>
            </a:pPr>
            <a:r>
              <a:rPr lang="en-US" dirty="0"/>
              <a:t>CPD</a:t>
            </a:r>
          </a:p>
          <a:p>
            <a:pPr lvl="1">
              <a:buFont typeface="Wingdings" pitchFamily="2" charset="2"/>
              <a:buChar char="v"/>
            </a:pPr>
            <a:r>
              <a:rPr lang="en-US" dirty="0"/>
              <a:t>Cancer</a:t>
            </a:r>
          </a:p>
          <a:p>
            <a:endParaRPr lang="en-US" dirty="0"/>
          </a:p>
          <a:p>
            <a:endParaRPr lang="en-US" dirty="0"/>
          </a:p>
        </p:txBody>
      </p:sp>
    </p:spTree>
    <p:extLst>
      <p:ext uri="{BB962C8B-B14F-4D97-AF65-F5344CB8AC3E}">
        <p14:creationId xmlns:p14="http://schemas.microsoft.com/office/powerpoint/2010/main" val="2878309701"/>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55A25D9A-5D14-7641-82D4-1B5163D68941}"/>
              </a:ext>
            </a:extLst>
          </p:cNvPr>
          <p:cNvSpPr>
            <a:spLocks noGrp="1" noChangeArrowheads="1"/>
          </p:cNvSpPr>
          <p:nvPr>
            <p:ph type="title"/>
          </p:nvPr>
        </p:nvSpPr>
        <p:spPr/>
        <p:txBody>
          <a:bodyPr/>
          <a:lstStyle/>
          <a:p>
            <a:pPr eaLnBrk="1" hangingPunct="1"/>
            <a:r>
              <a:rPr lang="en-US" altLang="en-US" dirty="0">
                <a:solidFill>
                  <a:srgbClr val="FF0000"/>
                </a:solidFill>
              </a:rPr>
              <a:t>	Outline</a:t>
            </a:r>
          </a:p>
        </p:txBody>
      </p:sp>
      <p:sp>
        <p:nvSpPr>
          <p:cNvPr id="18434" name="Rectangle 3">
            <a:extLst>
              <a:ext uri="{FF2B5EF4-FFF2-40B4-BE49-F238E27FC236}">
                <a16:creationId xmlns:a16="http://schemas.microsoft.com/office/drawing/2014/main" id="{D9EF70DA-49AF-F54D-9E4E-389DB2C239F0}"/>
              </a:ext>
            </a:extLst>
          </p:cNvPr>
          <p:cNvSpPr>
            <a:spLocks noGrp="1" noChangeArrowheads="1"/>
          </p:cNvSpPr>
          <p:nvPr>
            <p:ph idx="1"/>
          </p:nvPr>
        </p:nvSpPr>
        <p:spPr>
          <a:xfrm>
            <a:off x="609600" y="1719263"/>
            <a:ext cx="10972800" cy="4958628"/>
          </a:xfrm>
        </p:spPr>
        <p:txBody>
          <a:bodyPr/>
          <a:lstStyle/>
          <a:p>
            <a:r>
              <a:rPr lang="en-US" sz="2800" dirty="0"/>
              <a:t>Africa/Epidemiology</a:t>
            </a:r>
          </a:p>
          <a:p>
            <a:r>
              <a:rPr lang="en-US" sz="2800" dirty="0"/>
              <a:t>The Pathogen/Disease</a:t>
            </a:r>
          </a:p>
          <a:p>
            <a:r>
              <a:rPr lang="en-US" sz="2800" dirty="0"/>
              <a:t>Clinicals/Susceptibility/Prognosis</a:t>
            </a:r>
          </a:p>
          <a:p>
            <a:r>
              <a:rPr lang="en-US" sz="2800" dirty="0"/>
              <a:t>Control/Clinical Management</a:t>
            </a:r>
          </a:p>
          <a:p>
            <a:r>
              <a:rPr lang="en-US" sz="2800" dirty="0"/>
              <a:t>Anti-COVID-19 Drug Trials</a:t>
            </a:r>
          </a:p>
          <a:p>
            <a:r>
              <a:rPr lang="en-US" sz="2800" dirty="0"/>
              <a:t>Vaccines and Vaccination in Africa</a:t>
            </a:r>
          </a:p>
          <a:p>
            <a:r>
              <a:rPr lang="en-US" sz="2800" dirty="0"/>
              <a:t>Challenges in Africa</a:t>
            </a:r>
          </a:p>
          <a:p>
            <a:r>
              <a:rPr lang="en-US" sz="2800" dirty="0"/>
              <a:t>Conclusion</a:t>
            </a:r>
          </a:p>
        </p:txBody>
      </p:sp>
    </p:spTree>
    <p:extLst>
      <p:ext uri="{BB962C8B-B14F-4D97-AF65-F5344CB8AC3E}">
        <p14:creationId xmlns:p14="http://schemas.microsoft.com/office/powerpoint/2010/main" val="724295180"/>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D448-7E2E-4143-811C-D97A977ECFA4}"/>
              </a:ext>
            </a:extLst>
          </p:cNvPr>
          <p:cNvSpPr>
            <a:spLocks noGrp="1"/>
          </p:cNvSpPr>
          <p:nvPr>
            <p:ph type="title"/>
          </p:nvPr>
        </p:nvSpPr>
        <p:spPr/>
        <p:txBody>
          <a:bodyPr/>
          <a:lstStyle/>
          <a:p>
            <a:r>
              <a:rPr lang="en-US" b="1" dirty="0">
                <a:solidFill>
                  <a:srgbClr val="FF0000"/>
                </a:solidFill>
              </a:rPr>
              <a:t>African  Advantage</a:t>
            </a:r>
          </a:p>
        </p:txBody>
      </p:sp>
      <p:sp>
        <p:nvSpPr>
          <p:cNvPr id="3" name="Content Placeholder 2">
            <a:extLst>
              <a:ext uri="{FF2B5EF4-FFF2-40B4-BE49-F238E27FC236}">
                <a16:creationId xmlns:a16="http://schemas.microsoft.com/office/drawing/2014/main" id="{02C8F11D-070D-764A-BFE2-233F5C03C527}"/>
              </a:ext>
            </a:extLst>
          </p:cNvPr>
          <p:cNvSpPr>
            <a:spLocks noGrp="1"/>
          </p:cNvSpPr>
          <p:nvPr>
            <p:ph idx="1"/>
          </p:nvPr>
        </p:nvSpPr>
        <p:spPr/>
        <p:txBody>
          <a:bodyPr/>
          <a:lstStyle/>
          <a:p>
            <a:endParaRPr lang="en-US" dirty="0"/>
          </a:p>
          <a:p>
            <a:r>
              <a:rPr lang="en-US" dirty="0"/>
              <a:t>AGE DISTRIBUTION</a:t>
            </a:r>
          </a:p>
          <a:p>
            <a:r>
              <a:rPr lang="en-US" dirty="0"/>
              <a:t>HEAT</a:t>
            </a:r>
          </a:p>
          <a:p>
            <a:r>
              <a:rPr lang="en-US" dirty="0"/>
              <a:t>ENVIRONMENT/PREVIOUS INFECTIONS</a:t>
            </a:r>
          </a:p>
        </p:txBody>
      </p:sp>
    </p:spTree>
    <p:extLst>
      <p:ext uri="{BB962C8B-B14F-4D97-AF65-F5344CB8AC3E}">
        <p14:creationId xmlns:p14="http://schemas.microsoft.com/office/powerpoint/2010/main" val="856757842"/>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BD39E-9FAE-C44D-BAB8-1463D9435D48}"/>
              </a:ext>
            </a:extLst>
          </p:cNvPr>
          <p:cNvSpPr>
            <a:spLocks noGrp="1"/>
          </p:cNvSpPr>
          <p:nvPr>
            <p:ph type="title"/>
          </p:nvPr>
        </p:nvSpPr>
        <p:spPr>
          <a:xfrm>
            <a:off x="609600" y="122238"/>
            <a:ext cx="10058400" cy="736744"/>
          </a:xfrm>
        </p:spPr>
        <p:txBody>
          <a:bodyPr/>
          <a:lstStyle/>
          <a:p>
            <a:r>
              <a:rPr lang="en-US" dirty="0">
                <a:solidFill>
                  <a:srgbClr val="FF0000"/>
                </a:solidFill>
              </a:rPr>
              <a:t>AFRICAN RESPONSE</a:t>
            </a:r>
          </a:p>
        </p:txBody>
      </p:sp>
      <p:sp>
        <p:nvSpPr>
          <p:cNvPr id="3" name="Content Placeholder 2">
            <a:extLst>
              <a:ext uri="{FF2B5EF4-FFF2-40B4-BE49-F238E27FC236}">
                <a16:creationId xmlns:a16="http://schemas.microsoft.com/office/drawing/2014/main" id="{8973C919-2E6D-0441-9557-641A1A9A860C}"/>
              </a:ext>
            </a:extLst>
          </p:cNvPr>
          <p:cNvSpPr>
            <a:spLocks noGrp="1"/>
          </p:cNvSpPr>
          <p:nvPr>
            <p:ph idx="1"/>
          </p:nvPr>
        </p:nvSpPr>
        <p:spPr>
          <a:xfrm>
            <a:off x="0" y="858982"/>
            <a:ext cx="11582400" cy="6179127"/>
          </a:xfrm>
        </p:spPr>
        <p:txBody>
          <a:bodyPr/>
          <a:lstStyle/>
          <a:p>
            <a:r>
              <a:rPr lang="en-US" sz="2800" dirty="0"/>
              <a:t>Africa Joint Continental Strategy for COVID-19 outbreak</a:t>
            </a:r>
          </a:p>
          <a:p>
            <a:pPr marL="514350" indent="-514350">
              <a:buFont typeface="+mj-lt"/>
              <a:buAutoNum type="alphaLcPeriod"/>
            </a:pPr>
            <a:r>
              <a:rPr lang="en-US" sz="2800" dirty="0"/>
              <a:t>prevent severe illness and death from COVID-19 infection in Member States;</a:t>
            </a:r>
          </a:p>
          <a:p>
            <a:pPr marL="514350" indent="-514350">
              <a:buFont typeface="+mj-lt"/>
              <a:buAutoNum type="alphaLcPeriod"/>
            </a:pPr>
            <a:r>
              <a:rPr lang="en-US" sz="2800" dirty="0"/>
              <a:t>minimize social disruption and economic consequences of COVID-19 outbreaks. Centralized Process of Technical Support</a:t>
            </a:r>
          </a:p>
          <a:p>
            <a:r>
              <a:rPr lang="en-US" sz="2800" dirty="0"/>
              <a:t>Multilateral Approach to </a:t>
            </a:r>
          </a:p>
          <a:p>
            <a:pPr marL="571500" indent="-571500">
              <a:buFont typeface="+mj-lt"/>
              <a:buAutoNum type="romanUcPeriod"/>
            </a:pPr>
            <a:r>
              <a:rPr lang="en-US" sz="2800" dirty="0"/>
              <a:t>Resource Mobilization</a:t>
            </a:r>
          </a:p>
          <a:p>
            <a:pPr marL="571500" indent="-571500">
              <a:buFont typeface="+mj-lt"/>
              <a:buAutoNum type="romanUcPeriod"/>
            </a:pPr>
            <a:r>
              <a:rPr lang="en-US" sz="2800" dirty="0"/>
              <a:t>Peace &amp; Security</a:t>
            </a:r>
          </a:p>
          <a:p>
            <a:r>
              <a:rPr lang="en-US" sz="2800" dirty="0"/>
              <a:t>Overall </a:t>
            </a:r>
            <a:r>
              <a:rPr lang="en-US" sz="2800" err="1"/>
              <a:t>Goal</a:t>
            </a:r>
            <a:r>
              <a:rPr lang="en-US" sz="2800"/>
              <a:t>: to </a:t>
            </a:r>
            <a:r>
              <a:rPr lang="en-US" sz="2800" dirty="0"/>
              <a:t>promote evidence-based public health practice for surveillance, prevention, diagnosis, treatment, and control of COVID-19.</a:t>
            </a:r>
          </a:p>
          <a:p>
            <a:endParaRPr lang="en-US" dirty="0"/>
          </a:p>
        </p:txBody>
      </p:sp>
    </p:spTree>
    <p:extLst>
      <p:ext uri="{BB962C8B-B14F-4D97-AF65-F5344CB8AC3E}">
        <p14:creationId xmlns:p14="http://schemas.microsoft.com/office/powerpoint/2010/main" val="3312100473"/>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E7386-A1DC-E548-8924-A5A1A08737C8}"/>
              </a:ext>
            </a:extLst>
          </p:cNvPr>
          <p:cNvSpPr>
            <a:spLocks noGrp="1"/>
          </p:cNvSpPr>
          <p:nvPr>
            <p:ph type="title"/>
          </p:nvPr>
        </p:nvSpPr>
        <p:spPr/>
        <p:txBody>
          <a:bodyPr/>
          <a:lstStyle/>
          <a:p>
            <a:r>
              <a:rPr lang="en-US" dirty="0">
                <a:solidFill>
                  <a:srgbClr val="FF0000"/>
                </a:solidFill>
              </a:rPr>
              <a:t>AFRICA’S RESPONSE</a:t>
            </a:r>
          </a:p>
        </p:txBody>
      </p:sp>
      <p:sp>
        <p:nvSpPr>
          <p:cNvPr id="3" name="Content Placeholder 2">
            <a:extLst>
              <a:ext uri="{FF2B5EF4-FFF2-40B4-BE49-F238E27FC236}">
                <a16:creationId xmlns:a16="http://schemas.microsoft.com/office/drawing/2014/main" id="{FB8D9D86-C4EE-A04D-83D2-E80204F4FD84}"/>
              </a:ext>
            </a:extLst>
          </p:cNvPr>
          <p:cNvSpPr>
            <a:spLocks noGrp="1"/>
          </p:cNvSpPr>
          <p:nvPr>
            <p:ph idx="1"/>
          </p:nvPr>
        </p:nvSpPr>
        <p:spPr/>
        <p:txBody>
          <a:bodyPr/>
          <a:lstStyle/>
          <a:p>
            <a:pPr marL="0" indent="0">
              <a:buNone/>
            </a:pPr>
            <a:endParaRPr lang="en-US" dirty="0"/>
          </a:p>
          <a:p>
            <a:pPr marL="0" indent="0">
              <a:buNone/>
            </a:pPr>
            <a:r>
              <a:rPr lang="en-US" dirty="0"/>
              <a:t>AFRICA CDC</a:t>
            </a:r>
          </a:p>
          <a:p>
            <a:pPr lvl="1"/>
            <a:r>
              <a:rPr lang="en-US" dirty="0"/>
              <a:t>AFRICA TASKFORCE FOR CORONAVIRUS (AFTCOR)</a:t>
            </a:r>
          </a:p>
          <a:p>
            <a:pPr lvl="1"/>
            <a:r>
              <a:rPr lang="en-US" dirty="0"/>
              <a:t>AFRICA CDC’S INCIDENT MANAGENT SYSTEM</a:t>
            </a:r>
          </a:p>
        </p:txBody>
      </p:sp>
    </p:spTree>
    <p:extLst>
      <p:ext uri="{BB962C8B-B14F-4D97-AF65-F5344CB8AC3E}">
        <p14:creationId xmlns:p14="http://schemas.microsoft.com/office/powerpoint/2010/main" val="89877803"/>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ED8C8-571E-2744-8907-37AC5BCE7BAB}"/>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27472865-B3AF-7345-A5C2-C728EB049F19}"/>
              </a:ext>
            </a:extLst>
          </p:cNvPr>
          <p:cNvSpPr>
            <a:spLocks noGrp="1"/>
          </p:cNvSpPr>
          <p:nvPr>
            <p:ph idx="1"/>
          </p:nvPr>
        </p:nvSpPr>
        <p:spPr/>
        <p:txBody>
          <a:bodyPr>
            <a:normAutofit fontScale="85000" lnSpcReduction="10000"/>
          </a:bodyPr>
          <a:lstStyle/>
          <a:p>
            <a:r>
              <a:rPr lang="en-US" dirty="0"/>
              <a:t>The report prepared by African Peer Review Mechanisms covered:</a:t>
            </a:r>
          </a:p>
          <a:p>
            <a:pPr lvl="1"/>
            <a:r>
              <a:rPr lang="en-US" dirty="0"/>
              <a:t>seeks to support the articulation of evidence-based governance responses in member states and to facilitate sharing of tested approaches on the governance response to COVID-19 </a:t>
            </a:r>
          </a:p>
          <a:p>
            <a:pPr lvl="1"/>
            <a:r>
              <a:rPr lang="en-US" dirty="0"/>
              <a:t>this report explores the implications of immediate measures taken to contain COVID-19, which has placed operational constraints on institutions across public and private </a:t>
            </a:r>
          </a:p>
          <a:p>
            <a:pPr lvl="1"/>
            <a:endParaRPr lang="en-US" dirty="0"/>
          </a:p>
        </p:txBody>
      </p:sp>
      <p:pic>
        <p:nvPicPr>
          <p:cNvPr id="7" name="Picture 6">
            <a:extLst>
              <a:ext uri="{FF2B5EF4-FFF2-40B4-BE49-F238E27FC236}">
                <a16:creationId xmlns:a16="http://schemas.microsoft.com/office/drawing/2014/main" id="{1906AD19-8FCD-A34D-9421-D79C7AAC12A8}"/>
              </a:ext>
            </a:extLst>
          </p:cNvPr>
          <p:cNvPicPr>
            <a:picLocks noChangeAspect="1"/>
          </p:cNvPicPr>
          <p:nvPr/>
        </p:nvPicPr>
        <p:blipFill>
          <a:blip r:embed="rId2"/>
          <a:stretch>
            <a:fillRect/>
          </a:stretch>
        </p:blipFill>
        <p:spPr>
          <a:xfrm>
            <a:off x="0" y="-4763"/>
            <a:ext cx="4848301" cy="6858000"/>
          </a:xfrm>
          <a:prstGeom prst="rect">
            <a:avLst/>
          </a:prstGeom>
        </p:spPr>
      </p:pic>
    </p:spTree>
    <p:extLst>
      <p:ext uri="{BB962C8B-B14F-4D97-AF65-F5344CB8AC3E}">
        <p14:creationId xmlns:p14="http://schemas.microsoft.com/office/powerpoint/2010/main" val="648068195"/>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397DE-5084-2944-B70B-85AC6C842A43}"/>
              </a:ext>
            </a:extLst>
          </p:cNvPr>
          <p:cNvSpPr>
            <a:spLocks noGrp="1"/>
          </p:cNvSpPr>
          <p:nvPr>
            <p:ph type="title"/>
          </p:nvPr>
        </p:nvSpPr>
        <p:spPr>
          <a:xfrm>
            <a:off x="609600" y="122238"/>
            <a:ext cx="10058400" cy="681326"/>
          </a:xfrm>
        </p:spPr>
        <p:txBody>
          <a:bodyPr/>
          <a:lstStyle/>
          <a:p>
            <a:r>
              <a:rPr lang="en-US" dirty="0">
                <a:solidFill>
                  <a:srgbClr val="FF0000"/>
                </a:solidFill>
              </a:rPr>
              <a:t>AFRICA’S RESPONSE</a:t>
            </a:r>
          </a:p>
        </p:txBody>
      </p:sp>
      <p:pic>
        <p:nvPicPr>
          <p:cNvPr id="8" name="Content Placeholder 7">
            <a:extLst>
              <a:ext uri="{FF2B5EF4-FFF2-40B4-BE49-F238E27FC236}">
                <a16:creationId xmlns:a16="http://schemas.microsoft.com/office/drawing/2014/main" id="{B1589A44-00BE-394F-9A60-2A69F15BD733}"/>
              </a:ext>
            </a:extLst>
          </p:cNvPr>
          <p:cNvPicPr>
            <a:picLocks noGrp="1" noChangeAspect="1"/>
          </p:cNvPicPr>
          <p:nvPr>
            <p:ph sz="half" idx="1"/>
          </p:nvPr>
        </p:nvPicPr>
        <p:blipFill>
          <a:blip r:embed="rId2"/>
          <a:stretch>
            <a:fillRect/>
          </a:stretch>
        </p:blipFill>
        <p:spPr>
          <a:xfrm>
            <a:off x="-1" y="942108"/>
            <a:ext cx="5931809" cy="5915892"/>
          </a:xfrm>
        </p:spPr>
      </p:pic>
      <p:pic>
        <p:nvPicPr>
          <p:cNvPr id="6" name="Content Placeholder 5">
            <a:extLst>
              <a:ext uri="{FF2B5EF4-FFF2-40B4-BE49-F238E27FC236}">
                <a16:creationId xmlns:a16="http://schemas.microsoft.com/office/drawing/2014/main" id="{17F28953-E401-B848-9105-F5258EE90A96}"/>
              </a:ext>
            </a:extLst>
          </p:cNvPr>
          <p:cNvPicPr>
            <a:picLocks noGrp="1" noChangeAspect="1"/>
          </p:cNvPicPr>
          <p:nvPr>
            <p:ph sz="half" idx="2"/>
          </p:nvPr>
        </p:nvPicPr>
        <p:blipFill>
          <a:blip r:embed="rId3"/>
          <a:stretch>
            <a:fillRect/>
          </a:stretch>
        </p:blipFill>
        <p:spPr>
          <a:xfrm>
            <a:off x="5708073" y="942108"/>
            <a:ext cx="6483927" cy="5915892"/>
          </a:xfrm>
        </p:spPr>
      </p:pic>
    </p:spTree>
    <p:extLst>
      <p:ext uri="{BB962C8B-B14F-4D97-AF65-F5344CB8AC3E}">
        <p14:creationId xmlns:p14="http://schemas.microsoft.com/office/powerpoint/2010/main" val="2903736275"/>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113357-A37E-6846-9172-588F6C206158}"/>
              </a:ext>
            </a:extLst>
          </p:cNvPr>
          <p:cNvSpPr>
            <a:spLocks noGrp="1"/>
          </p:cNvSpPr>
          <p:nvPr>
            <p:ph type="title"/>
          </p:nvPr>
        </p:nvSpPr>
        <p:spPr>
          <a:xfrm>
            <a:off x="609600" y="122238"/>
            <a:ext cx="10058400" cy="653617"/>
          </a:xfrm>
        </p:spPr>
        <p:txBody>
          <a:bodyPr/>
          <a:lstStyle/>
          <a:p>
            <a:r>
              <a:rPr lang="en-US" sz="3600" dirty="0" err="1">
                <a:solidFill>
                  <a:srgbClr val="FF0000"/>
                </a:solidFill>
              </a:rPr>
              <a:t>Centralised</a:t>
            </a:r>
            <a:r>
              <a:rPr lang="en-US" sz="3600" dirty="0">
                <a:solidFill>
                  <a:srgbClr val="FF0000"/>
                </a:solidFill>
              </a:rPr>
              <a:t> Provision of Technical Support</a:t>
            </a:r>
          </a:p>
        </p:txBody>
      </p:sp>
      <p:sp>
        <p:nvSpPr>
          <p:cNvPr id="6" name="Content Placeholder 5">
            <a:extLst>
              <a:ext uri="{FF2B5EF4-FFF2-40B4-BE49-F238E27FC236}">
                <a16:creationId xmlns:a16="http://schemas.microsoft.com/office/drawing/2014/main" id="{AE0D400C-F8C8-264F-AE64-3BA56C1661BA}"/>
              </a:ext>
            </a:extLst>
          </p:cNvPr>
          <p:cNvSpPr>
            <a:spLocks noGrp="1"/>
          </p:cNvSpPr>
          <p:nvPr>
            <p:ph idx="1"/>
          </p:nvPr>
        </p:nvSpPr>
        <p:spPr>
          <a:xfrm>
            <a:off x="221673" y="969817"/>
            <a:ext cx="11360727" cy="5347856"/>
          </a:xfrm>
        </p:spPr>
        <p:txBody>
          <a:bodyPr/>
          <a:lstStyle/>
          <a:p>
            <a:pPr marL="806450" lvl="1" indent="-457200"/>
            <a:r>
              <a:rPr lang="en-US" sz="2800" dirty="0"/>
              <a:t>Africa CDC has provided important technical expertise and support to African countries as part of Africa Joint Continental Strategy for COVID-19 outbreak through the Africa Task Force for Coronavirus (AFTCOR) in six technical areas: </a:t>
            </a:r>
          </a:p>
          <a:p>
            <a:pPr marL="806450" lvl="1" indent="-457200">
              <a:buFont typeface="+mj-lt"/>
              <a:buAutoNum type="arabicPeriod"/>
            </a:pPr>
            <a:r>
              <a:rPr lang="en-US" sz="2000" dirty="0"/>
              <a:t>surveillance, including screening at points-of-entry; </a:t>
            </a:r>
          </a:p>
          <a:p>
            <a:pPr marL="806450" lvl="1" indent="-457200">
              <a:buFont typeface="+mj-lt"/>
              <a:buAutoNum type="arabicPeriod"/>
            </a:pPr>
            <a:r>
              <a:rPr lang="en-US" sz="2000" dirty="0"/>
              <a:t>infection prevention and control in healthcare facilities; </a:t>
            </a:r>
          </a:p>
          <a:p>
            <a:pPr marL="806450" lvl="1" indent="-457200">
              <a:buFont typeface="+mj-lt"/>
              <a:buAutoNum type="arabicPeriod"/>
            </a:pPr>
            <a:r>
              <a:rPr lang="en-US" sz="2000" dirty="0"/>
              <a:t>clinical management of persons with severe COVID-19 infection; </a:t>
            </a:r>
          </a:p>
          <a:p>
            <a:pPr marL="806450" lvl="1" indent="-457200">
              <a:buFont typeface="+mj-lt"/>
              <a:buAutoNum type="arabicPeriod"/>
            </a:pPr>
            <a:r>
              <a:rPr lang="en-US" sz="2000" dirty="0"/>
              <a:t>laboratory diagnosis and subtyping; </a:t>
            </a:r>
          </a:p>
          <a:p>
            <a:pPr marL="806450" lvl="1" indent="-457200">
              <a:buFont typeface="+mj-lt"/>
              <a:buAutoNum type="arabicPeriod"/>
            </a:pPr>
            <a:r>
              <a:rPr lang="en-US" sz="2000" dirty="0"/>
              <a:t>risk communications; </a:t>
            </a:r>
          </a:p>
          <a:p>
            <a:pPr marL="806450" lvl="1" indent="-457200">
              <a:buFont typeface="+mj-lt"/>
              <a:buAutoNum type="arabicPeriod"/>
            </a:pPr>
            <a:r>
              <a:rPr lang="en-US" sz="2000"/>
              <a:t>supply </a:t>
            </a:r>
            <a:r>
              <a:rPr lang="en-US" sz="2000" dirty="0"/>
              <a:t>chain and stockpiling. </a:t>
            </a:r>
          </a:p>
          <a:p>
            <a:r>
              <a:rPr lang="en-US" sz="2800" dirty="0"/>
              <a:t>Expansion of laboratories testing capacities for COVID-19. </a:t>
            </a:r>
          </a:p>
        </p:txBody>
      </p:sp>
    </p:spTree>
    <p:extLst>
      <p:ext uri="{BB962C8B-B14F-4D97-AF65-F5344CB8AC3E}">
        <p14:creationId xmlns:p14="http://schemas.microsoft.com/office/powerpoint/2010/main" val="428786801"/>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4EF7-07C9-9A4B-BE4C-8E52FD9962FE}"/>
              </a:ext>
            </a:extLst>
          </p:cNvPr>
          <p:cNvSpPr>
            <a:spLocks noGrp="1"/>
          </p:cNvSpPr>
          <p:nvPr>
            <p:ph type="title"/>
          </p:nvPr>
        </p:nvSpPr>
        <p:spPr>
          <a:xfrm>
            <a:off x="609600" y="122238"/>
            <a:ext cx="10058400" cy="735891"/>
          </a:xfrm>
        </p:spPr>
        <p:txBody>
          <a:bodyPr/>
          <a:lstStyle/>
          <a:p>
            <a:r>
              <a:rPr lang="en-US" dirty="0">
                <a:solidFill>
                  <a:srgbClr val="FF0000"/>
                </a:solidFill>
              </a:rPr>
              <a:t>EFFECTS OF THE RESPONSE</a:t>
            </a:r>
          </a:p>
        </p:txBody>
      </p:sp>
      <p:sp>
        <p:nvSpPr>
          <p:cNvPr id="3" name="Content Placeholder 2">
            <a:extLst>
              <a:ext uri="{FF2B5EF4-FFF2-40B4-BE49-F238E27FC236}">
                <a16:creationId xmlns:a16="http://schemas.microsoft.com/office/drawing/2014/main" id="{DC2C03F3-F9C0-4B08-B086-8EE60A94360A}"/>
              </a:ext>
            </a:extLst>
          </p:cNvPr>
          <p:cNvSpPr>
            <a:spLocks noGrp="1"/>
          </p:cNvSpPr>
          <p:nvPr>
            <p:ph idx="1"/>
          </p:nvPr>
        </p:nvSpPr>
        <p:spPr>
          <a:xfrm>
            <a:off x="609600" y="970671"/>
            <a:ext cx="10972800" cy="5401994"/>
          </a:xfrm>
        </p:spPr>
        <p:txBody>
          <a:bodyPr>
            <a:normAutofit fontScale="92500" lnSpcReduction="20000"/>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The lockdown prevented many people from working thus leading to loss of income for many business owners and their employees</a:t>
            </a:r>
          </a:p>
          <a:p>
            <a:pPr lvl="1"/>
            <a:r>
              <a:rPr lang="en-US" dirty="0">
                <a:latin typeface="Calibri" panose="020F0502020204030204" pitchFamily="34" charset="0"/>
                <a:cs typeface="Times New Roman" panose="02020603050405020304" pitchFamily="18" charset="0"/>
              </a:rPr>
              <a:t>Some employees sadly lost their job</a:t>
            </a:r>
          </a:p>
          <a:p>
            <a:pPr lvl="1"/>
            <a:r>
              <a:rPr lang="en-US" dirty="0">
                <a:latin typeface="Calibri" panose="020F0502020204030204" pitchFamily="34" charset="0"/>
                <a:cs typeface="Times New Roman" panose="02020603050405020304" pitchFamily="18" charset="0"/>
              </a:rPr>
              <a:t>Chronic unemployment –→ depression &amp; other chronic health problems</a:t>
            </a:r>
          </a:p>
          <a:p>
            <a:pPr lvl="1"/>
            <a:r>
              <a:rPr lang="en-US" dirty="0">
                <a:latin typeface="Calibri" panose="020F0502020204030204" pitchFamily="34" charset="0"/>
                <a:cs typeface="Times New Roman" panose="02020603050405020304" pitchFamily="18" charset="0"/>
              </a:rPr>
              <a:t>All components of the social determinants of health were adversely affected</a:t>
            </a:r>
          </a:p>
          <a:p>
            <a:pPr lvl="1"/>
            <a:r>
              <a:rPr lang="en-US" dirty="0">
                <a:latin typeface="Calibri" panose="020F0502020204030204" pitchFamily="34" charset="0"/>
                <a:cs typeface="Times New Roman" panose="02020603050405020304" pitchFamily="18" charset="0"/>
              </a:rPr>
              <a:t>Relief package in some developed nations but not developing countries</a:t>
            </a:r>
          </a:p>
          <a:p>
            <a:r>
              <a:rPr lang="en-US" dirty="0">
                <a:latin typeface="Calibri" panose="020F0502020204030204" pitchFamily="34" charset="0"/>
                <a:cs typeface="Times New Roman" panose="02020603050405020304" pitchFamily="18" charset="0"/>
              </a:rPr>
              <a:t>Schools were closed leading to increasing spending at home</a:t>
            </a:r>
          </a:p>
          <a:p>
            <a:r>
              <a:rPr lang="en-US" dirty="0">
                <a:latin typeface="Calibri" panose="020F0502020204030204" pitchFamily="34" charset="0"/>
                <a:cs typeface="Times New Roman" panose="02020603050405020304" pitchFamily="18" charset="0"/>
              </a:rPr>
              <a:t>Significant rise in the cost of basic home needs including food items</a:t>
            </a:r>
          </a:p>
          <a:p>
            <a:pPr lvl="1"/>
            <a:r>
              <a:rPr lang="en-US" dirty="0">
                <a:latin typeface="Calibri" panose="020F0502020204030204" pitchFamily="34" charset="0"/>
                <a:cs typeface="Times New Roman" panose="02020603050405020304" pitchFamily="18" charset="0"/>
              </a:rPr>
              <a:t>Poor nutrition has adverse effect on health</a:t>
            </a:r>
          </a:p>
          <a:p>
            <a:r>
              <a:rPr lang="en-US" dirty="0">
                <a:effectLst/>
                <a:latin typeface="Calibri" panose="020F0502020204030204" pitchFamily="34" charset="0"/>
                <a:ea typeface="Calibri" panose="020F0502020204030204" pitchFamily="34" charset="0"/>
                <a:cs typeface="Times New Roman" panose="02020603050405020304" pitchFamily="18" charset="0"/>
              </a:rPr>
              <a:t>Hospitals became selective on patients to be cared for</a:t>
            </a:r>
          </a:p>
          <a:p>
            <a:r>
              <a:rPr lang="en-US" dirty="0">
                <a:latin typeface="Calibri" panose="020F0502020204030204" pitchFamily="34" charset="0"/>
                <a:ea typeface="Calibri" panose="020F0502020204030204" pitchFamily="34" charset="0"/>
                <a:cs typeface="Times New Roman" panose="02020603050405020304" pitchFamily="18" charset="0"/>
              </a:rPr>
              <a:t>Health workers got infected and the risk of nosocomial transmission ↗</a:t>
            </a:r>
          </a:p>
          <a:p>
            <a:r>
              <a:rPr lang="en-US" dirty="0">
                <a:effectLst/>
                <a:latin typeface="Calibri" panose="020F0502020204030204" pitchFamily="34" charset="0"/>
                <a:ea typeface="Calibri" panose="020F0502020204030204" pitchFamily="34" charset="0"/>
                <a:cs typeface="Times New Roman" panose="02020603050405020304" pitchFamily="18" charset="0"/>
              </a:rPr>
              <a:t>With low testing rate, risk of transmission became a vicious cycle</a:t>
            </a:r>
            <a:endParaRPr lang="en-N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6316319"/>
      </p:ext>
    </p:extLst>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D0BC1-FDF9-B640-84D2-BC99FDE5E144}"/>
              </a:ext>
            </a:extLst>
          </p:cNvPr>
          <p:cNvSpPr>
            <a:spLocks noGrp="1"/>
          </p:cNvSpPr>
          <p:nvPr>
            <p:ph type="title"/>
          </p:nvPr>
        </p:nvSpPr>
        <p:spPr>
          <a:xfrm>
            <a:off x="2592925" y="253218"/>
            <a:ext cx="8911687" cy="1055077"/>
          </a:xfrm>
        </p:spPr>
        <p:txBody>
          <a:bodyPr/>
          <a:lstStyle/>
          <a:p>
            <a:r>
              <a:rPr lang="en-US" b="1" dirty="0">
                <a:solidFill>
                  <a:srgbClr val="FF0000"/>
                </a:solidFill>
              </a:rPr>
              <a:t>HEALTH WORKERS INVOLVEMEMENT</a:t>
            </a:r>
          </a:p>
        </p:txBody>
      </p:sp>
      <p:sp>
        <p:nvSpPr>
          <p:cNvPr id="3" name="Content Placeholder 2">
            <a:extLst>
              <a:ext uri="{FF2B5EF4-FFF2-40B4-BE49-F238E27FC236}">
                <a16:creationId xmlns:a16="http://schemas.microsoft.com/office/drawing/2014/main" id="{92E9E263-7CF0-EB47-8CED-6178FEDA1CF4}"/>
              </a:ext>
            </a:extLst>
          </p:cNvPr>
          <p:cNvSpPr>
            <a:spLocks noGrp="1"/>
          </p:cNvSpPr>
          <p:nvPr>
            <p:ph idx="1"/>
          </p:nvPr>
        </p:nvSpPr>
        <p:spPr>
          <a:xfrm>
            <a:off x="1111348" y="1055077"/>
            <a:ext cx="10393264" cy="5458265"/>
          </a:xfrm>
        </p:spPr>
        <p:txBody>
          <a:bodyPr>
            <a:normAutofit fontScale="92500"/>
          </a:bodyPr>
          <a:lstStyle/>
          <a:p>
            <a:r>
              <a:rPr lang="en-US" sz="2400" dirty="0"/>
              <a:t>The number of health worker infections continue to increase gradually with 43,868 (3.6%) infections reported in 43 countries since the beginning of the outbreak. </a:t>
            </a:r>
          </a:p>
          <a:p>
            <a:r>
              <a:rPr lang="en-US" sz="2400" dirty="0"/>
              <a:t>South Africa remains the most affected, with 27 360 (63%) health workers infected, followed by Algeria (2 300), Nigeria (2 175), Ghana (2 065), Ethiopia (1 506), Kenya</a:t>
            </a:r>
          </a:p>
          <a:p>
            <a:r>
              <a:rPr lang="en-US" sz="2400" dirty="0"/>
              <a:t>(1 029), Cameroon (808), Uganda (592), Guinea (513), Mozambique (484), Namibia (464), Equatorial Guinea</a:t>
            </a:r>
          </a:p>
          <a:p>
            <a:r>
              <a:rPr lang="en-US" sz="2400" dirty="0"/>
              <a:t>(363), Senegal (349), </a:t>
            </a:r>
            <a:r>
              <a:rPr lang="en-US" sz="2400" dirty="0" err="1"/>
              <a:t>Eswatini</a:t>
            </a:r>
            <a:r>
              <a:rPr lang="en-US" sz="2400" dirty="0"/>
              <a:t> (291), Guinea-Bissau (282) and Malawi (280). </a:t>
            </a:r>
          </a:p>
          <a:p>
            <a:r>
              <a:rPr lang="en-US" sz="2400" dirty="0"/>
              <a:t>Liberia 16.3% (221/1 354), Niger 15.3% (184/1 200), Guinea Bissau 12.0% (282/2 362), Sierra Leone 10.1% (230/2 277), Sao Tome and Principe 9.6% (88/914), Mauritius 7.6% (30/395) and Equatorial Guinea 7.2% (363/5 052) have the highest country specific proportion of health worker infections among confirmed cases.</a:t>
            </a:r>
          </a:p>
          <a:p>
            <a:endParaRPr lang="en-US" dirty="0"/>
          </a:p>
        </p:txBody>
      </p:sp>
    </p:spTree>
    <p:extLst>
      <p:ext uri="{BB962C8B-B14F-4D97-AF65-F5344CB8AC3E}">
        <p14:creationId xmlns:p14="http://schemas.microsoft.com/office/powerpoint/2010/main" val="1681044837"/>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488" y="-534572"/>
            <a:ext cx="11882511" cy="1617784"/>
          </a:xfrm>
        </p:spPr>
        <p:txBody>
          <a:bodyPr>
            <a:normAutofit fontScale="90000"/>
          </a:bodyPr>
          <a:lstStyle/>
          <a:p>
            <a:pPr algn="ctr"/>
            <a:br>
              <a:rPr lang="en-US" sz="3600" b="1" dirty="0">
                <a:solidFill>
                  <a:srgbClr val="FF0000"/>
                </a:solidFill>
              </a:rPr>
            </a:br>
            <a:r>
              <a:rPr lang="en-US" sz="3600" b="1" dirty="0">
                <a:solidFill>
                  <a:srgbClr val="FF0000"/>
                </a:solidFill>
              </a:rPr>
              <a:t>Strategic objectives to control spread </a:t>
            </a:r>
            <a:br>
              <a:rPr lang="en-US" sz="3600" b="1" dirty="0">
                <a:solidFill>
                  <a:srgbClr val="FF0000"/>
                </a:solidFill>
              </a:rPr>
            </a:br>
            <a:r>
              <a:rPr lang="en-US" sz="3600" b="1" dirty="0">
                <a:solidFill>
                  <a:srgbClr val="FF0000"/>
                </a:solidFill>
              </a:rPr>
              <a:t>of COVID-19</a:t>
            </a:r>
          </a:p>
        </p:txBody>
      </p:sp>
      <p:sp>
        <p:nvSpPr>
          <p:cNvPr id="3" name="Content Placeholder 2"/>
          <p:cNvSpPr>
            <a:spLocks noGrp="1"/>
          </p:cNvSpPr>
          <p:nvPr>
            <p:ph idx="1"/>
          </p:nvPr>
        </p:nvSpPr>
        <p:spPr>
          <a:xfrm>
            <a:off x="1547553" y="731519"/>
            <a:ext cx="10515600" cy="6372665"/>
          </a:xfrm>
        </p:spPr>
        <p:txBody>
          <a:bodyPr>
            <a:noAutofit/>
          </a:bodyPr>
          <a:lstStyle/>
          <a:p>
            <a:endParaRPr lang="en-US" sz="2200" b="1" dirty="0">
              <a:solidFill>
                <a:schemeClr val="accent2">
                  <a:lumMod val="75000"/>
                </a:schemeClr>
              </a:solidFill>
            </a:endParaRPr>
          </a:p>
          <a:p>
            <a:r>
              <a:rPr lang="en-US" sz="2200" b="1" dirty="0">
                <a:solidFill>
                  <a:schemeClr val="accent2">
                    <a:lumMod val="75000"/>
                  </a:schemeClr>
                </a:solidFill>
              </a:rPr>
              <a:t>Limit human-to-human transmission </a:t>
            </a:r>
            <a:r>
              <a:rPr lang="en-US" sz="2200" dirty="0"/>
              <a:t>including reducing secondary infections among close contacts and health care workers, preventing transmission amplification events, and preventing further international spread from cities with ongoing community transmission. </a:t>
            </a:r>
          </a:p>
          <a:p>
            <a:r>
              <a:rPr lang="en-US" sz="2200" b="1" dirty="0">
                <a:solidFill>
                  <a:schemeClr val="accent2">
                    <a:lumMod val="75000"/>
                  </a:schemeClr>
                </a:solidFill>
              </a:rPr>
              <a:t>Identify, isolate and care for patients early</a:t>
            </a:r>
            <a:r>
              <a:rPr lang="en-US" sz="2200" dirty="0"/>
              <a:t>, including providing optimized care for infected patients; </a:t>
            </a:r>
          </a:p>
          <a:p>
            <a:r>
              <a:rPr lang="en-US" sz="2200" dirty="0"/>
              <a:t>Identify and reduce transmission from the animal source; </a:t>
            </a:r>
          </a:p>
          <a:p>
            <a:r>
              <a:rPr lang="en-US" sz="2200" b="1" dirty="0">
                <a:solidFill>
                  <a:schemeClr val="accent2">
                    <a:lumMod val="75000"/>
                  </a:schemeClr>
                </a:solidFill>
              </a:rPr>
              <a:t>Address crucial unknowns </a:t>
            </a:r>
            <a:r>
              <a:rPr lang="en-US" sz="2200" dirty="0"/>
              <a:t>regarding clinical severity, extent of transmission and infection, treatment options, and accelerate the development of diagnostics, therapeutics and vaccines;</a:t>
            </a:r>
          </a:p>
          <a:p>
            <a:r>
              <a:rPr lang="en-US" sz="2200" dirty="0"/>
              <a:t> </a:t>
            </a:r>
            <a:r>
              <a:rPr lang="en-US" sz="2200" b="1" dirty="0">
                <a:solidFill>
                  <a:schemeClr val="accent2">
                    <a:lumMod val="75000"/>
                  </a:schemeClr>
                </a:solidFill>
              </a:rPr>
              <a:t>Communicate critical risk </a:t>
            </a:r>
            <a:r>
              <a:rPr lang="en-US" sz="2200" dirty="0"/>
              <a:t>and event information to all communities and counter misinformation; </a:t>
            </a:r>
          </a:p>
          <a:p>
            <a:r>
              <a:rPr lang="en-US" sz="2200" b="1" dirty="0">
                <a:solidFill>
                  <a:schemeClr val="accent2">
                    <a:lumMod val="75000"/>
                  </a:schemeClr>
                </a:solidFill>
              </a:rPr>
              <a:t>Minimize social and economic impact </a:t>
            </a:r>
            <a:r>
              <a:rPr lang="en-US" sz="2200" dirty="0"/>
              <a:t>through multi-sectoral partnerships</a:t>
            </a:r>
          </a:p>
        </p:txBody>
      </p:sp>
      <p:grpSp>
        <p:nvGrpSpPr>
          <p:cNvPr id="4" name="Group 3"/>
          <p:cNvGrpSpPr/>
          <p:nvPr/>
        </p:nvGrpSpPr>
        <p:grpSpPr>
          <a:xfrm>
            <a:off x="-83128" y="-221672"/>
            <a:ext cx="1428750" cy="7143750"/>
            <a:chOff x="-66502" y="-210589"/>
            <a:chExt cx="1428750" cy="714375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2" y="1218161"/>
              <a:ext cx="1428750" cy="14287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2" y="-210589"/>
              <a:ext cx="1428750" cy="14287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2" y="4075661"/>
              <a:ext cx="1428750" cy="14287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02" y="2646911"/>
              <a:ext cx="1428750" cy="14287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02" y="5504411"/>
              <a:ext cx="1428750" cy="1428750"/>
            </a:xfrm>
            <a:prstGeom prst="rect">
              <a:avLst/>
            </a:prstGeom>
          </p:spPr>
        </p:pic>
      </p:grpSp>
    </p:spTree>
    <p:extLst>
      <p:ext uri="{BB962C8B-B14F-4D97-AF65-F5344CB8AC3E}">
        <p14:creationId xmlns:p14="http://schemas.microsoft.com/office/powerpoint/2010/main" val="12613362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9E54-31E2-D946-B586-C6406E3CAB21}"/>
              </a:ext>
            </a:extLst>
          </p:cNvPr>
          <p:cNvSpPr>
            <a:spLocks noGrp="1"/>
          </p:cNvSpPr>
          <p:nvPr>
            <p:ph type="title"/>
          </p:nvPr>
        </p:nvSpPr>
        <p:spPr>
          <a:xfrm>
            <a:off x="1744133" y="624110"/>
            <a:ext cx="9760479" cy="380231"/>
          </a:xfrm>
        </p:spPr>
        <p:txBody>
          <a:bodyPr/>
          <a:lstStyle/>
          <a:p>
            <a:r>
              <a:rPr lang="en-US" b="1" dirty="0">
                <a:solidFill>
                  <a:srgbClr val="FF0000"/>
                </a:solidFill>
              </a:rPr>
              <a:t>Health System Re-engineering</a:t>
            </a:r>
          </a:p>
        </p:txBody>
      </p:sp>
      <p:sp>
        <p:nvSpPr>
          <p:cNvPr id="3" name="Content Placeholder 2">
            <a:extLst>
              <a:ext uri="{FF2B5EF4-FFF2-40B4-BE49-F238E27FC236}">
                <a16:creationId xmlns:a16="http://schemas.microsoft.com/office/drawing/2014/main" id="{2DEB1263-C7B6-3F47-88B7-B48DA5DD21BE}"/>
              </a:ext>
            </a:extLst>
          </p:cNvPr>
          <p:cNvSpPr>
            <a:spLocks noGrp="1"/>
          </p:cNvSpPr>
          <p:nvPr>
            <p:ph idx="1"/>
          </p:nvPr>
        </p:nvSpPr>
        <p:spPr>
          <a:xfrm>
            <a:off x="1591733" y="1439333"/>
            <a:ext cx="9912879" cy="5147734"/>
          </a:xfrm>
        </p:spPr>
        <p:txBody>
          <a:bodyPr>
            <a:normAutofit/>
          </a:bodyPr>
          <a:lstStyle/>
          <a:p>
            <a:r>
              <a:rPr lang="en-US" sz="2800" dirty="0"/>
              <a:t>Better planning </a:t>
            </a:r>
          </a:p>
          <a:p>
            <a:r>
              <a:rPr lang="en-US" sz="2800" dirty="0"/>
              <a:t>Funding and Staffing</a:t>
            </a:r>
          </a:p>
          <a:p>
            <a:r>
              <a:rPr lang="en-US" sz="2800" dirty="0"/>
              <a:t>Capacity Building</a:t>
            </a:r>
          </a:p>
          <a:p>
            <a:r>
              <a:rPr lang="en-US" sz="2800" dirty="0"/>
              <a:t>Enhanced Research Capability</a:t>
            </a:r>
          </a:p>
          <a:p>
            <a:r>
              <a:rPr lang="en-US" sz="2800" dirty="0"/>
              <a:t>Clinical Trials Network</a:t>
            </a:r>
          </a:p>
          <a:p>
            <a:r>
              <a:rPr lang="en-US" sz="2800" dirty="0"/>
              <a:t>Ethics Board/Institutional Review Board</a:t>
            </a:r>
          </a:p>
          <a:p>
            <a:r>
              <a:rPr lang="en-US" sz="2800" dirty="0"/>
              <a:t>Well equipped Laboratories</a:t>
            </a:r>
          </a:p>
        </p:txBody>
      </p:sp>
    </p:spTree>
    <p:extLst>
      <p:ext uri="{BB962C8B-B14F-4D97-AF65-F5344CB8AC3E}">
        <p14:creationId xmlns:p14="http://schemas.microsoft.com/office/powerpoint/2010/main" val="1748634641"/>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0937DD-B6A5-4F47-B83F-E79FE775DCBD}"/>
              </a:ext>
            </a:extLst>
          </p:cNvPr>
          <p:cNvSpPr>
            <a:spLocks noGrp="1"/>
          </p:cNvSpPr>
          <p:nvPr>
            <p:ph type="title"/>
          </p:nvPr>
        </p:nvSpPr>
        <p:spPr>
          <a:xfrm>
            <a:off x="609600" y="122238"/>
            <a:ext cx="10058400" cy="778307"/>
          </a:xfrm>
        </p:spPr>
        <p:txBody>
          <a:bodyPr/>
          <a:lstStyle/>
          <a:p>
            <a:r>
              <a:rPr lang="en-US" dirty="0">
                <a:solidFill>
                  <a:srgbClr val="FF0000"/>
                </a:solidFill>
              </a:rPr>
              <a:t>AFRICA</a:t>
            </a:r>
          </a:p>
        </p:txBody>
      </p:sp>
      <p:pic>
        <p:nvPicPr>
          <p:cNvPr id="5" name="Content Placeholder 4">
            <a:extLst>
              <a:ext uri="{FF2B5EF4-FFF2-40B4-BE49-F238E27FC236}">
                <a16:creationId xmlns:a16="http://schemas.microsoft.com/office/drawing/2014/main" id="{3BCFA2AA-B7C8-4A44-9F11-C480EA98A493}"/>
              </a:ext>
            </a:extLst>
          </p:cNvPr>
          <p:cNvPicPr>
            <a:picLocks noGrp="1" noChangeAspect="1"/>
          </p:cNvPicPr>
          <p:nvPr>
            <p:ph sz="half" idx="1"/>
          </p:nvPr>
        </p:nvPicPr>
        <p:blipFill>
          <a:blip r:embed="rId2"/>
          <a:stretch>
            <a:fillRect/>
          </a:stretch>
        </p:blipFill>
        <p:spPr>
          <a:xfrm>
            <a:off x="1066427" y="1719263"/>
            <a:ext cx="4471145" cy="4411662"/>
          </a:xfrm>
        </p:spPr>
      </p:pic>
      <p:sp>
        <p:nvSpPr>
          <p:cNvPr id="9" name="Content Placeholder 8">
            <a:extLst>
              <a:ext uri="{FF2B5EF4-FFF2-40B4-BE49-F238E27FC236}">
                <a16:creationId xmlns:a16="http://schemas.microsoft.com/office/drawing/2014/main" id="{2BD7F679-ED9C-E747-8B1B-2016FC2DE2AB}"/>
              </a:ext>
            </a:extLst>
          </p:cNvPr>
          <p:cNvSpPr>
            <a:spLocks noGrp="1"/>
          </p:cNvSpPr>
          <p:nvPr>
            <p:ph sz="half" idx="2"/>
          </p:nvPr>
        </p:nvSpPr>
        <p:spPr>
          <a:xfrm>
            <a:off x="5818909" y="0"/>
            <a:ext cx="6248400" cy="6553200"/>
          </a:xfrm>
        </p:spPr>
        <p:txBody>
          <a:bodyPr/>
          <a:lstStyle/>
          <a:p>
            <a:endParaRPr lang="en-US" sz="2800" dirty="0"/>
          </a:p>
          <a:p>
            <a:endParaRPr lang="en-US" sz="2800" dirty="0"/>
          </a:p>
          <a:p>
            <a:r>
              <a:rPr lang="en-US" sz="2800" dirty="0"/>
              <a:t>As of 2019, the total population of Africa is estimated at </a:t>
            </a:r>
            <a:r>
              <a:rPr lang="en-US" sz="2800" b="1" dirty="0"/>
              <a:t>1.3 billion</a:t>
            </a:r>
            <a:r>
              <a:rPr lang="en-US" sz="2800" dirty="0"/>
              <a:t>, representing 16 percent of the world's population. According to UN estimates, the population of Africa may reach 2.49 billion by 2050 (about 26% of the world's total) and 4.28 billion by 2100 (about 39% of the world's total).</a:t>
            </a:r>
          </a:p>
          <a:p>
            <a:r>
              <a:rPr lang="en-US" sz="2800" dirty="0"/>
              <a:t>41% of Population under 15 years</a:t>
            </a:r>
          </a:p>
          <a:p>
            <a:r>
              <a:rPr lang="en-US" sz="2800" dirty="0"/>
              <a:t>Life Expectancy - 52 years</a:t>
            </a:r>
          </a:p>
          <a:p>
            <a:endParaRPr lang="en-US" sz="2800" dirty="0"/>
          </a:p>
          <a:p>
            <a:pPr marL="0" indent="0">
              <a:buNone/>
            </a:pPr>
            <a:endParaRPr lang="en-US" sz="2800" dirty="0"/>
          </a:p>
        </p:txBody>
      </p:sp>
    </p:spTree>
    <p:extLst>
      <p:ext uri="{BB962C8B-B14F-4D97-AF65-F5344CB8AC3E}">
        <p14:creationId xmlns:p14="http://schemas.microsoft.com/office/powerpoint/2010/main" val="3378597387"/>
      </p:ext>
    </p:extLst>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19image4256110928">
            <a:extLst>
              <a:ext uri="{FF2B5EF4-FFF2-40B4-BE49-F238E27FC236}">
                <a16:creationId xmlns:a16="http://schemas.microsoft.com/office/drawing/2014/main" id="{09D07638-1698-2548-B64A-A782E28AB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1035"/>
            <a:ext cx="5994400" cy="58239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0942D89-BE51-BF48-8DFF-15810C5876D1}"/>
              </a:ext>
            </a:extLst>
          </p:cNvPr>
          <p:cNvSpPr/>
          <p:nvPr/>
        </p:nvSpPr>
        <p:spPr>
          <a:xfrm>
            <a:off x="9144000" y="6320367"/>
            <a:ext cx="2605521" cy="369332"/>
          </a:xfrm>
          <a:prstGeom prst="rect">
            <a:avLst/>
          </a:prstGeom>
        </p:spPr>
        <p:txBody>
          <a:bodyPr wrap="none">
            <a:spAutoFit/>
          </a:bodyPr>
          <a:lstStyle/>
          <a:p>
            <a:r>
              <a:rPr lang="en-US" dirty="0">
                <a:latin typeface="MuseoSansCyrl"/>
              </a:rPr>
              <a:t>Source: APRM, May 2020 </a:t>
            </a:r>
            <a:endParaRPr lang="en-US" dirty="0"/>
          </a:p>
        </p:txBody>
      </p:sp>
      <p:sp>
        <p:nvSpPr>
          <p:cNvPr id="5" name="Rectangle 4">
            <a:extLst>
              <a:ext uri="{FF2B5EF4-FFF2-40B4-BE49-F238E27FC236}">
                <a16:creationId xmlns:a16="http://schemas.microsoft.com/office/drawing/2014/main" id="{77D555E7-3646-004A-BB7E-7848E58FD95D}"/>
              </a:ext>
            </a:extLst>
          </p:cNvPr>
          <p:cNvSpPr/>
          <p:nvPr/>
        </p:nvSpPr>
        <p:spPr>
          <a:xfrm>
            <a:off x="1608667" y="168301"/>
            <a:ext cx="9567333" cy="523220"/>
          </a:xfrm>
          <a:prstGeom prst="rect">
            <a:avLst/>
          </a:prstGeom>
        </p:spPr>
        <p:txBody>
          <a:bodyPr wrap="square">
            <a:spAutoFit/>
          </a:bodyPr>
          <a:lstStyle/>
          <a:p>
            <a:r>
              <a:rPr lang="en-US" sz="2800" dirty="0">
                <a:solidFill>
                  <a:srgbClr val="FF0000"/>
                </a:solidFill>
                <a:latin typeface="MuseoSansCyrl"/>
              </a:rPr>
              <a:t>Citizen perception on the legitimacy of quarantine and lockdown </a:t>
            </a:r>
            <a:endParaRPr lang="en-US" sz="2800" dirty="0">
              <a:solidFill>
                <a:srgbClr val="FF0000"/>
              </a:solidFill>
            </a:endParaRPr>
          </a:p>
        </p:txBody>
      </p:sp>
      <p:sp>
        <p:nvSpPr>
          <p:cNvPr id="9" name="Title 8">
            <a:extLst>
              <a:ext uri="{FF2B5EF4-FFF2-40B4-BE49-F238E27FC236}">
                <a16:creationId xmlns:a16="http://schemas.microsoft.com/office/drawing/2014/main" id="{7C8D24EE-AAF2-0C45-A622-0CA112D36697}"/>
              </a:ext>
            </a:extLst>
          </p:cNvPr>
          <p:cNvSpPr>
            <a:spLocks noGrp="1"/>
          </p:cNvSpPr>
          <p:nvPr>
            <p:ph type="title"/>
          </p:nvPr>
        </p:nvSpPr>
        <p:spPr/>
        <p:txBody>
          <a:bodyPr/>
          <a:lstStyle/>
          <a:p>
            <a:endParaRPr lang="en-US"/>
          </a:p>
        </p:txBody>
      </p:sp>
      <p:sp>
        <p:nvSpPr>
          <p:cNvPr id="10" name="Content Placeholder 9">
            <a:extLst>
              <a:ext uri="{FF2B5EF4-FFF2-40B4-BE49-F238E27FC236}">
                <a16:creationId xmlns:a16="http://schemas.microsoft.com/office/drawing/2014/main" id="{D7767BCF-837B-FF4E-B0D3-6A944FAFF571}"/>
              </a:ext>
            </a:extLst>
          </p:cNvPr>
          <p:cNvSpPr>
            <a:spLocks noGrp="1"/>
          </p:cNvSpPr>
          <p:nvPr>
            <p:ph sz="half" idx="1"/>
          </p:nvPr>
        </p:nvSpPr>
        <p:spPr/>
        <p:txBody>
          <a:bodyPr/>
          <a:lstStyle/>
          <a:p>
            <a:endParaRPr lang="en-US"/>
          </a:p>
        </p:txBody>
      </p:sp>
      <p:pic>
        <p:nvPicPr>
          <p:cNvPr id="8" name="Content Placeholder 7">
            <a:extLst>
              <a:ext uri="{FF2B5EF4-FFF2-40B4-BE49-F238E27FC236}">
                <a16:creationId xmlns:a16="http://schemas.microsoft.com/office/drawing/2014/main" id="{669D8829-9227-BB46-98E0-B7827CD72D4D}"/>
              </a:ext>
            </a:extLst>
          </p:cNvPr>
          <p:cNvPicPr>
            <a:picLocks noGrp="1" noChangeAspect="1"/>
          </p:cNvPicPr>
          <p:nvPr>
            <p:ph sz="half" idx="2"/>
          </p:nvPr>
        </p:nvPicPr>
        <p:blipFill>
          <a:blip r:embed="rId3"/>
          <a:stretch>
            <a:fillRect/>
          </a:stretch>
        </p:blipFill>
        <p:spPr>
          <a:xfrm>
            <a:off x="5749636" y="737584"/>
            <a:ext cx="5123796" cy="5393341"/>
          </a:xfrm>
        </p:spPr>
      </p:pic>
    </p:spTree>
    <p:extLst>
      <p:ext uri="{BB962C8B-B14F-4D97-AF65-F5344CB8AC3E}">
        <p14:creationId xmlns:p14="http://schemas.microsoft.com/office/powerpoint/2010/main" val="491042555"/>
      </p:ext>
    </p:extLst>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E3E7C9-705B-3747-9BDB-7B296347811B}"/>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en-US" sz="3200" dirty="0"/>
              <a:t>The African Union COVID-19 Response Fund</a:t>
            </a:r>
            <a:br>
              <a:rPr lang="en-US" sz="3200" dirty="0"/>
            </a:br>
            <a:r>
              <a:rPr lang="en-US" sz="3200" dirty="0"/>
              <a:t>Target: </a:t>
            </a:r>
          </a:p>
        </p:txBody>
      </p:sp>
      <p:sp>
        <p:nvSpPr>
          <p:cNvPr id="6" name="Content Placeholder 5">
            <a:extLst>
              <a:ext uri="{FF2B5EF4-FFF2-40B4-BE49-F238E27FC236}">
                <a16:creationId xmlns:a16="http://schemas.microsoft.com/office/drawing/2014/main" id="{76A49FEB-4DCB-A54C-8396-49ABEEB992B3}"/>
              </a:ext>
            </a:extLst>
          </p:cNvPr>
          <p:cNvSpPr>
            <a:spLocks noGrp="1"/>
          </p:cNvSpPr>
          <p:nvPr>
            <p:ph sz="half" idx="1"/>
          </p:nvPr>
        </p:nvSpPr>
        <p:spPr>
          <a:xfrm>
            <a:off x="207291" y="2756371"/>
            <a:ext cx="4897120" cy="3945637"/>
          </a:xfrm>
        </p:spPr>
        <p:txBody>
          <a:bodyPr vert="horz" lIns="91440" tIns="45720" rIns="91440" bIns="45720" rtlCol="0">
            <a:normAutofit fontScale="62500" lnSpcReduction="20000"/>
          </a:bodyPr>
          <a:lstStyle/>
          <a:p>
            <a:pPr>
              <a:lnSpc>
                <a:spcPct val="120000"/>
              </a:lnSpc>
            </a:pPr>
            <a:r>
              <a:rPr lang="en-US" sz="2100" dirty="0"/>
              <a:t>The African Union COVID-19 Response Fund aims to raise resources to strengthen the continental response to COVID-19 by</a:t>
            </a:r>
          </a:p>
          <a:p>
            <a:pPr marL="971550" lvl="1" indent="-514350" fontAlgn="base">
              <a:lnSpc>
                <a:spcPct val="120000"/>
              </a:lnSpc>
              <a:buFont typeface="+mj-lt"/>
              <a:buAutoNum type="arabicPeriod"/>
            </a:pPr>
            <a:r>
              <a:rPr lang="en-US" dirty="0"/>
              <a:t>Support the procurement and distribution of essential COVID-19 medical equipment and supplies and mobilize rapid response by Member States.</a:t>
            </a:r>
          </a:p>
          <a:p>
            <a:pPr marL="971550" lvl="1" indent="-514350" fontAlgn="base">
              <a:lnSpc>
                <a:spcPct val="120000"/>
              </a:lnSpc>
              <a:buFont typeface="+mj-lt"/>
              <a:buAutoNum type="arabicPeriod"/>
            </a:pPr>
            <a:r>
              <a:rPr lang="en-US" dirty="0"/>
              <a:t>Mitigate the social, economic and humanitarian impact of COVID-19 in all African countries.</a:t>
            </a:r>
          </a:p>
          <a:p>
            <a:pPr marL="971550" lvl="1" indent="-514350" fontAlgn="base">
              <a:lnSpc>
                <a:spcPct val="120000"/>
              </a:lnSpc>
              <a:buFont typeface="+mj-lt"/>
              <a:buAutoNum type="arabicPeriod"/>
            </a:pPr>
            <a:r>
              <a:rPr lang="en-US" dirty="0"/>
              <a:t>Further boost the capacity of Africa CDC to support response to public health emergencies across the continent.</a:t>
            </a:r>
          </a:p>
          <a:p>
            <a:r>
              <a:rPr lang="en-US" sz="2300" dirty="0">
                <a:hlinkClick r:id="rId2"/>
              </a:rPr>
              <a:t>https://au.int/en/aucovid19responsefund</a:t>
            </a:r>
            <a:endParaRPr lang="en-US" sz="2300" dirty="0"/>
          </a:p>
          <a:p>
            <a:endParaRPr lang="en-US" sz="2300" dirty="0"/>
          </a:p>
        </p:txBody>
      </p:sp>
      <p:pic>
        <p:nvPicPr>
          <p:cNvPr id="4098" name="Picture 2">
            <a:extLst>
              <a:ext uri="{FF2B5EF4-FFF2-40B4-BE49-F238E27FC236}">
                <a16:creationId xmlns:a16="http://schemas.microsoft.com/office/drawing/2014/main" id="{5A90BAFA-73BB-2744-AA0B-9A066CAAEE80}"/>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6785" r="4908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733831"/>
      </p:ext>
    </p:extLst>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F5B53-1F49-8446-921B-E569EF4CF08E}"/>
              </a:ext>
            </a:extLst>
          </p:cNvPr>
          <p:cNvSpPr>
            <a:spLocks noGrp="1"/>
          </p:cNvSpPr>
          <p:nvPr>
            <p:ph type="title"/>
          </p:nvPr>
        </p:nvSpPr>
        <p:spPr>
          <a:xfrm>
            <a:off x="609600" y="122238"/>
            <a:ext cx="10058400" cy="612053"/>
          </a:xfrm>
        </p:spPr>
        <p:txBody>
          <a:bodyPr>
            <a:normAutofit fontScale="90000"/>
          </a:bodyPr>
          <a:lstStyle/>
          <a:p>
            <a:r>
              <a:rPr lang="en-US" sz="3600" dirty="0">
                <a:solidFill>
                  <a:srgbClr val="FF0000"/>
                </a:solidFill>
              </a:rPr>
              <a:t>Private sector Response to COVID-19 in Africa</a:t>
            </a:r>
          </a:p>
        </p:txBody>
      </p:sp>
      <p:sp>
        <p:nvSpPr>
          <p:cNvPr id="3" name="Content Placeholder 2">
            <a:extLst>
              <a:ext uri="{FF2B5EF4-FFF2-40B4-BE49-F238E27FC236}">
                <a16:creationId xmlns:a16="http://schemas.microsoft.com/office/drawing/2014/main" id="{63F79C93-AADA-804C-B025-B9B8A7E19A1B}"/>
              </a:ext>
            </a:extLst>
          </p:cNvPr>
          <p:cNvSpPr>
            <a:spLocks noGrp="1"/>
          </p:cNvSpPr>
          <p:nvPr>
            <p:ph idx="1"/>
          </p:nvPr>
        </p:nvSpPr>
        <p:spPr>
          <a:xfrm>
            <a:off x="838200" y="845127"/>
            <a:ext cx="10515600" cy="5611091"/>
          </a:xfrm>
        </p:spPr>
        <p:txBody>
          <a:bodyPr>
            <a:normAutofit fontScale="25000" lnSpcReduction="20000"/>
          </a:bodyPr>
          <a:lstStyle/>
          <a:p>
            <a:pPr>
              <a:lnSpc>
                <a:spcPct val="120000"/>
              </a:lnSpc>
            </a:pPr>
            <a:r>
              <a:rPr lang="en-US" sz="11200" b="1" dirty="0"/>
              <a:t>The private sector response is even more important in resource-constrained African countries. </a:t>
            </a:r>
          </a:p>
          <a:p>
            <a:pPr lvl="1">
              <a:lnSpc>
                <a:spcPct val="120000"/>
              </a:lnSpc>
            </a:pPr>
            <a:r>
              <a:rPr lang="en-US" sz="11200" dirty="0">
                <a:solidFill>
                  <a:schemeClr val="tx1">
                    <a:lumMod val="95000"/>
                    <a:lumOff val="5000"/>
                  </a:schemeClr>
                </a:solidFill>
              </a:rPr>
              <a:t>The pan-African business organization, </a:t>
            </a:r>
            <a:r>
              <a:rPr lang="en-US" sz="11200" dirty="0" err="1">
                <a:solidFill>
                  <a:schemeClr val="tx1">
                    <a:lumMod val="95000"/>
                    <a:lumOff val="5000"/>
                  </a:schemeClr>
                </a:solidFill>
              </a:rPr>
              <a:t>AfroChampions</a:t>
            </a:r>
            <a:r>
              <a:rPr lang="en-US" sz="11200" dirty="0">
                <a:solidFill>
                  <a:schemeClr val="tx1">
                    <a:lumMod val="95000"/>
                    <a:lumOff val="5000"/>
                  </a:schemeClr>
                </a:solidFill>
              </a:rPr>
              <a:t>—which was created to help fight Ebola—has launched a </a:t>
            </a:r>
            <a:r>
              <a:rPr lang="en-US" sz="11200" b="1" dirty="0">
                <a:solidFill>
                  <a:srgbClr val="FF0000"/>
                </a:solidFill>
                <a:hlinkClick r:id="rId2">
                  <a:extLst>
                    <a:ext uri="{A12FA001-AC4F-418D-AE19-62706E023703}">
                      <ahyp:hlinkClr xmlns:ahyp="http://schemas.microsoft.com/office/drawing/2018/hyperlinkcolor" val="tx"/>
                    </a:ext>
                  </a:extLst>
                </a:hlinkClick>
              </a:rPr>
              <a:t>COVID-19 response fund</a:t>
            </a:r>
            <a:r>
              <a:rPr lang="en-US" sz="11200" b="1" dirty="0">
                <a:solidFill>
                  <a:srgbClr val="FF0000"/>
                </a:solidFill>
              </a:rPr>
              <a:t> </a:t>
            </a:r>
            <a:r>
              <a:rPr lang="en-US" sz="11200" dirty="0">
                <a:solidFill>
                  <a:schemeClr val="tx1">
                    <a:lumMod val="95000"/>
                    <a:lumOff val="5000"/>
                  </a:schemeClr>
                </a:solidFill>
              </a:rPr>
              <a:t>in partnership with the </a:t>
            </a:r>
            <a:r>
              <a:rPr lang="en-US" sz="11200" dirty="0">
                <a:solidFill>
                  <a:srgbClr val="FF0000"/>
                </a:solidFill>
              </a:rPr>
              <a:t>African Union and the Africa </a:t>
            </a:r>
            <a:r>
              <a:rPr lang="en-US" sz="11200" dirty="0" err="1">
                <a:solidFill>
                  <a:srgbClr val="FF0000"/>
                </a:solidFill>
              </a:rPr>
              <a:t>Centres</a:t>
            </a:r>
            <a:r>
              <a:rPr lang="en-US" sz="11200" dirty="0">
                <a:solidFill>
                  <a:srgbClr val="FF0000"/>
                </a:solidFill>
              </a:rPr>
              <a:t> for Disease Control and Prevention (Africa CDC), aiming to raise over $150 million </a:t>
            </a:r>
            <a:r>
              <a:rPr lang="en-US" sz="11200" dirty="0">
                <a:solidFill>
                  <a:schemeClr val="tx1">
                    <a:lumMod val="95000"/>
                    <a:lumOff val="5000"/>
                  </a:schemeClr>
                </a:solidFill>
              </a:rPr>
              <a:t>to support the continental response and procure the necessary medical supplies. </a:t>
            </a:r>
          </a:p>
          <a:p>
            <a:pPr lvl="1">
              <a:lnSpc>
                <a:spcPct val="120000"/>
              </a:lnSpc>
            </a:pPr>
            <a:r>
              <a:rPr lang="en-US" sz="11200" dirty="0">
                <a:solidFill>
                  <a:schemeClr val="tx1">
                    <a:lumMod val="95000"/>
                    <a:lumOff val="5000"/>
                  </a:schemeClr>
                </a:solidFill>
              </a:rPr>
              <a:t>The funds are being contributed by a coalition of African banks, including Ecobank, Standard Bank, and Equity Bank; several private equity firms; and healthcare companies.  </a:t>
            </a:r>
          </a:p>
          <a:p>
            <a:pPr>
              <a:lnSpc>
                <a:spcPct val="120000"/>
              </a:lnSpc>
            </a:pPr>
            <a:r>
              <a:rPr lang="en-US" sz="6200" dirty="0">
                <a:solidFill>
                  <a:schemeClr val="tx1">
                    <a:lumMod val="95000"/>
                    <a:lumOff val="5000"/>
                  </a:schemeClr>
                </a:solidFill>
              </a:rPr>
              <a:t> </a:t>
            </a:r>
          </a:p>
          <a:p>
            <a:pPr marL="0" indent="0">
              <a:buNone/>
            </a:pPr>
            <a:endParaRPr lang="en-US" dirty="0"/>
          </a:p>
        </p:txBody>
      </p:sp>
    </p:spTree>
    <p:extLst>
      <p:ext uri="{BB962C8B-B14F-4D97-AF65-F5344CB8AC3E}">
        <p14:creationId xmlns:p14="http://schemas.microsoft.com/office/powerpoint/2010/main" val="2203593965"/>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83FD-D2FB-CF4B-ACBA-893E8F775F78}"/>
              </a:ext>
            </a:extLst>
          </p:cNvPr>
          <p:cNvSpPr>
            <a:spLocks noGrp="1"/>
          </p:cNvSpPr>
          <p:nvPr>
            <p:ph type="title"/>
          </p:nvPr>
        </p:nvSpPr>
        <p:spPr>
          <a:xfrm>
            <a:off x="609600" y="122238"/>
            <a:ext cx="10058400" cy="930707"/>
          </a:xfrm>
        </p:spPr>
        <p:txBody>
          <a:bodyPr>
            <a:normAutofit fontScale="90000"/>
          </a:bodyPr>
          <a:lstStyle/>
          <a:p>
            <a:r>
              <a:rPr lang="en-US" sz="3200" dirty="0">
                <a:solidFill>
                  <a:srgbClr val="FF0000"/>
                </a:solidFill>
              </a:rPr>
              <a:t>Examples of private sector support in COVID-19 Response</a:t>
            </a:r>
          </a:p>
        </p:txBody>
      </p:sp>
      <p:sp>
        <p:nvSpPr>
          <p:cNvPr id="3" name="Content Placeholder 2">
            <a:extLst>
              <a:ext uri="{FF2B5EF4-FFF2-40B4-BE49-F238E27FC236}">
                <a16:creationId xmlns:a16="http://schemas.microsoft.com/office/drawing/2014/main" id="{34606CCE-0E79-0F4D-8367-9DD4F080B4A7}"/>
              </a:ext>
            </a:extLst>
          </p:cNvPr>
          <p:cNvSpPr>
            <a:spLocks noGrp="1"/>
          </p:cNvSpPr>
          <p:nvPr>
            <p:ph idx="1"/>
          </p:nvPr>
        </p:nvSpPr>
        <p:spPr>
          <a:xfrm>
            <a:off x="-166255" y="1191491"/>
            <a:ext cx="12358255" cy="4939434"/>
          </a:xfrm>
        </p:spPr>
        <p:txBody>
          <a:bodyPr>
            <a:noAutofit/>
          </a:bodyPr>
          <a:lstStyle/>
          <a:p>
            <a:r>
              <a:rPr lang="en-US" sz="2000" dirty="0"/>
              <a:t>Kenya Private Sector response:</a:t>
            </a:r>
          </a:p>
          <a:p>
            <a:pPr lvl="1"/>
            <a:r>
              <a:rPr lang="en-US" sz="2000" dirty="0"/>
              <a:t>One of the most wide-ranging, ambitious, and comprehensive interventions has been in Kenya. </a:t>
            </a:r>
          </a:p>
          <a:p>
            <a:pPr lvl="1"/>
            <a:r>
              <a:rPr lang="en-US" sz="2000" dirty="0"/>
              <a:t>A team of startups in ecommerce, clean cooking stoves, and micro-distribution created a platform called </a:t>
            </a:r>
            <a:r>
              <a:rPr lang="en-US" sz="2000" u="sng" dirty="0">
                <a:solidFill>
                  <a:srgbClr val="FF0000"/>
                </a:solidFill>
                <a:hlinkClick r:id="rId2">
                  <a:extLst>
                    <a:ext uri="{A12FA001-AC4F-418D-AE19-62706E023703}">
                      <ahyp:hlinkClr xmlns:ahyp="http://schemas.microsoft.com/office/drawing/2018/hyperlinkcolor" val="tx"/>
                    </a:ext>
                  </a:extLst>
                </a:hlinkClick>
              </a:rPr>
              <a:t>Safe Hands Kenya</a:t>
            </a:r>
            <a:r>
              <a:rPr lang="en-US" sz="2000" dirty="0">
                <a:solidFill>
                  <a:srgbClr val="FF0000"/>
                </a:solidFill>
              </a:rPr>
              <a:t> -</a:t>
            </a:r>
            <a:r>
              <a:rPr lang="en-US" sz="2000" dirty="0"/>
              <a:t> deployed free soap, hand sanitizer, cleaners and disinfectants, and masks to Kenyans through hundreds of thousands of distribution points.</a:t>
            </a:r>
          </a:p>
          <a:p>
            <a:pPr lvl="1"/>
            <a:r>
              <a:rPr lang="en-US" sz="2000" dirty="0"/>
              <a:t>In</a:t>
            </a:r>
            <a:r>
              <a:rPr lang="en-US" sz="2000" b="1" dirty="0"/>
              <a:t> Kenyan Private Sector Alliance: </a:t>
            </a:r>
            <a:r>
              <a:rPr lang="en-US" sz="2000" dirty="0"/>
              <a:t> Private hospitals were used to deliver vaccinations while the country’s private sector has gone above this to support the government’s rollout by committing to covering the costs of </a:t>
            </a:r>
            <a:r>
              <a:rPr lang="en-US" sz="2000" dirty="0" err="1"/>
              <a:t>immunising</a:t>
            </a:r>
            <a:r>
              <a:rPr lang="en-US" sz="2000" dirty="0"/>
              <a:t> employees and other members of the community</a:t>
            </a:r>
          </a:p>
          <a:p>
            <a:r>
              <a:rPr lang="en-US" sz="2000" dirty="0"/>
              <a:t>Nigeria Private Sector response</a:t>
            </a:r>
          </a:p>
          <a:p>
            <a:pPr lvl="1"/>
            <a:r>
              <a:rPr lang="en-US" sz="2000" dirty="0"/>
              <a:t>The Dangote Group, Access Bank, Zenith Bank, Guaranty Trust Bank, MTN, and KPMG have come together to form the </a:t>
            </a:r>
            <a:r>
              <a:rPr lang="en-US" sz="2000" u="sng" dirty="0">
                <a:solidFill>
                  <a:srgbClr val="FF0000"/>
                </a:solidFill>
                <a:hlinkClick r:id="rId3">
                  <a:extLst>
                    <a:ext uri="{A12FA001-AC4F-418D-AE19-62706E023703}">
                      <ahyp:hlinkClr xmlns:ahyp="http://schemas.microsoft.com/office/drawing/2018/hyperlinkcolor" val="tx"/>
                    </a:ext>
                  </a:extLst>
                </a:hlinkClick>
              </a:rPr>
              <a:t>Coalition Against COVID-19</a:t>
            </a:r>
            <a:r>
              <a:rPr lang="en-US" sz="2000" dirty="0">
                <a:solidFill>
                  <a:srgbClr val="FF0000"/>
                </a:solidFill>
              </a:rPr>
              <a:t> (CACOVID) </a:t>
            </a:r>
            <a:r>
              <a:rPr lang="en-US" sz="2000" dirty="0"/>
              <a:t>that is providing financing for immediate purchase of medical supplies and the creation of isolation centers. Guaranty Trust Bank worked quickly</a:t>
            </a:r>
            <a:r>
              <a:rPr lang="en-US" sz="2000" dirty="0">
                <a:solidFill>
                  <a:srgbClr val="FF0000"/>
                </a:solidFill>
              </a:rPr>
              <a:t> </a:t>
            </a:r>
            <a:r>
              <a:rPr lang="en-US" sz="2000" u="sng" dirty="0">
                <a:solidFill>
                  <a:srgbClr val="FF0000"/>
                </a:solidFill>
                <a:hlinkClick r:id="rId4">
                  <a:extLst>
                    <a:ext uri="{A12FA001-AC4F-418D-AE19-62706E023703}">
                      <ahyp:hlinkClr xmlns:ahyp="http://schemas.microsoft.com/office/drawing/2018/hyperlinkcolor" val="tx"/>
                    </a:ext>
                  </a:extLst>
                </a:hlinkClick>
              </a:rPr>
              <a:t>to transform a stadium</a:t>
            </a:r>
            <a:r>
              <a:rPr lang="en-US" sz="2000" dirty="0">
                <a:solidFill>
                  <a:srgbClr val="FF0000"/>
                </a:solidFill>
              </a:rPr>
              <a:t> </a:t>
            </a:r>
            <a:r>
              <a:rPr lang="en-US" sz="2000" dirty="0"/>
              <a:t>into a 110-bed isolation center within five days in partnership with Lagos State. </a:t>
            </a:r>
          </a:p>
        </p:txBody>
      </p:sp>
    </p:spTree>
    <p:extLst>
      <p:ext uri="{BB962C8B-B14F-4D97-AF65-F5344CB8AC3E}">
        <p14:creationId xmlns:p14="http://schemas.microsoft.com/office/powerpoint/2010/main" val="205231526"/>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hidden="1">
            <a:extLst>
              <a:ext uri="{FF2B5EF4-FFF2-40B4-BE49-F238E27FC236}">
                <a16:creationId xmlns:a16="http://schemas.microsoft.com/office/drawing/2014/main" id="{9C5D7BD8-9DE2-4D6A-A6E0-560CB5348007}"/>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77" name="think-cell Slide" r:id="rId12" imgW="592" imgH="595" progId="TCLayout.ActiveDocument.1">
                  <p:embed/>
                </p:oleObj>
              </mc:Choice>
              <mc:Fallback>
                <p:oleObj name="think-cell Slide" r:id="rId12" imgW="592" imgH="595" progId="TCLayout.ActiveDocument.1">
                  <p:embed/>
                  <p:pic>
                    <p:nvPicPr>
                      <p:cNvPr id="8" name="Object 2" hidden="1">
                        <a:extLst>
                          <a:ext uri="{FF2B5EF4-FFF2-40B4-BE49-F238E27FC236}">
                            <a16:creationId xmlns:a16="http://schemas.microsoft.com/office/drawing/2014/main" id="{9C5D7BD8-9DE2-4D6A-A6E0-560CB534800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5" name="2. Slide Title">
            <a:extLst>
              <a:ext uri="{FF2B5EF4-FFF2-40B4-BE49-F238E27FC236}">
                <a16:creationId xmlns:a16="http://schemas.microsoft.com/office/drawing/2014/main" id="{8A1D679D-8AF5-415A-BF17-93B9623046AC}"/>
              </a:ext>
            </a:extLst>
          </p:cNvPr>
          <p:cNvSpPr>
            <a:spLocks noGrp="1"/>
          </p:cNvSpPr>
          <p:nvPr>
            <p:ph type="title"/>
            <p:custDataLst>
              <p:tags r:id="rId3"/>
            </p:custDataLst>
          </p:nvPr>
        </p:nvSpPr>
        <p:spPr/>
        <p:txBody>
          <a:bodyPr vert="horz"/>
          <a:lstStyle/>
          <a:p>
            <a:r>
              <a:rPr lang="en-GB" sz="2300"/>
              <a:t>Saving Lives and Livelihoods is a groundbreaking Programme with ambitious goals</a:t>
            </a:r>
            <a:endParaRPr lang="en-GB" sz="2300" dirty="0"/>
          </a:p>
        </p:txBody>
      </p:sp>
      <p:cxnSp>
        <p:nvCxnSpPr>
          <p:cNvPr id="11" name="Straight Connector 10">
            <a:extLst>
              <a:ext uri="{FF2B5EF4-FFF2-40B4-BE49-F238E27FC236}">
                <a16:creationId xmlns:a16="http://schemas.microsoft.com/office/drawing/2014/main" id="{D8FEAF6A-1A6B-42E8-B2C8-9E06998B6778}"/>
              </a:ext>
            </a:extLst>
          </p:cNvPr>
          <p:cNvCxnSpPr>
            <a:cxnSpLocks/>
          </p:cNvCxnSpPr>
          <p:nvPr/>
        </p:nvCxnSpPr>
        <p:spPr>
          <a:xfrm>
            <a:off x="8189871" y="4021422"/>
            <a:ext cx="3454403"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993030D-0B9F-4FE7-A1A6-210450B1AB34}"/>
              </a:ext>
            </a:extLst>
          </p:cNvPr>
          <p:cNvGrpSpPr/>
          <p:nvPr/>
        </p:nvGrpSpPr>
        <p:grpSpPr>
          <a:xfrm>
            <a:off x="8189871" y="1709829"/>
            <a:ext cx="3454403" cy="1611319"/>
            <a:chOff x="8189871" y="1709829"/>
            <a:chExt cx="3454403" cy="1611319"/>
          </a:xfrm>
        </p:grpSpPr>
        <p:grpSp>
          <p:nvGrpSpPr>
            <p:cNvPr id="24" name="CustomIcon">
              <a:extLst>
                <a:ext uri="{FF2B5EF4-FFF2-40B4-BE49-F238E27FC236}">
                  <a16:creationId xmlns:a16="http://schemas.microsoft.com/office/drawing/2014/main" id="{6D04D4E2-FC2A-4137-8D83-96910A06F94C}"/>
                </a:ext>
              </a:extLst>
            </p:cNvPr>
            <p:cNvGrpSpPr>
              <a:grpSpLocks/>
            </p:cNvGrpSpPr>
            <p:nvPr>
              <p:custDataLst>
                <p:tags r:id="rId9"/>
              </p:custDataLst>
            </p:nvPr>
          </p:nvGrpSpPr>
          <p:grpSpPr>
            <a:xfrm>
              <a:off x="8189871" y="1709829"/>
              <a:ext cx="760186" cy="760186"/>
              <a:chOff x="-205105" y="-205105"/>
              <a:chExt cx="1019810" cy="1019810"/>
            </a:xfrm>
          </p:grpSpPr>
          <p:sp>
            <p:nvSpPr>
              <p:cNvPr id="28" name="Oval 27">
                <a:extLst>
                  <a:ext uri="{FF2B5EF4-FFF2-40B4-BE49-F238E27FC236}">
                    <a16:creationId xmlns:a16="http://schemas.microsoft.com/office/drawing/2014/main" id="{4E27030D-034C-4553-885A-DAA65E055EB1}"/>
                  </a:ext>
                </a:extLst>
              </p:cNvPr>
              <p:cNvSpPr>
                <a:spLocks noChangeAspect="1"/>
              </p:cNvSpPr>
              <p:nvPr/>
            </p:nvSpPr>
            <p:spPr>
              <a:xfrm>
                <a:off x="-205105" y="-205105"/>
                <a:ext cx="1019810" cy="101981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9" name="Graphic 28">
                <a:extLst>
                  <a:ext uri="{FF2B5EF4-FFF2-40B4-BE49-F238E27FC236}">
                    <a16:creationId xmlns:a16="http://schemas.microsoft.com/office/drawing/2014/main" id="{35BA5FB8-2C50-4653-9304-032F2D3F6B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0"/>
                <a:ext cx="609600" cy="609600"/>
              </a:xfrm>
              <a:prstGeom prst="rect">
                <a:avLst/>
              </a:prstGeom>
            </p:spPr>
          </p:pic>
        </p:grpSp>
        <p:grpSp>
          <p:nvGrpSpPr>
            <p:cNvPr id="25" name="Group 24">
              <a:extLst>
                <a:ext uri="{FF2B5EF4-FFF2-40B4-BE49-F238E27FC236}">
                  <a16:creationId xmlns:a16="http://schemas.microsoft.com/office/drawing/2014/main" id="{87E106FA-2CC1-48AB-B71E-BD21500EB725}"/>
                </a:ext>
              </a:extLst>
            </p:cNvPr>
            <p:cNvGrpSpPr/>
            <p:nvPr/>
          </p:nvGrpSpPr>
          <p:grpSpPr>
            <a:xfrm>
              <a:off x="9160696" y="1709829"/>
              <a:ext cx="2483578" cy="1611319"/>
              <a:chOff x="9160696" y="1785297"/>
              <a:chExt cx="2483578" cy="1611319"/>
            </a:xfrm>
          </p:grpSpPr>
          <p:sp>
            <p:nvSpPr>
              <p:cNvPr id="26" name="TextBox 25">
                <a:extLst>
                  <a:ext uri="{FF2B5EF4-FFF2-40B4-BE49-F238E27FC236}">
                    <a16:creationId xmlns:a16="http://schemas.microsoft.com/office/drawing/2014/main" id="{78743227-EC25-410A-82AA-65279CE80075}"/>
                  </a:ext>
                </a:extLst>
              </p:cNvPr>
              <p:cNvSpPr txBox="1">
                <a:spLocks/>
              </p:cNvSpPr>
              <p:nvPr/>
            </p:nvSpPr>
            <p:spPr>
              <a:xfrm>
                <a:off x="9160696" y="1785297"/>
                <a:ext cx="2483578" cy="553998"/>
              </a:xfrm>
              <a:prstGeom prst="rect">
                <a:avLst/>
              </a:prstGeom>
            </p:spPr>
            <p:txBody>
              <a:bodyPr vert="horz" wrap="square" lIns="0" tIns="0" rIns="0" bIns="0" rtlCol="0">
                <a:spAutoFit/>
              </a:bodyPr>
              <a:lstStyle>
                <a:lvl1pPr lvl="0" indent="0">
                  <a:lnSpc>
                    <a:spcPct val="105000"/>
                  </a:lnSpc>
                  <a:spcBef>
                    <a:spcPts val="0"/>
                  </a:spcBef>
                  <a:spcAft>
                    <a:spcPts val="600"/>
                  </a:spcAft>
                  <a:buFont typeface="Segoe UI" panose="020B0502040204020203" pitchFamily="34" charset="0"/>
                  <a:buChar char="​"/>
                  <a:defRPr sz="1100"/>
                </a:lvl1pPr>
                <a:lvl2pPr marL="228600" lvl="1" indent="-228600">
                  <a:lnSpc>
                    <a:spcPct val="100000"/>
                  </a:lnSpc>
                  <a:spcBef>
                    <a:spcPts val="0"/>
                  </a:spcBef>
                  <a:spcAft>
                    <a:spcPts val="400"/>
                  </a:spcAft>
                  <a:buFont typeface="Theinhardt Light" panose="020B0404020101020102" pitchFamily="34" charset="0"/>
                  <a:buChar char="—"/>
                  <a:defRPr sz="1100"/>
                </a:lvl2pPr>
                <a:lvl3pPr marL="400050" lvl="2" indent="-171450">
                  <a:lnSpc>
                    <a:spcPct val="100000"/>
                  </a:lnSpc>
                  <a:spcBef>
                    <a:spcPts val="0"/>
                  </a:spcBef>
                  <a:spcAft>
                    <a:spcPts val="400"/>
                  </a:spcAft>
                  <a:buFont typeface="Theinhardt Light" panose="020B0404020101020102" pitchFamily="34" charset="0"/>
                  <a:buChar char="•"/>
                  <a:defRPr sz="1100"/>
                </a:lvl3pPr>
                <a:lvl4pPr marL="571500" lvl="3" indent="-163513">
                  <a:lnSpc>
                    <a:spcPct val="100000"/>
                  </a:lnSpc>
                  <a:spcBef>
                    <a:spcPts val="0"/>
                  </a:spcBef>
                  <a:spcAft>
                    <a:spcPts val="400"/>
                  </a:spcAft>
                  <a:buFont typeface="Theinhardt Light" panose="020B0404020101020102" pitchFamily="34" charset="0"/>
                  <a:buChar char="»"/>
                  <a:defRPr sz="1100"/>
                </a:lvl4pPr>
                <a:lvl5pPr marL="742950" lvl="4" indent="-163513">
                  <a:lnSpc>
                    <a:spcPct val="90000"/>
                  </a:lnSpc>
                  <a:spcBef>
                    <a:spcPts val="0"/>
                  </a:spcBef>
                  <a:spcAft>
                    <a:spcPts val="400"/>
                  </a:spcAft>
                  <a:buSzPct val="100000"/>
                  <a:buFont typeface="Theinhardt Light" panose="020B0404020101020102" pitchFamily="34" charset="0"/>
                  <a:buChar char="›"/>
                  <a:defRPr sz="1100"/>
                </a:lvl5pPr>
                <a:lvl6pPr marL="914400" lvl="5" indent="-163513">
                  <a:lnSpc>
                    <a:spcPct val="90000"/>
                  </a:lnSpc>
                  <a:spcBef>
                    <a:spcPts val="0"/>
                  </a:spcBef>
                  <a:spcAft>
                    <a:spcPts val="400"/>
                  </a:spcAft>
                  <a:buSzPct val="100000"/>
                  <a:buFont typeface="Arial" panose="020B0604020202020204" pitchFamily="34" charset="0"/>
                  <a:buChar char="▫"/>
                  <a:defRPr sz="1100"/>
                </a:lvl6pPr>
                <a:lvl7pPr marL="914400" lvl="6" indent="-163513">
                  <a:lnSpc>
                    <a:spcPct val="90000"/>
                  </a:lnSpc>
                  <a:spcBef>
                    <a:spcPts val="0"/>
                  </a:spcBef>
                  <a:spcAft>
                    <a:spcPts val="400"/>
                  </a:spcAft>
                  <a:buSzPct val="100000"/>
                  <a:buFont typeface="Arial" panose="020B0604020202020204" pitchFamily="34" charset="0"/>
                  <a:buChar char="▫"/>
                  <a:defRPr sz="1100"/>
                </a:lvl7pPr>
                <a:lvl8pPr marL="914400" lvl="7" indent="-163513">
                  <a:lnSpc>
                    <a:spcPct val="90000"/>
                  </a:lnSpc>
                  <a:spcBef>
                    <a:spcPts val="0"/>
                  </a:spcBef>
                  <a:spcAft>
                    <a:spcPts val="400"/>
                  </a:spcAft>
                  <a:buSzPct val="100000"/>
                  <a:buFont typeface="Arial" panose="020B0604020202020204" pitchFamily="34" charset="0"/>
                  <a:buChar char="▫"/>
                  <a:defRPr sz="1100"/>
                </a:lvl8pPr>
                <a:lvl9pPr marL="914400" lvl="8" indent="-163513">
                  <a:lnSpc>
                    <a:spcPct val="90000"/>
                  </a:lnSpc>
                  <a:spcBef>
                    <a:spcPts val="0"/>
                  </a:spcBef>
                  <a:spcAft>
                    <a:spcPts val="400"/>
                  </a:spcAft>
                  <a:buSzPct val="100000"/>
                  <a:buFont typeface="Arial" panose="020B0604020202020204" pitchFamily="34" charset="0"/>
                  <a:buChar char="▫"/>
                  <a:defRPr sz="1100"/>
                </a:lvl9pPr>
              </a:lstStyle>
              <a:p>
                <a:pPr marL="0" marR="0" lvl="0" indent="0" algn="l" defTabSz="914400" rtl="0" eaLnBrk="1" fontAlgn="auto" latinLnBrk="0" hangingPunct="1">
                  <a:lnSpc>
                    <a:spcPct val="100000"/>
                  </a:lnSpc>
                  <a:spcBef>
                    <a:spcPts val="0"/>
                  </a:spcBef>
                  <a:spcAft>
                    <a:spcPts val="600"/>
                  </a:spcAft>
                  <a:buClrTx/>
                  <a:buSzTx/>
                  <a:buFont typeface="Segoe UI" panose="020B0502040204020203" pitchFamily="34" charset="0"/>
                  <a:buNone/>
                  <a:tabLst/>
                  <a:defRPr/>
                </a:pPr>
                <a:r>
                  <a:rPr kumimoji="0" lang="en-GB" sz="18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Theinhardt Pan Medium" panose="020B0604020101020102" pitchFamily="34" charset="0"/>
                  </a:rPr>
                  <a:t>Purchase COVID-19 vaccines for</a:t>
                </a:r>
                <a:endPar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Theinhardt Pan Light" panose="020B0404020101020102" pitchFamily="34" charset="0"/>
                </a:endParaRPr>
              </a:p>
            </p:txBody>
          </p:sp>
          <p:sp>
            <p:nvSpPr>
              <p:cNvPr id="27" name="TextBox 26">
                <a:extLst>
                  <a:ext uri="{FF2B5EF4-FFF2-40B4-BE49-F238E27FC236}">
                    <a16:creationId xmlns:a16="http://schemas.microsoft.com/office/drawing/2014/main" id="{1D887233-8A65-4D70-B4C7-8D2A3194354F}"/>
                  </a:ext>
                </a:extLst>
              </p:cNvPr>
              <p:cNvSpPr txBox="1">
                <a:spLocks/>
              </p:cNvSpPr>
              <p:nvPr/>
            </p:nvSpPr>
            <p:spPr>
              <a:xfrm>
                <a:off x="9160696" y="2411731"/>
                <a:ext cx="2483578" cy="984885"/>
              </a:xfrm>
              <a:prstGeom prst="rect">
                <a:avLst/>
              </a:prstGeom>
            </p:spPr>
            <p:txBody>
              <a:bodyPr vert="horz" wrap="square" lIns="0" tIns="0" rIns="0" bIns="0" rtlCol="0">
                <a:spAutoFit/>
              </a:bodyPr>
              <a:lstStyle>
                <a:lvl1pPr lvl="0" indent="0">
                  <a:lnSpc>
                    <a:spcPct val="105000"/>
                  </a:lnSpc>
                  <a:spcBef>
                    <a:spcPts val="0"/>
                  </a:spcBef>
                  <a:spcAft>
                    <a:spcPts val="600"/>
                  </a:spcAft>
                  <a:buFont typeface="Segoe UI" panose="020B0502040204020203" pitchFamily="34" charset="0"/>
                  <a:buChar char="​"/>
                  <a:defRPr sz="1100"/>
                </a:lvl1pPr>
                <a:lvl2pPr marL="228600" lvl="1" indent="-228600">
                  <a:lnSpc>
                    <a:spcPct val="100000"/>
                  </a:lnSpc>
                  <a:spcBef>
                    <a:spcPts val="0"/>
                  </a:spcBef>
                  <a:spcAft>
                    <a:spcPts val="400"/>
                  </a:spcAft>
                  <a:buFont typeface="Theinhardt Light" panose="020B0404020101020102" pitchFamily="34" charset="0"/>
                  <a:buChar char="—"/>
                  <a:defRPr sz="1100"/>
                </a:lvl2pPr>
                <a:lvl3pPr marL="400050" lvl="2" indent="-171450">
                  <a:lnSpc>
                    <a:spcPct val="100000"/>
                  </a:lnSpc>
                  <a:spcBef>
                    <a:spcPts val="0"/>
                  </a:spcBef>
                  <a:spcAft>
                    <a:spcPts val="400"/>
                  </a:spcAft>
                  <a:buFont typeface="Theinhardt Light" panose="020B0404020101020102" pitchFamily="34" charset="0"/>
                  <a:buChar char="•"/>
                  <a:defRPr sz="1100"/>
                </a:lvl3pPr>
                <a:lvl4pPr marL="571500" lvl="3" indent="-163513">
                  <a:lnSpc>
                    <a:spcPct val="100000"/>
                  </a:lnSpc>
                  <a:spcBef>
                    <a:spcPts val="0"/>
                  </a:spcBef>
                  <a:spcAft>
                    <a:spcPts val="400"/>
                  </a:spcAft>
                  <a:buFont typeface="Theinhardt Light" panose="020B0404020101020102" pitchFamily="34" charset="0"/>
                  <a:buChar char="»"/>
                  <a:defRPr sz="1100"/>
                </a:lvl4pPr>
                <a:lvl5pPr marL="742950" lvl="4" indent="-163513">
                  <a:lnSpc>
                    <a:spcPct val="90000"/>
                  </a:lnSpc>
                  <a:spcBef>
                    <a:spcPts val="0"/>
                  </a:spcBef>
                  <a:spcAft>
                    <a:spcPts val="400"/>
                  </a:spcAft>
                  <a:buSzPct val="100000"/>
                  <a:buFont typeface="Theinhardt Light" panose="020B0404020101020102" pitchFamily="34" charset="0"/>
                  <a:buChar char="›"/>
                  <a:defRPr sz="1100"/>
                </a:lvl5pPr>
                <a:lvl6pPr marL="914400" lvl="5" indent="-163513">
                  <a:lnSpc>
                    <a:spcPct val="90000"/>
                  </a:lnSpc>
                  <a:spcBef>
                    <a:spcPts val="0"/>
                  </a:spcBef>
                  <a:spcAft>
                    <a:spcPts val="400"/>
                  </a:spcAft>
                  <a:buSzPct val="100000"/>
                  <a:buFont typeface="Arial" panose="020B0604020202020204" pitchFamily="34" charset="0"/>
                  <a:buChar char="▫"/>
                  <a:defRPr sz="1100"/>
                </a:lvl6pPr>
                <a:lvl7pPr marL="914400" lvl="6" indent="-163513">
                  <a:lnSpc>
                    <a:spcPct val="90000"/>
                  </a:lnSpc>
                  <a:spcBef>
                    <a:spcPts val="0"/>
                  </a:spcBef>
                  <a:spcAft>
                    <a:spcPts val="400"/>
                  </a:spcAft>
                  <a:buSzPct val="100000"/>
                  <a:buFont typeface="Arial" panose="020B0604020202020204" pitchFamily="34" charset="0"/>
                  <a:buChar char="▫"/>
                  <a:defRPr sz="1100"/>
                </a:lvl7pPr>
                <a:lvl8pPr marL="914400" lvl="7" indent="-163513">
                  <a:lnSpc>
                    <a:spcPct val="90000"/>
                  </a:lnSpc>
                  <a:spcBef>
                    <a:spcPts val="0"/>
                  </a:spcBef>
                  <a:spcAft>
                    <a:spcPts val="400"/>
                  </a:spcAft>
                  <a:buSzPct val="100000"/>
                  <a:buFont typeface="Arial" panose="020B0604020202020204" pitchFamily="34" charset="0"/>
                  <a:buChar char="▫"/>
                  <a:defRPr sz="1100"/>
                </a:lvl8pPr>
                <a:lvl9pPr marL="914400" lvl="8" indent="-163513">
                  <a:lnSpc>
                    <a:spcPct val="90000"/>
                  </a:lnSpc>
                  <a:spcBef>
                    <a:spcPts val="0"/>
                  </a:spcBef>
                  <a:spcAft>
                    <a:spcPts val="400"/>
                  </a:spcAft>
                  <a:buSzPct val="100000"/>
                  <a:buFont typeface="Arial" panose="020B0604020202020204" pitchFamily="34" charset="0"/>
                  <a:buChar char="▫"/>
                  <a:defRPr sz="1100"/>
                </a:lvl9pPr>
              </a:lstStyle>
              <a:p>
                <a:pPr marL="0" marR="0" lvl="0" indent="0" algn="l" defTabSz="914400" rtl="0" eaLnBrk="1" fontAlgn="auto" latinLnBrk="0" hangingPunct="1">
                  <a:lnSpc>
                    <a:spcPct val="100000"/>
                  </a:lnSpc>
                  <a:spcBef>
                    <a:spcPts val="0"/>
                  </a:spcBef>
                  <a:spcAft>
                    <a:spcPts val="600"/>
                  </a:spcAft>
                  <a:buClrTx/>
                  <a:buSzTx/>
                  <a:buFont typeface="Segoe UI" panose="020B0502040204020203" pitchFamily="34" charset="0"/>
                  <a:buNone/>
                  <a:tabLst/>
                  <a:defRPr/>
                </a:pPr>
                <a:r>
                  <a:rPr kumimoji="0" lang="en-GB" sz="3200" b="1"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Theinhardt Pan Medium" panose="020B0604020101020102" pitchFamily="34" charset="0"/>
                  </a:rPr>
                  <a:t>&gt;65 million Africans</a:t>
                </a:r>
                <a:endParaRPr kumimoji="0" lang="en-GB" sz="3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Theinhardt Pan Light" panose="020B0404020101020102" pitchFamily="34" charset="0"/>
                </a:endParaRPr>
              </a:p>
            </p:txBody>
          </p:sp>
        </p:grpSp>
      </p:grpSp>
      <p:grpSp>
        <p:nvGrpSpPr>
          <p:cNvPr id="4" name="Group 3">
            <a:extLst>
              <a:ext uri="{FF2B5EF4-FFF2-40B4-BE49-F238E27FC236}">
                <a16:creationId xmlns:a16="http://schemas.microsoft.com/office/drawing/2014/main" id="{EB5BDBD3-F2E4-4434-B96C-6CC2C978FED3}"/>
              </a:ext>
            </a:extLst>
          </p:cNvPr>
          <p:cNvGrpSpPr/>
          <p:nvPr/>
        </p:nvGrpSpPr>
        <p:grpSpPr>
          <a:xfrm>
            <a:off x="8189871" y="4488939"/>
            <a:ext cx="3454403" cy="1428394"/>
            <a:chOff x="8189871" y="3476567"/>
            <a:chExt cx="3454403" cy="1428394"/>
          </a:xfrm>
        </p:grpSpPr>
        <p:grpSp>
          <p:nvGrpSpPr>
            <p:cNvPr id="31" name="CustomIcon">
              <a:extLst>
                <a:ext uri="{FF2B5EF4-FFF2-40B4-BE49-F238E27FC236}">
                  <a16:creationId xmlns:a16="http://schemas.microsoft.com/office/drawing/2014/main" id="{EC71462C-C5DF-427C-A24A-D5F6DD4B187D}"/>
                </a:ext>
              </a:extLst>
            </p:cNvPr>
            <p:cNvGrpSpPr>
              <a:grpSpLocks/>
            </p:cNvGrpSpPr>
            <p:nvPr>
              <p:custDataLst>
                <p:tags r:id="rId5"/>
              </p:custDataLst>
            </p:nvPr>
          </p:nvGrpSpPr>
          <p:grpSpPr>
            <a:xfrm>
              <a:off x="8189871" y="3709324"/>
              <a:ext cx="760186" cy="760186"/>
              <a:chOff x="-205105" y="-205105"/>
              <a:chExt cx="1019810" cy="1019810"/>
            </a:xfrm>
          </p:grpSpPr>
          <p:sp>
            <p:nvSpPr>
              <p:cNvPr id="36" name="Oval 35">
                <a:extLst>
                  <a:ext uri="{FF2B5EF4-FFF2-40B4-BE49-F238E27FC236}">
                    <a16:creationId xmlns:a16="http://schemas.microsoft.com/office/drawing/2014/main" id="{7979B18A-FB63-4810-9AAA-2AC09B55E13C}"/>
                  </a:ext>
                </a:extLst>
              </p:cNvPr>
              <p:cNvSpPr>
                <a:spLocks noChangeAspect="1"/>
              </p:cNvSpPr>
              <p:nvPr/>
            </p:nvSpPr>
            <p:spPr>
              <a:xfrm>
                <a:off x="-205105" y="-205105"/>
                <a:ext cx="1019810" cy="101981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7" name="Graphic 36">
                <a:extLst>
                  <a:ext uri="{FF2B5EF4-FFF2-40B4-BE49-F238E27FC236}">
                    <a16:creationId xmlns:a16="http://schemas.microsoft.com/office/drawing/2014/main" id="{1984FB77-7B3D-4486-8F37-7FB992ED08A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0"/>
                <a:ext cx="609600" cy="609600"/>
              </a:xfrm>
              <a:prstGeom prst="rect">
                <a:avLst/>
              </a:prstGeom>
            </p:spPr>
          </p:pic>
        </p:grpSp>
        <p:grpSp>
          <p:nvGrpSpPr>
            <p:cNvPr id="32" name="Group 31">
              <a:extLst>
                <a:ext uri="{FF2B5EF4-FFF2-40B4-BE49-F238E27FC236}">
                  <a16:creationId xmlns:a16="http://schemas.microsoft.com/office/drawing/2014/main" id="{844FC206-6A5A-46E3-93CE-F90DC5680B49}"/>
                </a:ext>
              </a:extLst>
            </p:cNvPr>
            <p:cNvGrpSpPr/>
            <p:nvPr/>
          </p:nvGrpSpPr>
          <p:grpSpPr>
            <a:xfrm>
              <a:off x="9160696" y="3476567"/>
              <a:ext cx="2483578" cy="1428394"/>
              <a:chOff x="9160696" y="3436062"/>
              <a:chExt cx="2483578" cy="1428394"/>
            </a:xfrm>
          </p:grpSpPr>
          <p:sp>
            <p:nvSpPr>
              <p:cNvPr id="33" name="TextBox 32">
                <a:extLst>
                  <a:ext uri="{FF2B5EF4-FFF2-40B4-BE49-F238E27FC236}">
                    <a16:creationId xmlns:a16="http://schemas.microsoft.com/office/drawing/2014/main" id="{AB81722E-DB77-481E-8722-FC9CA41112E4}"/>
                  </a:ext>
                </a:extLst>
              </p:cNvPr>
              <p:cNvSpPr txBox="1">
                <a:spLocks/>
              </p:cNvSpPr>
              <p:nvPr>
                <p:custDataLst>
                  <p:tags r:id="rId6"/>
                </p:custDataLst>
              </p:nvPr>
            </p:nvSpPr>
            <p:spPr>
              <a:xfrm>
                <a:off x="9160696" y="4020416"/>
                <a:ext cx="2483578" cy="49244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2000"/>
                  </a:spcBef>
                  <a:spcAft>
                    <a:spcPts val="300"/>
                  </a:spcAft>
                  <a:buClr>
                    <a:srgbClr val="000000"/>
                  </a:buClr>
                  <a:buSzPct val="100000"/>
                  <a:buFont typeface="Segoe UI" panose="020B0502040204020203" pitchFamily="34" charset="0"/>
                  <a:buChar char="​"/>
                  <a:tabLst/>
                  <a:defRPr/>
                </a:pPr>
                <a:r>
                  <a:rPr kumimoji="0" lang="en-GB" sz="32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70%</a:t>
                </a:r>
                <a:endPar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4" name="TextBox 33">
                <a:extLst>
                  <a:ext uri="{FF2B5EF4-FFF2-40B4-BE49-F238E27FC236}">
                    <a16:creationId xmlns:a16="http://schemas.microsoft.com/office/drawing/2014/main" id="{04C9CC1E-CD05-4670-B272-C592E8786212}"/>
                  </a:ext>
                </a:extLst>
              </p:cNvPr>
              <p:cNvSpPr txBox="1">
                <a:spLocks/>
              </p:cNvSpPr>
              <p:nvPr>
                <p:custDataLst>
                  <p:tags r:id="rId7"/>
                </p:custDataLst>
              </p:nvPr>
            </p:nvSpPr>
            <p:spPr>
              <a:xfrm>
                <a:off x="9160696" y="4587457"/>
                <a:ext cx="2483578" cy="27699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2000"/>
                  </a:spcBef>
                  <a:spcAft>
                    <a:spcPts val="300"/>
                  </a:spcAft>
                  <a:buClr>
                    <a:srgbClr val="000000"/>
                  </a:buClr>
                  <a:buSzPct val="100000"/>
                  <a:buFont typeface="Segoe UI" panose="020B0502040204020203"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of Africa’s population</a:t>
                </a:r>
                <a:endPar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5" name="TextBox 34">
                <a:extLst>
                  <a:ext uri="{FF2B5EF4-FFF2-40B4-BE49-F238E27FC236}">
                    <a16:creationId xmlns:a16="http://schemas.microsoft.com/office/drawing/2014/main" id="{C5522E87-5AC6-4FE2-979F-253EA74DCED7}"/>
                  </a:ext>
                </a:extLst>
              </p:cNvPr>
              <p:cNvSpPr txBox="1">
                <a:spLocks/>
              </p:cNvSpPr>
              <p:nvPr>
                <p:custDataLst>
                  <p:tags r:id="rId8"/>
                </p:custDataLst>
              </p:nvPr>
            </p:nvSpPr>
            <p:spPr>
              <a:xfrm>
                <a:off x="9160696" y="3436062"/>
                <a:ext cx="2483578"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2000"/>
                  </a:spcBef>
                  <a:spcAft>
                    <a:spcPts val="300"/>
                  </a:spcAft>
                  <a:buClr>
                    <a:srgbClr val="000000"/>
                  </a:buClr>
                  <a:buSzPct val="100000"/>
                  <a:buFont typeface="Segoe UI" panose="020B0502040204020203"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Support the delivery of doses to cover at least</a:t>
                </a:r>
              </a:p>
            </p:txBody>
          </p:sp>
        </p:grpSp>
      </p:grpSp>
      <p:sp>
        <p:nvSpPr>
          <p:cNvPr id="38" name="TextBox 37">
            <a:extLst>
              <a:ext uri="{FF2B5EF4-FFF2-40B4-BE49-F238E27FC236}">
                <a16:creationId xmlns:a16="http://schemas.microsoft.com/office/drawing/2014/main" id="{56AFFA7C-A33D-4329-9D7C-ED0116353C9F}"/>
              </a:ext>
            </a:extLst>
          </p:cNvPr>
          <p:cNvSpPr txBox="1">
            <a:spLocks/>
          </p:cNvSpPr>
          <p:nvPr/>
        </p:nvSpPr>
        <p:spPr>
          <a:xfrm>
            <a:off x="8189871" y="1230361"/>
            <a:ext cx="3454403" cy="369332"/>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2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Programme goals</a:t>
            </a:r>
            <a:endParaRPr kumimoji="0" lang="en-GB" sz="2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0" name="TextBox 9">
            <a:extLst>
              <a:ext uri="{FF2B5EF4-FFF2-40B4-BE49-F238E27FC236}">
                <a16:creationId xmlns:a16="http://schemas.microsoft.com/office/drawing/2014/main" id="{D8E83CCC-FE21-40AF-A436-E1A2A8FF0610}"/>
              </a:ext>
            </a:extLst>
          </p:cNvPr>
          <p:cNvSpPr txBox="1">
            <a:spLocks/>
          </p:cNvSpPr>
          <p:nvPr/>
        </p:nvSpPr>
        <p:spPr>
          <a:xfrm>
            <a:off x="547725" y="3836838"/>
            <a:ext cx="5123732" cy="176971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1500" b="1" i="0" u="none" strike="noStrike" kern="1200" cap="none" spc="0" normalizeH="0" baseline="0" noProof="0">
                <a:ln>
                  <a:noFill/>
                </a:ln>
                <a:solidFill>
                  <a:srgbClr val="119A48"/>
                </a:solidFill>
                <a:effectLst/>
                <a:uLnTx/>
                <a:uFillTx/>
                <a:latin typeface="Arial"/>
                <a:ea typeface="+mn-ea"/>
                <a:cs typeface="Arial" panose="020B0604020202020204" pitchFamily="34" charset="0"/>
              </a:rPr>
              <a:t>$1.5bn</a:t>
            </a:r>
            <a:endParaRPr kumimoji="0" lang="en-GB" sz="11500" b="1" i="0" u="none" strike="noStrike" kern="1200" cap="none" spc="0" normalizeH="0" baseline="0" noProof="0" dirty="0">
              <a:ln>
                <a:noFill/>
              </a:ln>
              <a:solidFill>
                <a:srgbClr val="119A48"/>
              </a:solidFill>
              <a:effectLst/>
              <a:uLnTx/>
              <a:uFillTx/>
              <a:latin typeface="Arial"/>
              <a:ea typeface="+mn-ea"/>
              <a:cs typeface="Arial" panose="020B0604020202020204" pitchFamily="34" charset="0"/>
            </a:endParaRPr>
          </a:p>
        </p:txBody>
      </p:sp>
      <p:grpSp>
        <p:nvGrpSpPr>
          <p:cNvPr id="13" name="CustomIcon">
            <a:extLst>
              <a:ext uri="{FF2B5EF4-FFF2-40B4-BE49-F238E27FC236}">
                <a16:creationId xmlns:a16="http://schemas.microsoft.com/office/drawing/2014/main" id="{17B34E8A-9E24-4F82-B53E-CF3A47A66CD2}"/>
              </a:ext>
            </a:extLst>
          </p:cNvPr>
          <p:cNvGrpSpPr>
            <a:grpSpLocks/>
          </p:cNvGrpSpPr>
          <p:nvPr>
            <p:custDataLst>
              <p:tags r:id="rId4"/>
            </p:custDataLst>
          </p:nvPr>
        </p:nvGrpSpPr>
        <p:grpSpPr>
          <a:xfrm>
            <a:off x="547725" y="1709828"/>
            <a:ext cx="1935845" cy="1935845"/>
            <a:chOff x="-205105" y="-205105"/>
            <a:chExt cx="1019810" cy="1019810"/>
          </a:xfrm>
        </p:grpSpPr>
        <p:sp>
          <p:nvSpPr>
            <p:cNvPr id="14" name="Oval 13">
              <a:extLst>
                <a:ext uri="{FF2B5EF4-FFF2-40B4-BE49-F238E27FC236}">
                  <a16:creationId xmlns:a16="http://schemas.microsoft.com/office/drawing/2014/main" id="{DE8F05AC-AD03-4EF4-AD52-41D43D8B26B5}"/>
                </a:ext>
              </a:extLst>
            </p:cNvPr>
            <p:cNvSpPr>
              <a:spLocks noChangeAspect="1"/>
            </p:cNvSpPr>
            <p:nvPr/>
          </p:nvSpPr>
          <p:spPr>
            <a:xfrm>
              <a:off x="-205105" y="-205105"/>
              <a:ext cx="1019810" cy="101981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5" name="Graphic 14">
              <a:extLst>
                <a:ext uri="{FF2B5EF4-FFF2-40B4-BE49-F238E27FC236}">
                  <a16:creationId xmlns:a16="http://schemas.microsoft.com/office/drawing/2014/main" id="{E8B74647-1359-45DF-9BD1-D23C427CBBC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0" y="0"/>
              <a:ext cx="609600" cy="609600"/>
            </a:xfrm>
            <a:prstGeom prst="rect">
              <a:avLst/>
            </a:prstGeom>
          </p:spPr>
        </p:pic>
      </p:grpSp>
    </p:spTree>
    <p:extLst>
      <p:ext uri="{BB962C8B-B14F-4D97-AF65-F5344CB8AC3E}">
        <p14:creationId xmlns:p14="http://schemas.microsoft.com/office/powerpoint/2010/main" val="385849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2036" y="502666"/>
            <a:ext cx="9374505" cy="406400"/>
          </a:xfrm>
          <a:prstGeom prst="rect">
            <a:avLst/>
          </a:prstGeom>
        </p:spPr>
        <p:txBody>
          <a:bodyPr vert="horz" wrap="square" lIns="0" tIns="12065" rIns="0" bIns="0" rtlCol="0">
            <a:spAutoFit/>
          </a:bodyPr>
          <a:lstStyle/>
          <a:p>
            <a:pPr marL="12700">
              <a:lnSpc>
                <a:spcPct val="100000"/>
              </a:lnSpc>
              <a:spcBef>
                <a:spcPts val="95"/>
              </a:spcBef>
            </a:pPr>
            <a:r>
              <a:rPr sz="2500" b="1" spc="-5" dirty="0">
                <a:latin typeface="Arial"/>
                <a:cs typeface="Arial"/>
              </a:rPr>
              <a:t>Saving</a:t>
            </a:r>
            <a:r>
              <a:rPr sz="2500" b="1" spc="5" dirty="0">
                <a:latin typeface="Arial"/>
                <a:cs typeface="Arial"/>
              </a:rPr>
              <a:t> </a:t>
            </a:r>
            <a:r>
              <a:rPr sz="2500" b="1" spc="-5" dirty="0">
                <a:latin typeface="Arial"/>
                <a:cs typeface="Arial"/>
              </a:rPr>
              <a:t>Lives</a:t>
            </a:r>
            <a:r>
              <a:rPr sz="2500" b="1" spc="5" dirty="0">
                <a:latin typeface="Arial"/>
                <a:cs typeface="Arial"/>
              </a:rPr>
              <a:t> </a:t>
            </a:r>
            <a:r>
              <a:rPr sz="2500" b="1" spc="-5" dirty="0">
                <a:latin typeface="Arial"/>
                <a:cs typeface="Arial"/>
              </a:rPr>
              <a:t>and</a:t>
            </a:r>
            <a:r>
              <a:rPr sz="2500" b="1" spc="10" dirty="0">
                <a:latin typeface="Arial"/>
                <a:cs typeface="Arial"/>
              </a:rPr>
              <a:t> </a:t>
            </a:r>
            <a:r>
              <a:rPr sz="2500" b="1" spc="-5" dirty="0">
                <a:latin typeface="Arial"/>
                <a:cs typeface="Arial"/>
              </a:rPr>
              <a:t>Livelihoods</a:t>
            </a:r>
            <a:r>
              <a:rPr sz="2500" b="1" spc="25" dirty="0">
                <a:latin typeface="Arial"/>
                <a:cs typeface="Arial"/>
              </a:rPr>
              <a:t> </a:t>
            </a:r>
            <a:r>
              <a:rPr sz="2500" b="1" spc="-5" dirty="0">
                <a:latin typeface="Arial"/>
                <a:cs typeface="Arial"/>
              </a:rPr>
              <a:t>Programme</a:t>
            </a:r>
            <a:r>
              <a:rPr sz="2500" b="1" spc="25" dirty="0">
                <a:latin typeface="Arial"/>
                <a:cs typeface="Arial"/>
              </a:rPr>
              <a:t> </a:t>
            </a:r>
            <a:r>
              <a:rPr sz="2500" b="1" spc="-5" dirty="0">
                <a:latin typeface="Arial"/>
                <a:cs typeface="Arial"/>
              </a:rPr>
              <a:t>|</a:t>
            </a:r>
            <a:r>
              <a:rPr sz="2500" b="1" spc="10" dirty="0">
                <a:latin typeface="Arial"/>
                <a:cs typeface="Arial"/>
              </a:rPr>
              <a:t> </a:t>
            </a:r>
            <a:r>
              <a:rPr sz="2500" b="1" spc="-5" dirty="0">
                <a:latin typeface="Arial"/>
                <a:cs typeface="Arial"/>
              </a:rPr>
              <a:t>Guiding</a:t>
            </a:r>
            <a:r>
              <a:rPr sz="2500" b="1" spc="30" dirty="0">
                <a:latin typeface="Arial"/>
                <a:cs typeface="Arial"/>
              </a:rPr>
              <a:t> </a:t>
            </a:r>
            <a:r>
              <a:rPr sz="2500" b="1" spc="-5" dirty="0">
                <a:latin typeface="Arial"/>
                <a:cs typeface="Arial"/>
              </a:rPr>
              <a:t>principles</a:t>
            </a:r>
            <a:endParaRPr sz="2500">
              <a:latin typeface="Arial"/>
              <a:cs typeface="Arial"/>
            </a:endParaRPr>
          </a:p>
        </p:txBody>
      </p:sp>
      <p:sp>
        <p:nvSpPr>
          <p:cNvPr id="3" name="object 3"/>
          <p:cNvSpPr/>
          <p:nvPr/>
        </p:nvSpPr>
        <p:spPr>
          <a:xfrm>
            <a:off x="554736" y="5640323"/>
            <a:ext cx="11082655" cy="0"/>
          </a:xfrm>
          <a:custGeom>
            <a:avLst/>
            <a:gdLst/>
            <a:ahLst/>
            <a:cxnLst/>
            <a:rect l="l" t="t" r="r" b="b"/>
            <a:pathLst>
              <a:path w="11082655">
                <a:moveTo>
                  <a:pt x="0" y="0"/>
                </a:moveTo>
                <a:lnTo>
                  <a:pt x="11082528" y="0"/>
                </a:lnTo>
              </a:path>
            </a:pathLst>
          </a:custGeom>
          <a:ln w="6350">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object 4"/>
          <p:cNvSpPr/>
          <p:nvPr/>
        </p:nvSpPr>
        <p:spPr>
          <a:xfrm>
            <a:off x="554736" y="5027676"/>
            <a:ext cx="11082655" cy="0"/>
          </a:xfrm>
          <a:custGeom>
            <a:avLst/>
            <a:gdLst/>
            <a:ahLst/>
            <a:cxnLst/>
            <a:rect l="l" t="t" r="r" b="b"/>
            <a:pathLst>
              <a:path w="11082655">
                <a:moveTo>
                  <a:pt x="0" y="0"/>
                </a:moveTo>
                <a:lnTo>
                  <a:pt x="11082528" y="0"/>
                </a:lnTo>
              </a:path>
            </a:pathLst>
          </a:custGeom>
          <a:ln w="6350">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object 5"/>
          <p:cNvSpPr/>
          <p:nvPr/>
        </p:nvSpPr>
        <p:spPr>
          <a:xfrm>
            <a:off x="554736" y="4413503"/>
            <a:ext cx="11082655" cy="0"/>
          </a:xfrm>
          <a:custGeom>
            <a:avLst/>
            <a:gdLst/>
            <a:ahLst/>
            <a:cxnLst/>
            <a:rect l="l" t="t" r="r" b="b"/>
            <a:pathLst>
              <a:path w="11082655">
                <a:moveTo>
                  <a:pt x="0" y="0"/>
                </a:moveTo>
                <a:lnTo>
                  <a:pt x="11082528" y="0"/>
                </a:lnTo>
              </a:path>
            </a:pathLst>
          </a:custGeom>
          <a:ln w="6350">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object 6"/>
          <p:cNvSpPr/>
          <p:nvPr/>
        </p:nvSpPr>
        <p:spPr>
          <a:xfrm>
            <a:off x="554736" y="3799332"/>
            <a:ext cx="11082655" cy="0"/>
          </a:xfrm>
          <a:custGeom>
            <a:avLst/>
            <a:gdLst/>
            <a:ahLst/>
            <a:cxnLst/>
            <a:rect l="l" t="t" r="r" b="b"/>
            <a:pathLst>
              <a:path w="11082655">
                <a:moveTo>
                  <a:pt x="0" y="0"/>
                </a:moveTo>
                <a:lnTo>
                  <a:pt x="11082528" y="0"/>
                </a:lnTo>
              </a:path>
            </a:pathLst>
          </a:custGeom>
          <a:ln w="6350">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object 7"/>
          <p:cNvSpPr/>
          <p:nvPr/>
        </p:nvSpPr>
        <p:spPr>
          <a:xfrm>
            <a:off x="554736" y="3214116"/>
            <a:ext cx="11082655" cy="0"/>
          </a:xfrm>
          <a:custGeom>
            <a:avLst/>
            <a:gdLst/>
            <a:ahLst/>
            <a:cxnLst/>
            <a:rect l="l" t="t" r="r" b="b"/>
            <a:pathLst>
              <a:path w="11082655">
                <a:moveTo>
                  <a:pt x="0" y="0"/>
                </a:moveTo>
                <a:lnTo>
                  <a:pt x="11082528" y="0"/>
                </a:lnTo>
              </a:path>
            </a:pathLst>
          </a:custGeom>
          <a:ln w="6350">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object 8"/>
          <p:cNvSpPr/>
          <p:nvPr/>
        </p:nvSpPr>
        <p:spPr>
          <a:xfrm>
            <a:off x="554736" y="2628900"/>
            <a:ext cx="11082655" cy="0"/>
          </a:xfrm>
          <a:custGeom>
            <a:avLst/>
            <a:gdLst/>
            <a:ahLst/>
            <a:cxnLst/>
            <a:rect l="l" t="t" r="r" b="b"/>
            <a:pathLst>
              <a:path w="11082655">
                <a:moveTo>
                  <a:pt x="0" y="0"/>
                </a:moveTo>
                <a:lnTo>
                  <a:pt x="11082528" y="0"/>
                </a:lnTo>
              </a:path>
            </a:pathLst>
          </a:custGeom>
          <a:ln w="6350">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9" name="object 9"/>
          <p:cNvPicPr/>
          <p:nvPr/>
        </p:nvPicPr>
        <p:blipFill>
          <a:blip r:embed="rId2" cstate="print"/>
          <a:stretch>
            <a:fillRect/>
          </a:stretch>
        </p:blipFill>
        <p:spPr>
          <a:xfrm>
            <a:off x="11205971" y="6408420"/>
            <a:ext cx="387096" cy="365759"/>
          </a:xfrm>
          <a:prstGeom prst="rect">
            <a:avLst/>
          </a:prstGeom>
        </p:spPr>
      </p:pic>
      <p:pic>
        <p:nvPicPr>
          <p:cNvPr id="10" name="object 10"/>
          <p:cNvPicPr/>
          <p:nvPr/>
        </p:nvPicPr>
        <p:blipFill>
          <a:blip r:embed="rId3" cstate="print"/>
          <a:stretch>
            <a:fillRect/>
          </a:stretch>
        </p:blipFill>
        <p:spPr>
          <a:xfrm>
            <a:off x="554736" y="2133600"/>
            <a:ext cx="402336" cy="403860"/>
          </a:xfrm>
          <a:prstGeom prst="rect">
            <a:avLst/>
          </a:prstGeom>
        </p:spPr>
      </p:pic>
      <p:pic>
        <p:nvPicPr>
          <p:cNvPr id="11" name="object 11"/>
          <p:cNvPicPr/>
          <p:nvPr/>
        </p:nvPicPr>
        <p:blipFill>
          <a:blip r:embed="rId4" cstate="print"/>
          <a:stretch>
            <a:fillRect/>
          </a:stretch>
        </p:blipFill>
        <p:spPr>
          <a:xfrm>
            <a:off x="554736" y="2720339"/>
            <a:ext cx="402336" cy="402336"/>
          </a:xfrm>
          <a:prstGeom prst="rect">
            <a:avLst/>
          </a:prstGeom>
        </p:spPr>
      </p:pic>
      <p:pic>
        <p:nvPicPr>
          <p:cNvPr id="12" name="object 12"/>
          <p:cNvPicPr/>
          <p:nvPr/>
        </p:nvPicPr>
        <p:blipFill>
          <a:blip r:embed="rId5" cstate="print"/>
          <a:stretch>
            <a:fillRect/>
          </a:stretch>
        </p:blipFill>
        <p:spPr>
          <a:xfrm>
            <a:off x="554736" y="3305555"/>
            <a:ext cx="402336" cy="402336"/>
          </a:xfrm>
          <a:prstGeom prst="rect">
            <a:avLst/>
          </a:prstGeom>
        </p:spPr>
      </p:pic>
      <p:pic>
        <p:nvPicPr>
          <p:cNvPr id="13" name="object 13"/>
          <p:cNvPicPr/>
          <p:nvPr/>
        </p:nvPicPr>
        <p:blipFill>
          <a:blip r:embed="rId6" cstate="print"/>
          <a:stretch>
            <a:fillRect/>
          </a:stretch>
        </p:blipFill>
        <p:spPr>
          <a:xfrm>
            <a:off x="554736" y="3904488"/>
            <a:ext cx="402336" cy="403860"/>
          </a:xfrm>
          <a:prstGeom prst="rect">
            <a:avLst/>
          </a:prstGeom>
        </p:spPr>
      </p:pic>
      <p:pic>
        <p:nvPicPr>
          <p:cNvPr id="14" name="object 14"/>
          <p:cNvPicPr/>
          <p:nvPr/>
        </p:nvPicPr>
        <p:blipFill>
          <a:blip r:embed="rId7" cstate="print"/>
          <a:stretch>
            <a:fillRect/>
          </a:stretch>
        </p:blipFill>
        <p:spPr>
          <a:xfrm>
            <a:off x="554736" y="4518659"/>
            <a:ext cx="402336" cy="402335"/>
          </a:xfrm>
          <a:prstGeom prst="rect">
            <a:avLst/>
          </a:prstGeom>
        </p:spPr>
      </p:pic>
      <p:grpSp>
        <p:nvGrpSpPr>
          <p:cNvPr id="15" name="object 15"/>
          <p:cNvGrpSpPr/>
          <p:nvPr/>
        </p:nvGrpSpPr>
        <p:grpSpPr>
          <a:xfrm>
            <a:off x="554736" y="5132832"/>
            <a:ext cx="402590" cy="402590"/>
            <a:chOff x="554736" y="5132832"/>
            <a:chExt cx="402590" cy="402590"/>
          </a:xfrm>
        </p:grpSpPr>
        <p:sp>
          <p:nvSpPr>
            <p:cNvPr id="16" name="object 16"/>
            <p:cNvSpPr/>
            <p:nvPr/>
          </p:nvSpPr>
          <p:spPr>
            <a:xfrm>
              <a:off x="554736" y="5132832"/>
              <a:ext cx="402590" cy="402590"/>
            </a:xfrm>
            <a:custGeom>
              <a:avLst/>
              <a:gdLst/>
              <a:ahLst/>
              <a:cxnLst/>
              <a:rect l="l" t="t" r="r" b="b"/>
              <a:pathLst>
                <a:path w="402590" h="402589">
                  <a:moveTo>
                    <a:pt x="201168" y="0"/>
                  </a:moveTo>
                  <a:lnTo>
                    <a:pt x="155042" y="5311"/>
                  </a:lnTo>
                  <a:lnTo>
                    <a:pt x="112700" y="20442"/>
                  </a:lnTo>
                  <a:lnTo>
                    <a:pt x="75348" y="44187"/>
                  </a:lnTo>
                  <a:lnTo>
                    <a:pt x="44195" y="75338"/>
                  </a:lnTo>
                  <a:lnTo>
                    <a:pt x="20447" y="112689"/>
                  </a:lnTo>
                  <a:lnTo>
                    <a:pt x="5313" y="155034"/>
                  </a:lnTo>
                  <a:lnTo>
                    <a:pt x="0" y="201168"/>
                  </a:lnTo>
                  <a:lnTo>
                    <a:pt x="5313" y="247301"/>
                  </a:lnTo>
                  <a:lnTo>
                    <a:pt x="20447" y="289646"/>
                  </a:lnTo>
                  <a:lnTo>
                    <a:pt x="44195" y="326997"/>
                  </a:lnTo>
                  <a:lnTo>
                    <a:pt x="75348" y="358148"/>
                  </a:lnTo>
                  <a:lnTo>
                    <a:pt x="112700" y="381893"/>
                  </a:lnTo>
                  <a:lnTo>
                    <a:pt x="155042" y="397024"/>
                  </a:lnTo>
                  <a:lnTo>
                    <a:pt x="201168" y="402336"/>
                  </a:lnTo>
                  <a:lnTo>
                    <a:pt x="247293" y="397024"/>
                  </a:lnTo>
                  <a:lnTo>
                    <a:pt x="289635" y="381893"/>
                  </a:lnTo>
                  <a:lnTo>
                    <a:pt x="326987" y="358148"/>
                  </a:lnTo>
                  <a:lnTo>
                    <a:pt x="358140" y="326997"/>
                  </a:lnTo>
                  <a:lnTo>
                    <a:pt x="381888" y="289646"/>
                  </a:lnTo>
                  <a:lnTo>
                    <a:pt x="397022" y="247301"/>
                  </a:lnTo>
                  <a:lnTo>
                    <a:pt x="402336" y="201168"/>
                  </a:lnTo>
                  <a:lnTo>
                    <a:pt x="397022" y="155034"/>
                  </a:lnTo>
                  <a:lnTo>
                    <a:pt x="381888" y="112689"/>
                  </a:lnTo>
                  <a:lnTo>
                    <a:pt x="358140" y="75338"/>
                  </a:lnTo>
                  <a:lnTo>
                    <a:pt x="326987" y="44187"/>
                  </a:lnTo>
                  <a:lnTo>
                    <a:pt x="289635" y="20442"/>
                  </a:lnTo>
                  <a:lnTo>
                    <a:pt x="247293" y="5311"/>
                  </a:lnTo>
                  <a:lnTo>
                    <a:pt x="201168" y="0"/>
                  </a:lnTo>
                  <a:close/>
                </a:path>
              </a:pathLst>
            </a:custGeom>
            <a:solidFill>
              <a:srgbClr val="119A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17" name="object 17"/>
            <p:cNvPicPr/>
            <p:nvPr/>
          </p:nvPicPr>
          <p:blipFill>
            <a:blip r:embed="rId8" cstate="print"/>
            <a:stretch>
              <a:fillRect/>
            </a:stretch>
          </p:blipFill>
          <p:spPr>
            <a:xfrm>
              <a:off x="639367" y="5236327"/>
              <a:ext cx="234663" cy="196502"/>
            </a:xfrm>
            <a:prstGeom prst="rect">
              <a:avLst/>
            </a:prstGeom>
          </p:spPr>
        </p:pic>
      </p:grpSp>
      <p:pic>
        <p:nvPicPr>
          <p:cNvPr id="18" name="object 18"/>
          <p:cNvPicPr/>
          <p:nvPr/>
        </p:nvPicPr>
        <p:blipFill>
          <a:blip r:embed="rId9" cstate="print"/>
          <a:stretch>
            <a:fillRect/>
          </a:stretch>
        </p:blipFill>
        <p:spPr>
          <a:xfrm>
            <a:off x="554736" y="5747003"/>
            <a:ext cx="402336" cy="402336"/>
          </a:xfrm>
          <a:prstGeom prst="rect">
            <a:avLst/>
          </a:prstGeom>
        </p:spPr>
      </p:pic>
      <p:sp>
        <p:nvSpPr>
          <p:cNvPr id="19" name="object 19"/>
          <p:cNvSpPr txBox="1">
            <a:spLocks noGrp="1"/>
          </p:cNvSpPr>
          <p:nvPr>
            <p:ph sz="half" idx="2"/>
          </p:nvPr>
        </p:nvSpPr>
        <p:spPr>
          <a:prstGeom prst="rect">
            <a:avLst/>
          </a:prstGeom>
        </p:spPr>
        <p:txBody>
          <a:bodyPr vert="horz" wrap="square" lIns="0" tIns="12065" rIns="0" bIns="0" rtlCol="0">
            <a:spAutoFit/>
          </a:bodyPr>
          <a:lstStyle/>
          <a:p>
            <a:pPr marL="12700">
              <a:lnSpc>
                <a:spcPct val="100000"/>
              </a:lnSpc>
              <a:spcBef>
                <a:spcPts val="95"/>
              </a:spcBef>
            </a:pPr>
            <a:r>
              <a:rPr spc="-10" dirty="0"/>
              <a:t>Seven</a:t>
            </a:r>
            <a:r>
              <a:rPr spc="20" dirty="0"/>
              <a:t> </a:t>
            </a:r>
            <a:r>
              <a:rPr spc="-5" dirty="0"/>
              <a:t>guiding</a:t>
            </a:r>
            <a:r>
              <a:rPr spc="25" dirty="0"/>
              <a:t> </a:t>
            </a:r>
            <a:r>
              <a:rPr spc="-5" dirty="0"/>
              <a:t>principles</a:t>
            </a:r>
            <a:r>
              <a:rPr spc="30" dirty="0"/>
              <a:t> </a:t>
            </a:r>
            <a:r>
              <a:rPr spc="-10" dirty="0"/>
              <a:t>for</a:t>
            </a:r>
            <a:r>
              <a:rPr spc="5" dirty="0"/>
              <a:t> </a:t>
            </a:r>
            <a:r>
              <a:rPr spc="-10" dirty="0"/>
              <a:t>the</a:t>
            </a:r>
            <a:r>
              <a:rPr spc="15" dirty="0"/>
              <a:t> </a:t>
            </a:r>
            <a:r>
              <a:rPr spc="-5" dirty="0"/>
              <a:t>Programme</a:t>
            </a:r>
          </a:p>
          <a:p>
            <a:pPr>
              <a:lnSpc>
                <a:spcPct val="100000"/>
              </a:lnSpc>
              <a:spcBef>
                <a:spcPts val="5"/>
              </a:spcBef>
            </a:pPr>
            <a:endParaRPr sz="1900"/>
          </a:p>
          <a:p>
            <a:pPr marL="495934">
              <a:lnSpc>
                <a:spcPct val="100000"/>
              </a:lnSpc>
            </a:pPr>
            <a:r>
              <a:rPr sz="1400" spc="-5" dirty="0"/>
              <a:t>Inclusivity</a:t>
            </a:r>
            <a:endParaRPr sz="1400"/>
          </a:p>
          <a:p>
            <a:pPr marL="495934" marR="2577465">
              <a:lnSpc>
                <a:spcPct val="274600"/>
              </a:lnSpc>
            </a:pPr>
            <a:r>
              <a:rPr sz="1400" spc="-5" dirty="0"/>
              <a:t>Equity </a:t>
            </a:r>
            <a:r>
              <a:rPr sz="1400" dirty="0"/>
              <a:t> </a:t>
            </a:r>
            <a:r>
              <a:rPr sz="1400" spc="-45" dirty="0"/>
              <a:t>A</a:t>
            </a:r>
            <a:r>
              <a:rPr sz="1400" dirty="0"/>
              <a:t>cc</a:t>
            </a:r>
            <a:r>
              <a:rPr sz="1400" spc="-10" dirty="0"/>
              <a:t>oun</a:t>
            </a:r>
            <a:r>
              <a:rPr sz="1400" dirty="0"/>
              <a:t>ta</a:t>
            </a:r>
            <a:r>
              <a:rPr sz="1400" spc="-10" dirty="0"/>
              <a:t>b</a:t>
            </a:r>
            <a:r>
              <a:rPr sz="1400" dirty="0"/>
              <a:t>ility</a:t>
            </a:r>
            <a:endParaRPr sz="1400"/>
          </a:p>
          <a:p>
            <a:pPr marL="495934" marR="1811020">
              <a:lnSpc>
                <a:spcPts val="4830"/>
              </a:lnSpc>
              <a:spcBef>
                <a:spcPts val="580"/>
              </a:spcBef>
            </a:pPr>
            <a:r>
              <a:rPr sz="1400" spc="-5" dirty="0"/>
              <a:t>African</a:t>
            </a:r>
            <a:r>
              <a:rPr sz="1400" spc="-45" dirty="0"/>
              <a:t> </a:t>
            </a:r>
            <a:r>
              <a:rPr sz="1400" spc="-5" dirty="0"/>
              <a:t>and</a:t>
            </a:r>
            <a:r>
              <a:rPr sz="1400" spc="-45" dirty="0"/>
              <a:t> </a:t>
            </a:r>
            <a:r>
              <a:rPr sz="1400" spc="-5" dirty="0"/>
              <a:t>country-led </a:t>
            </a:r>
            <a:r>
              <a:rPr sz="1400" spc="-375" dirty="0"/>
              <a:t> </a:t>
            </a:r>
            <a:r>
              <a:rPr sz="1400" spc="-5" dirty="0"/>
              <a:t>Collaboration</a:t>
            </a:r>
            <a:endParaRPr sz="1400"/>
          </a:p>
          <a:p>
            <a:pPr>
              <a:lnSpc>
                <a:spcPct val="100000"/>
              </a:lnSpc>
            </a:pPr>
            <a:endParaRPr sz="2150"/>
          </a:p>
          <a:p>
            <a:pPr marL="495934">
              <a:lnSpc>
                <a:spcPct val="100000"/>
              </a:lnSpc>
            </a:pPr>
            <a:r>
              <a:rPr sz="1400" spc="-5" dirty="0"/>
              <a:t>Improvements</a:t>
            </a:r>
            <a:r>
              <a:rPr sz="1400" spc="-30" dirty="0"/>
              <a:t> </a:t>
            </a:r>
            <a:r>
              <a:rPr sz="1400" spc="-5" dirty="0"/>
              <a:t>of national</a:t>
            </a:r>
            <a:r>
              <a:rPr sz="1400" spc="-40" dirty="0"/>
              <a:t> </a:t>
            </a:r>
            <a:r>
              <a:rPr sz="1400" dirty="0"/>
              <a:t>health</a:t>
            </a:r>
            <a:r>
              <a:rPr sz="1400" spc="-35" dirty="0"/>
              <a:t> </a:t>
            </a:r>
            <a:r>
              <a:rPr sz="1400" spc="-10" dirty="0"/>
              <a:t>systems</a:t>
            </a:r>
            <a:endParaRPr sz="1400"/>
          </a:p>
          <a:p>
            <a:pPr>
              <a:lnSpc>
                <a:spcPct val="100000"/>
              </a:lnSpc>
            </a:pPr>
            <a:endParaRPr sz="1500"/>
          </a:p>
          <a:p>
            <a:pPr>
              <a:lnSpc>
                <a:spcPct val="100000"/>
              </a:lnSpc>
              <a:spcBef>
                <a:spcPts val="50"/>
              </a:spcBef>
            </a:pPr>
            <a:endParaRPr sz="1200"/>
          </a:p>
          <a:p>
            <a:pPr marL="495934">
              <a:lnSpc>
                <a:spcPct val="100000"/>
              </a:lnSpc>
            </a:pPr>
            <a:r>
              <a:rPr sz="1400" spc="-5" dirty="0"/>
              <a:t>Iteration</a:t>
            </a:r>
            <a:r>
              <a:rPr sz="1400" spc="-45" dirty="0"/>
              <a:t> </a:t>
            </a:r>
            <a:r>
              <a:rPr sz="1400" spc="-5" dirty="0"/>
              <a:t>and</a:t>
            </a:r>
            <a:r>
              <a:rPr sz="1400" spc="-30" dirty="0"/>
              <a:t> </a:t>
            </a:r>
            <a:r>
              <a:rPr sz="1400" spc="-5" dirty="0"/>
              <a:t>learning</a:t>
            </a:r>
            <a:endParaRPr sz="1400"/>
          </a:p>
        </p:txBody>
      </p:sp>
      <p:sp>
        <p:nvSpPr>
          <p:cNvPr id="20" name="object 20"/>
          <p:cNvSpPr txBox="1"/>
          <p:nvPr/>
        </p:nvSpPr>
        <p:spPr>
          <a:xfrm>
            <a:off x="5310885" y="2209292"/>
            <a:ext cx="6269990" cy="395859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Arial MT"/>
                <a:ea typeface="+mn-ea"/>
                <a:cs typeface="Arial MT"/>
              </a:rPr>
              <a:t>Include</a:t>
            </a:r>
            <a:r>
              <a:rPr kumimoji="0" sz="1400" b="0" i="0" u="none" strike="noStrike" kern="1200" cap="none" spc="-5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all</a:t>
            </a:r>
            <a:r>
              <a:rPr kumimoji="0" sz="1400" b="0" i="0" u="none" strike="noStrike" kern="1200" cap="none" spc="-9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African</a:t>
            </a:r>
            <a:r>
              <a:rPr kumimoji="0" sz="1400" b="0" i="0" u="none" strike="noStrike" kern="1200" cap="none" spc="-4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countries</a:t>
            </a:r>
            <a:r>
              <a:rPr kumimoji="0" sz="1400" b="0" i="0" u="none" strike="noStrike" kern="1200" cap="none" spc="-5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and</a:t>
            </a:r>
            <a:r>
              <a:rPr kumimoji="0" sz="1400" b="0" i="0" u="none" strike="noStrike" kern="1200" cap="none" spc="-3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communities</a:t>
            </a:r>
            <a:endParaRPr kumimoji="0" sz="1400" b="0" i="0" u="none" strike="noStrike" kern="1200" cap="none" spc="0" normalizeH="0" baseline="0" noProof="0">
              <a:ln>
                <a:noFill/>
              </a:ln>
              <a:solidFill>
                <a:srgbClr val="000000"/>
              </a:solidFill>
              <a:effectLst/>
              <a:uLnTx/>
              <a:uFillTx/>
              <a:latin typeface="Arial MT"/>
              <a:ea typeface="+mn-ea"/>
              <a:cs typeface="Arial 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205"/>
              </a:spcBef>
              <a:spcAft>
                <a:spcPts val="0"/>
              </a:spcAft>
              <a:buClrTx/>
              <a:buSzTx/>
              <a:buFontTx/>
              <a:buNone/>
              <a:tabLst/>
              <a:defRPr/>
            </a:pPr>
            <a:r>
              <a:rPr kumimoji="0" sz="1400" b="0" i="0" u="none" strike="noStrike" kern="1200" cap="none" spc="-10" normalizeH="0" baseline="0" noProof="0" dirty="0">
                <a:ln>
                  <a:noFill/>
                </a:ln>
                <a:solidFill>
                  <a:srgbClr val="000000"/>
                </a:solidFill>
                <a:effectLst/>
                <a:uLnTx/>
                <a:uFillTx/>
                <a:latin typeface="Arial MT"/>
                <a:ea typeface="+mn-ea"/>
                <a:cs typeface="Arial MT"/>
              </a:rPr>
              <a:t>R</a:t>
            </a:r>
            <a:r>
              <a:rPr kumimoji="0" sz="1400" b="0" i="0" u="none" strike="noStrike" kern="1200" cap="none" spc="-5" normalizeH="0" baseline="0" noProof="0" dirty="0">
                <a:ln>
                  <a:noFill/>
                </a:ln>
                <a:solidFill>
                  <a:srgbClr val="000000"/>
                </a:solidFill>
                <a:effectLst/>
                <a:uLnTx/>
                <a:uFillTx/>
                <a:latin typeface="Arial MT"/>
                <a:ea typeface="+mn-ea"/>
                <a:cs typeface="Arial MT"/>
              </a:rPr>
              <a:t>e</a:t>
            </a:r>
            <a:r>
              <a:rPr kumimoji="0" sz="1400" b="0" i="0" u="none" strike="noStrike" kern="1200" cap="none" spc="0" normalizeH="0" baseline="0" noProof="0" dirty="0">
                <a:ln>
                  <a:noFill/>
                </a:ln>
                <a:solidFill>
                  <a:srgbClr val="000000"/>
                </a:solidFill>
                <a:effectLst/>
                <a:uLnTx/>
                <a:uFillTx/>
                <a:latin typeface="Arial MT"/>
                <a:ea typeface="+mn-ea"/>
                <a:cs typeface="Arial MT"/>
              </a:rPr>
              <a:t>f</a:t>
            </a:r>
            <a:r>
              <a:rPr kumimoji="0" sz="1400" b="0" i="0" u="none" strike="noStrike" kern="1200" cap="none" spc="-5" normalizeH="0" baseline="0" noProof="0" dirty="0">
                <a:ln>
                  <a:noFill/>
                </a:ln>
                <a:solidFill>
                  <a:srgbClr val="000000"/>
                </a:solidFill>
                <a:effectLst/>
                <a:uLnTx/>
                <a:uFillTx/>
                <a:latin typeface="Arial MT"/>
                <a:ea typeface="+mn-ea"/>
                <a:cs typeface="Arial MT"/>
              </a:rPr>
              <a:t>le</a:t>
            </a:r>
            <a:r>
              <a:rPr kumimoji="0" sz="1400" b="0" i="0" u="none" strike="noStrike" kern="1200" cap="none" spc="0" normalizeH="0" baseline="0" noProof="0" dirty="0">
                <a:ln>
                  <a:noFill/>
                </a:ln>
                <a:solidFill>
                  <a:srgbClr val="000000"/>
                </a:solidFill>
                <a:effectLst/>
                <a:uLnTx/>
                <a:uFillTx/>
                <a:latin typeface="Arial MT"/>
                <a:ea typeface="+mn-ea"/>
                <a:cs typeface="Arial MT"/>
              </a:rPr>
              <a:t>ct</a:t>
            </a:r>
            <a:r>
              <a:rPr kumimoji="0" sz="1400" b="0" i="0" u="none" strike="noStrike" kern="1200" cap="none" spc="-3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c</a:t>
            </a:r>
            <a:r>
              <a:rPr kumimoji="0" sz="1400" b="0" i="0" u="none" strike="noStrike" kern="1200" cap="none" spc="-5" normalizeH="0" baseline="0" noProof="0" dirty="0">
                <a:ln>
                  <a:noFill/>
                </a:ln>
                <a:solidFill>
                  <a:srgbClr val="000000"/>
                </a:solidFill>
                <a:effectLst/>
                <a:uLnTx/>
                <a:uFillTx/>
                <a:latin typeface="Arial MT"/>
                <a:ea typeface="+mn-ea"/>
                <a:cs typeface="Arial MT"/>
              </a:rPr>
              <a:t>ount</a:t>
            </a:r>
            <a:r>
              <a:rPr kumimoji="0" sz="1400" b="0" i="0" u="none" strike="noStrike" kern="1200" cap="none" spc="0" normalizeH="0" baseline="0" noProof="0" dirty="0">
                <a:ln>
                  <a:noFill/>
                </a:ln>
                <a:solidFill>
                  <a:srgbClr val="000000"/>
                </a:solidFill>
                <a:effectLst/>
                <a:uLnTx/>
                <a:uFillTx/>
                <a:latin typeface="Arial MT"/>
                <a:ea typeface="+mn-ea"/>
                <a:cs typeface="Arial MT"/>
              </a:rPr>
              <a:t>r</a:t>
            </a:r>
            <a:r>
              <a:rPr kumimoji="0" sz="1400" b="0" i="0" u="none" strike="noStrike" kern="1200" cap="none" spc="-5" normalizeH="0" baseline="0" noProof="0" dirty="0">
                <a:ln>
                  <a:noFill/>
                </a:ln>
                <a:solidFill>
                  <a:srgbClr val="000000"/>
                </a:solidFill>
                <a:effectLst/>
                <a:uLnTx/>
                <a:uFillTx/>
                <a:latin typeface="Arial MT"/>
                <a:ea typeface="+mn-ea"/>
                <a:cs typeface="Arial MT"/>
              </a:rPr>
              <a:t>i</a:t>
            </a:r>
            <a:r>
              <a:rPr kumimoji="0" sz="1400" b="0" i="0" u="none" strike="noStrike" kern="1200" cap="none" spc="-15" normalizeH="0" baseline="0" noProof="0" dirty="0">
                <a:ln>
                  <a:noFill/>
                </a:ln>
                <a:solidFill>
                  <a:srgbClr val="000000"/>
                </a:solidFill>
                <a:effectLst/>
                <a:uLnTx/>
                <a:uFillTx/>
                <a:latin typeface="Arial MT"/>
                <a:ea typeface="+mn-ea"/>
                <a:cs typeface="Arial MT"/>
              </a:rPr>
              <a:t>e</a:t>
            </a:r>
            <a:r>
              <a:rPr kumimoji="0" sz="1400" b="0" i="0" u="none" strike="noStrike" kern="1200" cap="none" spc="0" normalizeH="0" baseline="0" noProof="0" dirty="0">
                <a:ln>
                  <a:noFill/>
                </a:ln>
                <a:solidFill>
                  <a:srgbClr val="000000"/>
                </a:solidFill>
                <a:effectLst/>
                <a:uLnTx/>
                <a:uFillTx/>
                <a:latin typeface="Arial MT"/>
                <a:ea typeface="+mn-ea"/>
                <a:cs typeface="Arial MT"/>
              </a:rPr>
              <a:t>s’</a:t>
            </a:r>
            <a:r>
              <a:rPr kumimoji="0" sz="1400" b="0" i="0" u="none" strike="noStrike" kern="1200" cap="none" spc="-9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c</a:t>
            </a:r>
            <a:r>
              <a:rPr kumimoji="0" sz="1400" b="0" i="0" u="none" strike="noStrike" kern="1200" cap="none" spc="-5" normalizeH="0" baseline="0" noProof="0" dirty="0">
                <a:ln>
                  <a:noFill/>
                </a:ln>
                <a:solidFill>
                  <a:srgbClr val="000000"/>
                </a:solidFill>
                <a:effectLst/>
                <a:uLnTx/>
                <a:uFillTx/>
                <a:latin typeface="Arial MT"/>
                <a:ea typeface="+mn-ea"/>
                <a:cs typeface="Arial MT"/>
              </a:rPr>
              <a:t>ir</a:t>
            </a:r>
            <a:r>
              <a:rPr kumimoji="0" sz="1400" b="0" i="0" u="none" strike="noStrike" kern="1200" cap="none" spc="5" normalizeH="0" baseline="0" noProof="0" dirty="0">
                <a:ln>
                  <a:noFill/>
                </a:ln>
                <a:solidFill>
                  <a:srgbClr val="000000"/>
                </a:solidFill>
                <a:effectLst/>
                <a:uLnTx/>
                <a:uFillTx/>
                <a:latin typeface="Arial MT"/>
                <a:ea typeface="+mn-ea"/>
                <a:cs typeface="Arial MT"/>
              </a:rPr>
              <a:t>c</a:t>
            </a:r>
            <a:r>
              <a:rPr kumimoji="0" sz="1400" b="0" i="0" u="none" strike="noStrike" kern="1200" cap="none" spc="-5" normalizeH="0" baseline="0" noProof="0" dirty="0">
                <a:ln>
                  <a:noFill/>
                </a:ln>
                <a:solidFill>
                  <a:srgbClr val="000000"/>
                </a:solidFill>
                <a:effectLst/>
                <a:uLnTx/>
                <a:uFillTx/>
                <a:latin typeface="Arial MT"/>
                <a:ea typeface="+mn-ea"/>
                <a:cs typeface="Arial MT"/>
              </a:rPr>
              <a:t>u</a:t>
            </a:r>
            <a:r>
              <a:rPr kumimoji="0" sz="1400" b="0" i="0" u="none" strike="noStrike" kern="1200" cap="none" spc="-10" normalizeH="0" baseline="0" noProof="0" dirty="0">
                <a:ln>
                  <a:noFill/>
                </a:ln>
                <a:solidFill>
                  <a:srgbClr val="000000"/>
                </a:solidFill>
                <a:effectLst/>
                <a:uLnTx/>
                <a:uFillTx/>
                <a:latin typeface="Arial MT"/>
                <a:ea typeface="+mn-ea"/>
                <a:cs typeface="Arial MT"/>
              </a:rPr>
              <a:t>m</a:t>
            </a:r>
            <a:r>
              <a:rPr kumimoji="0" sz="1400" b="0" i="0" u="none" strike="noStrike" kern="1200" cap="none" spc="0" normalizeH="0" baseline="0" noProof="0" dirty="0">
                <a:ln>
                  <a:noFill/>
                </a:ln>
                <a:solidFill>
                  <a:srgbClr val="000000"/>
                </a:solidFill>
                <a:effectLst/>
                <a:uLnTx/>
                <a:uFillTx/>
                <a:latin typeface="Arial MT"/>
                <a:ea typeface="+mn-ea"/>
                <a:cs typeface="Arial MT"/>
              </a:rPr>
              <a:t>s</a:t>
            </a:r>
            <a:r>
              <a:rPr kumimoji="0" sz="1400" b="0" i="0" u="none" strike="noStrike" kern="1200" cap="none" spc="-10" normalizeH="0" baseline="0" noProof="0" dirty="0">
                <a:ln>
                  <a:noFill/>
                </a:ln>
                <a:solidFill>
                  <a:srgbClr val="000000"/>
                </a:solidFill>
                <a:effectLst/>
                <a:uLnTx/>
                <a:uFillTx/>
                <a:latin typeface="Arial MT"/>
                <a:ea typeface="+mn-ea"/>
                <a:cs typeface="Arial MT"/>
              </a:rPr>
              <a:t>t</a:t>
            </a:r>
            <a:r>
              <a:rPr kumimoji="0" sz="1400" b="0" i="0" u="none" strike="noStrike" kern="1200" cap="none" spc="-5" normalizeH="0" baseline="0" noProof="0" dirty="0">
                <a:ln>
                  <a:noFill/>
                </a:ln>
                <a:solidFill>
                  <a:srgbClr val="000000"/>
                </a:solidFill>
                <a:effectLst/>
                <a:uLnTx/>
                <a:uFillTx/>
                <a:latin typeface="Arial MT"/>
                <a:ea typeface="+mn-ea"/>
                <a:cs typeface="Arial MT"/>
              </a:rPr>
              <a:t>a</a:t>
            </a:r>
            <a:r>
              <a:rPr kumimoji="0" sz="1400" b="0" i="0" u="none" strike="noStrike" kern="1200" cap="none" spc="-15" normalizeH="0" baseline="0" noProof="0" dirty="0">
                <a:ln>
                  <a:noFill/>
                </a:ln>
                <a:solidFill>
                  <a:srgbClr val="000000"/>
                </a:solidFill>
                <a:effectLst/>
                <a:uLnTx/>
                <a:uFillTx/>
                <a:latin typeface="Arial MT"/>
                <a:ea typeface="+mn-ea"/>
                <a:cs typeface="Arial MT"/>
              </a:rPr>
              <a:t>n</a:t>
            </a:r>
            <a:r>
              <a:rPr kumimoji="0" sz="1400" b="0" i="0" u="none" strike="noStrike" kern="1200" cap="none" spc="0" normalizeH="0" baseline="0" noProof="0" dirty="0">
                <a:ln>
                  <a:noFill/>
                </a:ln>
                <a:solidFill>
                  <a:srgbClr val="000000"/>
                </a:solidFill>
                <a:effectLst/>
                <a:uLnTx/>
                <a:uFillTx/>
                <a:latin typeface="Arial MT"/>
                <a:ea typeface="+mn-ea"/>
                <a:cs typeface="Arial MT"/>
              </a:rPr>
              <a:t>c</a:t>
            </a:r>
            <a:r>
              <a:rPr kumimoji="0" sz="1400" b="0" i="0" u="none" strike="noStrike" kern="1200" cap="none" spc="-15" normalizeH="0" baseline="0" noProof="0" dirty="0">
                <a:ln>
                  <a:noFill/>
                </a:ln>
                <a:solidFill>
                  <a:srgbClr val="000000"/>
                </a:solidFill>
                <a:effectLst/>
                <a:uLnTx/>
                <a:uFillTx/>
                <a:latin typeface="Arial MT"/>
                <a:ea typeface="+mn-ea"/>
                <a:cs typeface="Arial MT"/>
              </a:rPr>
              <a:t>e</a:t>
            </a:r>
            <a:r>
              <a:rPr kumimoji="0" sz="1400" b="0" i="0" u="none" strike="noStrike" kern="1200" cap="none" spc="0" normalizeH="0" baseline="0" noProof="0" dirty="0">
                <a:ln>
                  <a:noFill/>
                </a:ln>
                <a:solidFill>
                  <a:srgbClr val="000000"/>
                </a:solidFill>
                <a:effectLst/>
                <a:uLnTx/>
                <a:uFillTx/>
                <a:latin typeface="Arial MT"/>
                <a:ea typeface="+mn-ea"/>
                <a:cs typeface="Arial MT"/>
              </a:rPr>
              <a:t>s</a:t>
            </a:r>
            <a:r>
              <a:rPr kumimoji="0" sz="1400" b="0" i="0" u="none" strike="noStrike" kern="1200" cap="none" spc="-40"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an</a:t>
            </a:r>
            <a:r>
              <a:rPr kumimoji="0" sz="1400" b="0" i="0" u="none" strike="noStrike" kern="1200" cap="none" spc="0" normalizeH="0" baseline="0" noProof="0" dirty="0">
                <a:ln>
                  <a:noFill/>
                </a:ln>
                <a:solidFill>
                  <a:srgbClr val="000000"/>
                </a:solidFill>
                <a:effectLst/>
                <a:uLnTx/>
                <a:uFillTx/>
                <a:latin typeface="Arial MT"/>
                <a:ea typeface="+mn-ea"/>
                <a:cs typeface="Arial MT"/>
              </a:rPr>
              <a:t>d</a:t>
            </a:r>
            <a:r>
              <a:rPr kumimoji="0" sz="1400" b="0" i="0" u="none" strike="noStrike" kern="1200" cap="none" spc="-20"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needs</a:t>
            </a:r>
            <a:endParaRPr kumimoji="0" sz="1400" b="0" i="0" u="none" strike="noStrike" kern="1200" cap="none" spc="0" normalizeH="0" baseline="0" noProof="0">
              <a:ln>
                <a:noFill/>
              </a:ln>
              <a:solidFill>
                <a:srgbClr val="000000"/>
              </a:solidFill>
              <a:effectLst/>
              <a:uLnTx/>
              <a:uFillTx/>
              <a:latin typeface="Arial MT"/>
              <a:ea typeface="+mn-ea"/>
              <a:cs typeface="Arial 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srgbClr val="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1210"/>
              </a:spcBef>
              <a:spcAft>
                <a:spcPts val="0"/>
              </a:spcAft>
              <a:buClrTx/>
              <a:buSzTx/>
              <a:buFontTx/>
              <a:buNone/>
              <a:tabLst/>
              <a:defRPr/>
            </a:pPr>
            <a:r>
              <a:rPr kumimoji="0" sz="1400" b="0" i="0" u="none" strike="noStrike" kern="1200" cap="none" spc="-5" normalizeH="0" baseline="0" noProof="0" dirty="0">
                <a:ln>
                  <a:noFill/>
                </a:ln>
                <a:solidFill>
                  <a:srgbClr val="000000"/>
                </a:solidFill>
                <a:effectLst/>
                <a:uLnTx/>
                <a:uFillTx/>
                <a:latin typeface="Arial MT"/>
                <a:ea typeface="+mn-ea"/>
                <a:cs typeface="Arial MT"/>
              </a:rPr>
              <a:t>Use </a:t>
            </a:r>
            <a:r>
              <a:rPr kumimoji="0" sz="1400" b="0" i="0" u="none" strike="noStrike" kern="1200" cap="none" spc="0" normalizeH="0" baseline="0" noProof="0" dirty="0">
                <a:ln>
                  <a:noFill/>
                </a:ln>
                <a:solidFill>
                  <a:srgbClr val="000000"/>
                </a:solidFill>
                <a:effectLst/>
                <a:uLnTx/>
                <a:uFillTx/>
                <a:latin typeface="Arial MT"/>
                <a:ea typeface="+mn-ea"/>
                <a:cs typeface="Arial MT"/>
              </a:rPr>
              <a:t>resources</a:t>
            </a:r>
            <a:r>
              <a:rPr kumimoji="0" sz="1400" b="0" i="0" u="none" strike="noStrike" kern="1200" cap="none" spc="-45" normalizeH="0" baseline="0" noProof="0" dirty="0">
                <a:ln>
                  <a:noFill/>
                </a:ln>
                <a:solidFill>
                  <a:srgbClr val="000000"/>
                </a:solidFill>
                <a:effectLst/>
                <a:uLnTx/>
                <a:uFillTx/>
                <a:latin typeface="Arial MT"/>
                <a:ea typeface="+mn-ea"/>
                <a:cs typeface="Arial MT"/>
              </a:rPr>
              <a:t> </a:t>
            </a:r>
            <a:r>
              <a:rPr kumimoji="0" sz="1400" b="0" i="0" u="none" strike="noStrike" kern="1200" cap="none" spc="-10" normalizeH="0" baseline="0" noProof="0" dirty="0">
                <a:ln>
                  <a:noFill/>
                </a:ln>
                <a:solidFill>
                  <a:srgbClr val="000000"/>
                </a:solidFill>
                <a:effectLst/>
                <a:uLnTx/>
                <a:uFillTx/>
                <a:latin typeface="Arial MT"/>
                <a:ea typeface="+mn-ea"/>
                <a:cs typeface="Arial MT"/>
              </a:rPr>
              <a:t>appropriately,</a:t>
            </a:r>
            <a:r>
              <a:rPr kumimoji="0" sz="1400" b="0" i="0" u="none" strike="noStrike" kern="1200" cap="none" spc="-2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efficiently</a:t>
            </a:r>
            <a:r>
              <a:rPr kumimoji="0" sz="1400" b="0" i="0" u="none" strike="noStrike" kern="1200" cap="none" spc="-3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and</a:t>
            </a:r>
            <a:r>
              <a:rPr kumimoji="0" sz="1400" b="0" i="0" u="none" strike="noStrike" kern="1200" cap="none" spc="-1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transparently</a:t>
            </a:r>
            <a:endParaRPr kumimoji="0" sz="1400" b="0" i="0" u="none" strike="noStrike" kern="1200" cap="none" spc="0" normalizeH="0" baseline="0" noProof="0">
              <a:ln>
                <a:noFill/>
              </a:ln>
              <a:solidFill>
                <a:srgbClr val="000000"/>
              </a:solidFill>
              <a:effectLst/>
              <a:uLnTx/>
              <a:uFillTx/>
              <a:latin typeface="Arial MT"/>
              <a:ea typeface="+mn-ea"/>
              <a:cs typeface="Arial MT"/>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1900" b="0" i="0" u="none" strike="noStrike" kern="1200" cap="none" spc="0" normalizeH="0" baseline="0" noProof="0">
              <a:ln>
                <a:noFill/>
              </a:ln>
              <a:solidFill>
                <a:srgbClr val="000000"/>
              </a:solidFill>
              <a:effectLst/>
              <a:uLnTx/>
              <a:uFillTx/>
              <a:latin typeface="Arial MT"/>
              <a:ea typeface="+mn-ea"/>
              <a:cs typeface="Arial MT"/>
            </a:endParaRPr>
          </a:p>
          <a:p>
            <a:pPr marL="12700" marR="54102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000000"/>
                </a:solidFill>
                <a:effectLst/>
                <a:uLnTx/>
                <a:uFillTx/>
                <a:latin typeface="Arial MT"/>
                <a:ea typeface="+mn-ea"/>
                <a:cs typeface="Arial MT"/>
              </a:rPr>
              <a:t>Empower</a:t>
            </a:r>
            <a:r>
              <a:rPr kumimoji="0" sz="1400" b="0" i="0" u="none" strike="noStrike" kern="1200" cap="none" spc="-8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African</a:t>
            </a:r>
            <a:r>
              <a:rPr kumimoji="0" sz="1400" b="0" i="0" u="none" strike="noStrike" kern="1200" cap="none" spc="-4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governments,</a:t>
            </a:r>
            <a:r>
              <a:rPr kumimoji="0" sz="1400" b="0" i="0" u="none" strike="noStrike" kern="1200" cap="none" spc="-3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public</a:t>
            </a:r>
            <a:r>
              <a:rPr kumimoji="0" sz="1400" b="0" i="0" u="none" strike="noStrike" kern="1200" cap="none" spc="-2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health</a:t>
            </a:r>
            <a:r>
              <a:rPr kumimoji="0" sz="1400" b="0" i="0" u="none" strike="noStrike" kern="1200" cap="none" spc="-3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institutes</a:t>
            </a:r>
            <a:r>
              <a:rPr kumimoji="0" sz="1400" b="0" i="0" u="none" strike="noStrike" kern="1200" cap="none" spc="-3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and</a:t>
            </a:r>
            <a:r>
              <a:rPr kumimoji="0" sz="1400" b="0" i="0" u="none" strike="noStrike" kern="1200" cap="none" spc="-2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implementing </a:t>
            </a:r>
            <a:r>
              <a:rPr kumimoji="0" sz="1400" b="0" i="0" u="none" strike="noStrike" kern="1200" cap="none" spc="-37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organisations</a:t>
            </a:r>
            <a:endParaRPr kumimoji="0" sz="1400" b="0" i="0" u="none" strike="noStrike" kern="1200" cap="none" spc="0" normalizeH="0" baseline="0" noProof="0">
              <a:ln>
                <a:noFill/>
              </a:ln>
              <a:solidFill>
                <a:srgbClr val="000000"/>
              </a:solidFill>
              <a:effectLst/>
              <a:uLnTx/>
              <a:uFillTx/>
              <a:latin typeface="Arial MT"/>
              <a:ea typeface="+mn-ea"/>
              <a:cs typeface="Arial MT"/>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250" b="0" i="0" u="none" strike="noStrike" kern="1200" cap="none" spc="0" normalizeH="0" baseline="0" noProof="0">
              <a:ln>
                <a:noFill/>
              </a:ln>
              <a:solidFill>
                <a:srgbClr val="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Arial MT"/>
                <a:ea typeface="+mn-ea"/>
                <a:cs typeface="Arial MT"/>
              </a:rPr>
              <a:t>Work</a:t>
            </a:r>
            <a:r>
              <a:rPr kumimoji="0" sz="1400" b="0" i="0" u="none" strike="noStrike" kern="1200" cap="none" spc="-3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together</a:t>
            </a:r>
            <a:r>
              <a:rPr kumimoji="0" sz="1400" b="0" i="0" u="none" strike="noStrike" kern="1200" cap="none" spc="-5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with</a:t>
            </a:r>
            <a:r>
              <a:rPr kumimoji="0" sz="1400" b="0" i="0" u="none" strike="noStrike" kern="1200" cap="none" spc="1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Member</a:t>
            </a:r>
            <a:r>
              <a:rPr kumimoji="0" sz="1400" b="0" i="0" u="none" strike="noStrike" kern="1200" cap="none" spc="-3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States</a:t>
            </a:r>
            <a:r>
              <a:rPr kumimoji="0" sz="1400" b="0" i="0" u="none" strike="noStrike" kern="1200" cap="none" spc="-2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and</a:t>
            </a:r>
            <a:r>
              <a:rPr kumimoji="0" sz="1400" b="0" i="0" u="none" strike="noStrike" kern="1200" cap="none" spc="-20"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relevant</a:t>
            </a:r>
            <a:r>
              <a:rPr kumimoji="0" sz="1400" b="0" i="0" u="none" strike="noStrike" kern="1200" cap="none" spc="-10"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partners</a:t>
            </a:r>
            <a:r>
              <a:rPr kumimoji="0" sz="1400" b="0" i="0" u="none" strike="noStrike" kern="1200" cap="none" spc="-3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in the</a:t>
            </a:r>
            <a:r>
              <a:rPr kumimoji="0" sz="1400" b="0" i="0" u="none" strike="noStrike" kern="1200" cap="none" spc="-2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field</a:t>
            </a:r>
            <a:r>
              <a:rPr kumimoji="0" sz="1400" b="0" i="0" u="none" strike="noStrike" kern="1200" cap="none" spc="-1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and</a:t>
            </a:r>
            <a:r>
              <a:rPr kumimoji="0" sz="1400" b="0" i="0" u="none" strike="noStrike" kern="1200" cap="none" spc="-2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ensure</a:t>
            </a:r>
            <a:endParaRPr kumimoji="0" sz="1400" b="0" i="0" u="none" strike="noStrike" kern="1200" cap="none" spc="0" normalizeH="0" baseline="0" noProof="0">
              <a:ln>
                <a:noFill/>
              </a:ln>
              <a:solidFill>
                <a:srgbClr val="000000"/>
              </a:solidFill>
              <a:effectLst/>
              <a:uLnTx/>
              <a:uFillTx/>
              <a:latin typeface="Arial MT"/>
              <a:ea typeface="+mn-ea"/>
              <a:cs typeface="Arial MT"/>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Arial MT"/>
                <a:ea typeface="+mn-ea"/>
                <a:cs typeface="Arial MT"/>
              </a:rPr>
              <a:t>there</a:t>
            </a:r>
            <a:r>
              <a:rPr kumimoji="0" sz="1400" b="0" i="0" u="none" strike="noStrike" kern="1200" cap="none" spc="-3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is</a:t>
            </a:r>
            <a:r>
              <a:rPr kumimoji="0" sz="1400" b="0" i="0" u="none" strike="noStrike" kern="1200" cap="none" spc="-5" normalizeH="0" baseline="0" noProof="0" dirty="0">
                <a:ln>
                  <a:noFill/>
                </a:ln>
                <a:solidFill>
                  <a:srgbClr val="000000"/>
                </a:solidFill>
                <a:effectLst/>
                <a:uLnTx/>
                <a:uFillTx/>
                <a:latin typeface="Arial MT"/>
                <a:ea typeface="+mn-ea"/>
                <a:cs typeface="Arial MT"/>
              </a:rPr>
              <a:t> collaboration</a:t>
            </a:r>
            <a:r>
              <a:rPr kumimoji="0" sz="1400" b="0" i="0" u="none" strike="noStrike" kern="1200" cap="none" spc="-4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and</a:t>
            </a:r>
            <a:r>
              <a:rPr kumimoji="0" sz="1400" b="0" i="0" u="none" strike="noStrike" kern="1200" cap="none" spc="-1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no</a:t>
            </a:r>
            <a:r>
              <a:rPr kumimoji="0" sz="1400" b="0" i="0" u="none" strike="noStrike" kern="1200" cap="none" spc="-1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duplicate</a:t>
            </a:r>
            <a:r>
              <a:rPr kumimoji="0" sz="1400" b="0" i="0" u="none" strike="noStrike" kern="1200" cap="none" spc="-4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effort</a:t>
            </a:r>
            <a:endParaRPr kumimoji="0" sz="1400" b="0" i="0" u="none" strike="noStrike" kern="1200" cap="none" spc="0" normalizeH="0" baseline="0" noProof="0">
              <a:ln>
                <a:noFill/>
              </a:ln>
              <a:solidFill>
                <a:srgbClr val="000000"/>
              </a:solidFill>
              <a:effectLst/>
              <a:uLnTx/>
              <a:uFillTx/>
              <a:latin typeface="Arial MT"/>
              <a:ea typeface="+mn-ea"/>
              <a:cs typeface="Arial MT"/>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250" b="0" i="0" u="none" strike="noStrike" kern="1200" cap="none" spc="0" normalizeH="0" baseline="0" noProof="0">
              <a:ln>
                <a:noFill/>
              </a:ln>
              <a:solidFill>
                <a:srgbClr val="000000"/>
              </a:solidFill>
              <a:effectLst/>
              <a:uLnTx/>
              <a:uFillTx/>
              <a:latin typeface="Arial MT"/>
              <a:ea typeface="+mn-ea"/>
              <a:cs typeface="Arial MT"/>
            </a:endParaRPr>
          </a:p>
          <a:p>
            <a:pPr marL="12700" marR="44704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Arial MT"/>
                <a:ea typeface="+mn-ea"/>
                <a:cs typeface="Arial MT"/>
              </a:rPr>
              <a:t>Strengthen</a:t>
            </a:r>
            <a:r>
              <a:rPr kumimoji="0" sz="1400" b="0" i="0" u="none" strike="noStrike" kern="1200" cap="none" spc="-4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national</a:t>
            </a:r>
            <a:r>
              <a:rPr kumimoji="0" sz="1400" b="0" i="0" u="none" strike="noStrike" kern="1200" cap="none" spc="-2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health</a:t>
            </a:r>
            <a:r>
              <a:rPr kumimoji="0" sz="1400" b="0" i="0" u="none" strike="noStrike" kern="1200" cap="none" spc="-2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systems</a:t>
            </a:r>
            <a:r>
              <a:rPr kumimoji="0" sz="1400" b="0" i="0" u="none" strike="noStrike" kern="1200" cap="none" spc="-2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through</a:t>
            </a:r>
            <a:r>
              <a:rPr kumimoji="0" sz="1400" b="0" i="0" u="none" strike="noStrike" kern="1200" cap="none" spc="-4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smart</a:t>
            </a:r>
            <a:r>
              <a:rPr kumimoji="0" sz="1400" b="0" i="0" u="none" strike="noStrike" kern="1200" cap="none" spc="-2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investment</a:t>
            </a:r>
            <a:r>
              <a:rPr kumimoji="0" sz="1400" b="0" i="0" u="none" strike="noStrike" kern="1200" cap="none" spc="-2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into</a:t>
            </a:r>
            <a:r>
              <a:rPr kumimoji="0" sz="1400" b="0" i="0" u="none" strike="noStrike" kern="1200" cap="none" spc="-1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vaccine </a:t>
            </a:r>
            <a:r>
              <a:rPr kumimoji="0" sz="1400" b="0" i="0" u="none" strike="noStrike" kern="1200" cap="none" spc="-37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deployment</a:t>
            </a:r>
            <a:r>
              <a:rPr kumimoji="0" sz="1400" b="0" i="0" u="none" strike="noStrike" kern="1200" cap="none" spc="-3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without</a:t>
            </a:r>
            <a:r>
              <a:rPr kumimoji="0" sz="1400" b="0" i="0" u="none" strike="noStrike" kern="1200" cap="none" spc="-1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harming</a:t>
            </a:r>
            <a:r>
              <a:rPr kumimoji="0" sz="1400" b="0" i="0" u="none" strike="noStrike" kern="1200" cap="none" spc="-3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routine</a:t>
            </a:r>
            <a:r>
              <a:rPr kumimoji="0" sz="1400" b="0" i="0" u="none" strike="noStrike" kern="1200" cap="none" spc="-3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immunization</a:t>
            </a:r>
            <a:endParaRPr kumimoji="0" sz="1400" b="0" i="0" u="none" strike="noStrike" kern="1200" cap="none" spc="0" normalizeH="0" baseline="0" noProof="0">
              <a:ln>
                <a:noFill/>
              </a:ln>
              <a:solidFill>
                <a:srgbClr val="000000"/>
              </a:solidFill>
              <a:effectLst/>
              <a:uLnTx/>
              <a:uFillTx/>
              <a:latin typeface="Arial MT"/>
              <a:ea typeface="+mn-ea"/>
              <a:cs typeface="Arial MT"/>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250" b="0" i="0" u="none" strike="noStrike" kern="1200" cap="none" spc="0" normalizeH="0" baseline="0" noProof="0">
              <a:ln>
                <a:noFill/>
              </a:ln>
              <a:solidFill>
                <a:srgbClr val="000000"/>
              </a:solidFill>
              <a:effectLst/>
              <a:uLnTx/>
              <a:uFillTx/>
              <a:latin typeface="Arial MT"/>
              <a:ea typeface="+mn-ea"/>
              <a:cs typeface="Arial MT"/>
            </a:endParaRPr>
          </a:p>
          <a:p>
            <a:pPr marL="12700" marR="118110" lvl="0" indent="0" algn="l" defTabSz="914400" rtl="0" eaLnBrk="1" fontAlgn="auto" latinLnBrk="0" hangingPunct="1">
              <a:lnSpc>
                <a:spcPct val="100000"/>
              </a:lnSpc>
              <a:spcBef>
                <a:spcPts val="5"/>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Arial MT"/>
                <a:ea typeface="+mn-ea"/>
                <a:cs typeface="Arial MT"/>
              </a:rPr>
              <a:t>Apply</a:t>
            </a:r>
            <a:r>
              <a:rPr kumimoji="0" sz="1400" b="0" i="0" u="none" strike="noStrike" kern="1200" cap="none" spc="-1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a</a:t>
            </a:r>
            <a:r>
              <a:rPr kumimoji="0" sz="1400" b="0" i="0" u="none" strike="noStrike" kern="1200" cap="none" spc="-5" normalizeH="0" baseline="0" noProof="0" dirty="0">
                <a:ln>
                  <a:noFill/>
                </a:ln>
                <a:solidFill>
                  <a:srgbClr val="000000"/>
                </a:solidFill>
                <a:effectLst/>
                <a:uLnTx/>
                <a:uFillTx/>
                <a:latin typeface="Arial MT"/>
                <a:ea typeface="+mn-ea"/>
                <a:cs typeface="Arial MT"/>
              </a:rPr>
              <a:t> test-and-learn</a:t>
            </a:r>
            <a:r>
              <a:rPr kumimoji="0" sz="1400" b="0" i="0" u="none" strike="noStrike" kern="1200" cap="none" spc="-4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approach</a:t>
            </a:r>
            <a:r>
              <a:rPr kumimoji="0" sz="1400" b="0" i="0" u="none" strike="noStrike" kern="1200" cap="none" spc="-5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while</a:t>
            </a:r>
            <a:r>
              <a:rPr kumimoji="0" sz="1400" b="0" i="0" u="none" strike="noStrike" kern="1200" cap="none" spc="1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scaling</a:t>
            </a:r>
            <a:r>
              <a:rPr kumimoji="0" sz="1400" b="0" i="0" u="none" strike="noStrike" kern="1200" cap="none" spc="-2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up</a:t>
            </a:r>
            <a:r>
              <a:rPr kumimoji="0" sz="1400" b="0" i="0" u="none" strike="noStrike" kern="1200" cap="none" spc="-1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the</a:t>
            </a:r>
            <a:r>
              <a:rPr kumimoji="0" sz="1400" b="0" i="0" u="none" strike="noStrike" kern="1200" cap="none" spc="-2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Programme,</a:t>
            </a:r>
            <a:r>
              <a:rPr kumimoji="0" sz="1400" b="0" i="0" u="none" strike="noStrike" kern="1200" cap="none" spc="-3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with</a:t>
            </a:r>
            <a:r>
              <a:rPr kumimoji="0" sz="1400" b="0" i="0" u="none" strike="noStrike" kern="1200" cap="none" spc="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a</a:t>
            </a:r>
            <a:r>
              <a:rPr kumimoji="0" sz="1400" b="0" i="0" u="none" strike="noStrike" kern="1200" cap="none" spc="-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focus </a:t>
            </a:r>
            <a:r>
              <a:rPr kumimoji="0" sz="1400" b="0" i="0" u="none" strike="noStrike" kern="1200" cap="none" spc="-37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on</a:t>
            </a:r>
            <a:r>
              <a:rPr kumimoji="0" sz="1400" b="0" i="0" u="none" strike="noStrike" kern="1200" cap="none" spc="-25" normalizeH="0" baseline="0" noProof="0" dirty="0">
                <a:ln>
                  <a:noFill/>
                </a:ln>
                <a:solidFill>
                  <a:srgbClr val="000000"/>
                </a:solidFill>
                <a:effectLst/>
                <a:uLnTx/>
                <a:uFillTx/>
                <a:latin typeface="Arial MT"/>
                <a:ea typeface="+mn-ea"/>
                <a:cs typeface="Arial MT"/>
              </a:rPr>
              <a:t> </a:t>
            </a:r>
            <a:r>
              <a:rPr kumimoji="0" sz="1400" b="0" i="0" u="none" strike="noStrike" kern="1200" cap="none" spc="-5" normalizeH="0" baseline="0" noProof="0" dirty="0">
                <a:ln>
                  <a:noFill/>
                </a:ln>
                <a:solidFill>
                  <a:srgbClr val="000000"/>
                </a:solidFill>
                <a:effectLst/>
                <a:uLnTx/>
                <a:uFillTx/>
                <a:latin typeface="Arial MT"/>
                <a:ea typeface="+mn-ea"/>
                <a:cs typeface="Arial MT"/>
              </a:rPr>
              <a:t>knowledge</a:t>
            </a:r>
            <a:r>
              <a:rPr kumimoji="0" sz="1400" b="0" i="0" u="none" strike="noStrike" kern="1200" cap="none" spc="-2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and</a:t>
            </a:r>
            <a:r>
              <a:rPr kumimoji="0" sz="1400" b="0" i="0" u="none" strike="noStrike" kern="1200" cap="none" spc="-20"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institution</a:t>
            </a:r>
            <a:r>
              <a:rPr kumimoji="0" sz="1400" b="0" i="0" u="none" strike="noStrike" kern="1200" cap="none" spc="-45" normalizeH="0" baseline="0" noProof="0" dirty="0">
                <a:ln>
                  <a:noFill/>
                </a:ln>
                <a:solidFill>
                  <a:srgbClr val="000000"/>
                </a:solidFill>
                <a:effectLst/>
                <a:uLnTx/>
                <a:uFillTx/>
                <a:latin typeface="Arial MT"/>
                <a:ea typeface="+mn-ea"/>
                <a:cs typeface="Arial MT"/>
              </a:rPr>
              <a:t> </a:t>
            </a:r>
            <a:r>
              <a:rPr kumimoji="0" sz="1400" b="0" i="0" u="none" strike="noStrike" kern="1200" cap="none" spc="0" normalizeH="0" baseline="0" noProof="0" dirty="0">
                <a:ln>
                  <a:noFill/>
                </a:ln>
                <a:solidFill>
                  <a:srgbClr val="000000"/>
                </a:solidFill>
                <a:effectLst/>
                <a:uLnTx/>
                <a:uFillTx/>
                <a:latin typeface="Arial MT"/>
                <a:ea typeface="+mn-ea"/>
                <a:cs typeface="Arial MT"/>
              </a:rPr>
              <a:t>building</a:t>
            </a:r>
            <a:endParaRPr kumimoji="0" sz="1400" b="0" i="0" u="none" strike="noStrike" kern="1200" cap="none" spc="0" normalizeH="0" baseline="0" noProof="0">
              <a:ln>
                <a:noFill/>
              </a:ln>
              <a:solidFill>
                <a:srgbClr val="000000"/>
              </a:solidFill>
              <a:effectLst/>
              <a:uLnTx/>
              <a:uFillTx/>
              <a:latin typeface="Arial MT"/>
              <a:ea typeface="+mn-ea"/>
              <a:cs typeface="Arial MT"/>
            </a:endParaRPr>
          </a:p>
        </p:txBody>
      </p:sp>
      <p:sp>
        <p:nvSpPr>
          <p:cNvPr id="21" name="object 21"/>
          <p:cNvSpPr txBox="1"/>
          <p:nvPr/>
        </p:nvSpPr>
        <p:spPr>
          <a:xfrm>
            <a:off x="5310885" y="1688083"/>
            <a:ext cx="2767965"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5" normalizeH="0" baseline="0" noProof="0" dirty="0">
                <a:ln>
                  <a:noFill/>
                </a:ln>
                <a:solidFill>
                  <a:srgbClr val="000000"/>
                </a:solidFill>
                <a:effectLst/>
                <a:uLnTx/>
                <a:uFillTx/>
                <a:latin typeface="Arial"/>
                <a:ea typeface="+mn-ea"/>
                <a:cs typeface="Arial"/>
              </a:rPr>
              <a:t>Description</a:t>
            </a:r>
            <a:r>
              <a:rPr kumimoji="0" sz="1600" b="1" i="0" u="none" strike="noStrike" kern="1200" cap="none" spc="15" normalizeH="0" baseline="0" noProof="0" dirty="0">
                <a:ln>
                  <a:noFill/>
                </a:ln>
                <a:solidFill>
                  <a:srgbClr val="000000"/>
                </a:solidFill>
                <a:effectLst/>
                <a:uLnTx/>
                <a:uFillTx/>
                <a:latin typeface="Arial"/>
                <a:ea typeface="+mn-ea"/>
                <a:cs typeface="Arial"/>
              </a:rPr>
              <a:t> </a:t>
            </a:r>
            <a:r>
              <a:rPr kumimoji="0" sz="1600" b="1" i="0" u="none" strike="noStrike" kern="1200" cap="none" spc="-5" normalizeH="0" baseline="0" noProof="0" dirty="0">
                <a:ln>
                  <a:noFill/>
                </a:ln>
                <a:solidFill>
                  <a:srgbClr val="000000"/>
                </a:solidFill>
                <a:effectLst/>
                <a:uLnTx/>
                <a:uFillTx/>
                <a:latin typeface="Arial"/>
                <a:ea typeface="+mn-ea"/>
                <a:cs typeface="Arial"/>
              </a:rPr>
              <a:t>of</a:t>
            </a:r>
            <a:r>
              <a:rPr kumimoji="0" sz="1600" b="1" i="0" u="none" strike="noStrike" kern="1200" cap="none" spc="-10" normalizeH="0" baseline="0" noProof="0" dirty="0">
                <a:ln>
                  <a:noFill/>
                </a:ln>
                <a:solidFill>
                  <a:srgbClr val="000000"/>
                </a:solidFill>
                <a:effectLst/>
                <a:uLnTx/>
                <a:uFillTx/>
                <a:latin typeface="Arial"/>
                <a:ea typeface="+mn-ea"/>
                <a:cs typeface="Arial"/>
              </a:rPr>
              <a:t> the</a:t>
            </a:r>
            <a:r>
              <a:rPr kumimoji="0" sz="1600" b="1" i="0" u="none" strike="noStrike" kern="1200" cap="none" spc="10" normalizeH="0" baseline="0" noProof="0" dirty="0">
                <a:ln>
                  <a:noFill/>
                </a:ln>
                <a:solidFill>
                  <a:srgbClr val="000000"/>
                </a:solidFill>
                <a:effectLst/>
                <a:uLnTx/>
                <a:uFillTx/>
                <a:latin typeface="Arial"/>
                <a:ea typeface="+mn-ea"/>
                <a:cs typeface="Arial"/>
              </a:rPr>
              <a:t> </a:t>
            </a:r>
            <a:r>
              <a:rPr kumimoji="0" sz="1600" b="1" i="0" u="none" strike="noStrike" kern="1200" cap="none" spc="-5" normalizeH="0" baseline="0" noProof="0" dirty="0">
                <a:ln>
                  <a:noFill/>
                </a:ln>
                <a:solidFill>
                  <a:srgbClr val="000000"/>
                </a:solidFill>
                <a:effectLst/>
                <a:uLnTx/>
                <a:uFillTx/>
                <a:latin typeface="Arial"/>
                <a:ea typeface="+mn-ea"/>
                <a:cs typeface="Arial"/>
              </a:rPr>
              <a:t>principles</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22" name="object 22"/>
          <p:cNvSpPr/>
          <p:nvPr/>
        </p:nvSpPr>
        <p:spPr>
          <a:xfrm>
            <a:off x="554736" y="2042160"/>
            <a:ext cx="11082655" cy="0"/>
          </a:xfrm>
          <a:custGeom>
            <a:avLst/>
            <a:gdLst/>
            <a:ahLst/>
            <a:cxnLst/>
            <a:rect l="l" t="t" r="r" b="b"/>
            <a:pathLst>
              <a:path w="11082655">
                <a:moveTo>
                  <a:pt x="0" y="0"/>
                </a:moveTo>
                <a:lnTo>
                  <a:pt x="11082528" y="0"/>
                </a:lnTo>
              </a:path>
            </a:pathLst>
          </a:custGeom>
          <a:ln w="12700">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object 23"/>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fld id="{81D60167-4931-47E6-BA6A-407CBD079E47}" type="slidenum">
              <a:rPr kumimoji="0" sz="700" b="0" i="0" u="none" strike="noStrike" kern="1200" cap="none" spc="-5" normalizeH="0" baseline="0" noProof="0" dirty="0">
                <a:ln>
                  <a:noFill/>
                </a:ln>
                <a:solidFill>
                  <a:srgbClr val="000000"/>
                </a:solidFill>
                <a:effectLst/>
                <a:uLnTx/>
                <a:uFillTx/>
                <a:latin typeface="Arial MT"/>
                <a:ea typeface="+mn-ea"/>
              </a:rPr>
              <a:pPr marL="38100" marR="0" lvl="0" indent="0" algn="l" defTabSz="914400" rtl="0" eaLnBrk="1" fontAlgn="auto" latinLnBrk="0" hangingPunct="1">
                <a:lnSpc>
                  <a:spcPct val="100000"/>
                </a:lnSpc>
                <a:spcBef>
                  <a:spcPts val="30"/>
                </a:spcBef>
                <a:spcAft>
                  <a:spcPts val="0"/>
                </a:spcAft>
                <a:buClrTx/>
                <a:buSzTx/>
                <a:buFontTx/>
                <a:buNone/>
                <a:tabLst/>
                <a:defRPr/>
              </a:pPr>
              <a:t>65</a:t>
            </a:fld>
            <a:endParaRPr kumimoji="0" sz="700" b="0" i="0" u="none" strike="noStrike" kern="1200" cap="none" spc="-5" normalizeH="0" baseline="0" noProof="0" dirty="0">
              <a:ln>
                <a:noFill/>
              </a:ln>
              <a:solidFill>
                <a:srgbClr val="000000"/>
              </a:solidFill>
              <a:effectLst/>
              <a:uLnTx/>
              <a:uFillTx/>
              <a:latin typeface="Arial MT"/>
              <a:ea typeface="+mn-ea"/>
            </a:endParaRPr>
          </a:p>
        </p:txBody>
      </p:sp>
    </p:spTree>
    <p:extLst>
      <p:ext uri="{BB962C8B-B14F-4D97-AF65-F5344CB8AC3E}">
        <p14:creationId xmlns:p14="http://schemas.microsoft.com/office/powerpoint/2010/main" val="13341707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07E147E-E9F7-4DBB-B5FB-33CED9FFBC6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01" name="think-cell Slide" r:id="rId5" imgW="592" imgH="595" progId="TCLayout.ActiveDocument.1">
                  <p:embed/>
                </p:oleObj>
              </mc:Choice>
              <mc:Fallback>
                <p:oleObj name="think-cell Slide" r:id="rId5" imgW="592" imgH="595" progId="TCLayout.ActiveDocument.1">
                  <p:embed/>
                  <p:pic>
                    <p:nvPicPr>
                      <p:cNvPr id="6" name="Object 5" hidden="1">
                        <a:extLst>
                          <a:ext uri="{FF2B5EF4-FFF2-40B4-BE49-F238E27FC236}">
                            <a16:creationId xmlns:a16="http://schemas.microsoft.com/office/drawing/2014/main" id="{507E147E-E9F7-4DBB-B5FB-33CED9FFBC6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C6B8D856-6DFC-4FE1-B223-4178562F4158}"/>
              </a:ext>
            </a:extLst>
          </p:cNvPr>
          <p:cNvSpPr txBox="1">
            <a:spLocks/>
          </p:cNvSpPr>
          <p:nvPr/>
        </p:nvSpPr>
        <p:spPr>
          <a:xfrm>
            <a:off x="6277724" y="3139075"/>
            <a:ext cx="2378854" cy="1554272"/>
          </a:xfrm>
          <a:prstGeom prst="rect">
            <a:avLst/>
          </a:prstGeom>
        </p:spPr>
        <p:txBody>
          <a:bodyPr vert="horz" wrap="square" lIns="0" tIns="0" rIns="0" bIns="0" rtlCol="0">
            <a:no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1620" marR="0" lvl="1" indent="0" algn="l" defTabSz="913526" rtl="0" eaLnBrk="1" fontAlgn="auto" latinLnBrk="0" hangingPunct="1">
              <a:lnSpc>
                <a:spcPct val="100000"/>
              </a:lnSpc>
              <a:spcBef>
                <a:spcPts val="0"/>
              </a:spcBef>
              <a:spcAft>
                <a:spcPts val="600"/>
              </a:spcAft>
              <a:buClr>
                <a:srgbClr val="FFFFFF"/>
              </a:buClr>
              <a:buSzPct val="125000"/>
              <a:buFont typeface="Arial" charset="0"/>
              <a:buNone/>
              <a:tabLst/>
              <a:defRPr/>
            </a:pPr>
            <a:r>
              <a:rPr kumimoji="0" lang="en-GB" sz="3600" b="1" i="0" u="none" strike="noStrike" kern="1200" cap="none" spc="0" normalizeH="0" baseline="0" noProof="0" dirty="0">
                <a:ln>
                  <a:noFill/>
                </a:ln>
                <a:solidFill>
                  <a:srgbClr val="000000"/>
                </a:solidFill>
                <a:effectLst/>
                <a:uLnTx/>
                <a:uFillTx/>
                <a:latin typeface="Arial"/>
                <a:ea typeface="+mn-ea"/>
                <a:cs typeface="+mn-cs"/>
              </a:rPr>
              <a:t>Pillar III</a:t>
            </a:r>
          </a:p>
          <a:p>
            <a:pPr marL="1620" marR="0" lvl="1" indent="0" algn="l" defTabSz="913526" rtl="0" eaLnBrk="1" fontAlgn="auto" latinLnBrk="0" hangingPunct="1">
              <a:lnSpc>
                <a:spcPct val="100000"/>
              </a:lnSpc>
              <a:spcBef>
                <a:spcPts val="0"/>
              </a:spcBef>
              <a:spcAft>
                <a:spcPts val="600"/>
              </a:spcAft>
              <a:buClr>
                <a:srgbClr val="FFFFFF"/>
              </a:buClr>
              <a:buSzPct val="125000"/>
              <a:buFont typeface="Arial" charset="0"/>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Strengthen vaccine manufacturing of human vaccines</a:t>
            </a:r>
          </a:p>
        </p:txBody>
      </p:sp>
      <p:sp>
        <p:nvSpPr>
          <p:cNvPr id="10" name="TextBox 9">
            <a:extLst>
              <a:ext uri="{FF2B5EF4-FFF2-40B4-BE49-F238E27FC236}">
                <a16:creationId xmlns:a16="http://schemas.microsoft.com/office/drawing/2014/main" id="{4AB72DC1-CACC-44F9-A719-5E638E7B5304}"/>
              </a:ext>
            </a:extLst>
          </p:cNvPr>
          <p:cNvSpPr txBox="1">
            <a:spLocks/>
          </p:cNvSpPr>
          <p:nvPr/>
        </p:nvSpPr>
        <p:spPr>
          <a:xfrm>
            <a:off x="793120" y="3139075"/>
            <a:ext cx="2378854" cy="1554272"/>
          </a:xfrm>
          <a:prstGeom prst="rect">
            <a:avLst/>
          </a:prstGeom>
        </p:spPr>
        <p:txBody>
          <a:bodyPr vert="horz" wrap="square" lIns="0" tIns="0" rIns="0" bIns="0" rtlCol="0">
            <a:no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1620" marR="0" lvl="1" indent="0" algn="l" defTabSz="913526" rtl="0" eaLnBrk="1" fontAlgn="auto" latinLnBrk="0" hangingPunct="1">
              <a:lnSpc>
                <a:spcPct val="100000"/>
              </a:lnSpc>
              <a:spcBef>
                <a:spcPts val="0"/>
              </a:spcBef>
              <a:spcAft>
                <a:spcPts val="600"/>
              </a:spcAft>
              <a:buClr>
                <a:srgbClr val="FFFFFF"/>
              </a:buClr>
              <a:buSzPct val="125000"/>
              <a:buFont typeface="Arial" charset="0"/>
              <a:buNone/>
              <a:tabLst/>
              <a:defRPr/>
            </a:pPr>
            <a:r>
              <a:rPr kumimoji="0" lang="en-GB" sz="3600" b="1" i="0" u="none" strike="noStrike" kern="1200" cap="none" spc="0" normalizeH="0" baseline="0" noProof="0" dirty="0">
                <a:ln>
                  <a:noFill/>
                </a:ln>
                <a:solidFill>
                  <a:srgbClr val="000000"/>
                </a:solidFill>
                <a:effectLst/>
                <a:uLnTx/>
                <a:uFillTx/>
                <a:latin typeface="Arial"/>
                <a:ea typeface="+mn-ea"/>
                <a:cs typeface="+mn-cs"/>
              </a:rPr>
              <a:t>Pillar I</a:t>
            </a:r>
          </a:p>
          <a:p>
            <a:pPr marL="1620" marR="0" lvl="1" indent="0" algn="l" defTabSz="913526" rtl="0" eaLnBrk="1" fontAlgn="auto" latinLnBrk="0" hangingPunct="1">
              <a:lnSpc>
                <a:spcPct val="100000"/>
              </a:lnSpc>
              <a:spcBef>
                <a:spcPts val="0"/>
              </a:spcBef>
              <a:spcAft>
                <a:spcPts val="600"/>
              </a:spcAft>
              <a:buClr>
                <a:srgbClr val="FFFFFF"/>
              </a:buClr>
              <a:buSzPct val="125000"/>
              <a:buFont typeface="Arial" charset="0"/>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Purchase at least 50M COVID-19 vaccine doses</a:t>
            </a:r>
          </a:p>
        </p:txBody>
      </p:sp>
      <p:sp>
        <p:nvSpPr>
          <p:cNvPr id="11" name="TextBox 10">
            <a:extLst>
              <a:ext uri="{FF2B5EF4-FFF2-40B4-BE49-F238E27FC236}">
                <a16:creationId xmlns:a16="http://schemas.microsoft.com/office/drawing/2014/main" id="{289AF7FE-D784-4338-A96A-2EA42B795A70}"/>
              </a:ext>
            </a:extLst>
          </p:cNvPr>
          <p:cNvSpPr txBox="1">
            <a:spLocks/>
          </p:cNvSpPr>
          <p:nvPr/>
        </p:nvSpPr>
        <p:spPr>
          <a:xfrm>
            <a:off x="9020026" y="3139075"/>
            <a:ext cx="2378854" cy="1554272"/>
          </a:xfrm>
          <a:prstGeom prst="rect">
            <a:avLst/>
          </a:prstGeom>
        </p:spPr>
        <p:txBody>
          <a:bodyPr vert="horz" wrap="square" lIns="0" tIns="0" rIns="0" bIns="0" rtlCol="0">
            <a:no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1620" marR="0" lvl="1" indent="0" algn="l" defTabSz="913526" rtl="0" eaLnBrk="1" fontAlgn="auto" latinLnBrk="0" hangingPunct="1">
              <a:lnSpc>
                <a:spcPct val="100000"/>
              </a:lnSpc>
              <a:spcBef>
                <a:spcPts val="0"/>
              </a:spcBef>
              <a:spcAft>
                <a:spcPts val="600"/>
              </a:spcAft>
              <a:buClr>
                <a:srgbClr val="FFFFFF"/>
              </a:buClr>
              <a:buSzPct val="125000"/>
              <a:buFont typeface="Arial" charset="0"/>
              <a:buNone/>
              <a:tabLst/>
              <a:defRPr/>
            </a:pPr>
            <a:r>
              <a:rPr kumimoji="0" lang="en-GB" sz="3600" b="1" i="0" u="none" strike="noStrike" kern="1200" cap="none" spc="0" normalizeH="0" baseline="0" noProof="0" dirty="0">
                <a:ln>
                  <a:noFill/>
                </a:ln>
                <a:solidFill>
                  <a:srgbClr val="000000"/>
                </a:solidFill>
                <a:effectLst/>
                <a:uLnTx/>
                <a:uFillTx/>
                <a:latin typeface="Arial"/>
                <a:ea typeface="+mn-ea"/>
                <a:cs typeface="+mn-cs"/>
              </a:rPr>
              <a:t>Pillar IV</a:t>
            </a:r>
          </a:p>
          <a:p>
            <a:pPr marL="1620" marR="0" lvl="1" indent="0" algn="l" defTabSz="913526" rtl="0" eaLnBrk="1" fontAlgn="auto" latinLnBrk="0" hangingPunct="1">
              <a:lnSpc>
                <a:spcPct val="100000"/>
              </a:lnSpc>
              <a:spcBef>
                <a:spcPts val="0"/>
              </a:spcBef>
              <a:spcAft>
                <a:spcPts val="600"/>
              </a:spcAft>
              <a:buClr>
                <a:srgbClr val="FFFFFF"/>
              </a:buClr>
              <a:buSzPct val="125000"/>
              <a:buFont typeface="Arial" charset="0"/>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Strengthen Africa CDC’s capacity and capabilities</a:t>
            </a:r>
          </a:p>
        </p:txBody>
      </p:sp>
      <p:grpSp>
        <p:nvGrpSpPr>
          <p:cNvPr id="3" name="Group 2">
            <a:extLst>
              <a:ext uri="{FF2B5EF4-FFF2-40B4-BE49-F238E27FC236}">
                <a16:creationId xmlns:a16="http://schemas.microsoft.com/office/drawing/2014/main" id="{38E8686D-8BDC-4C70-B4C4-634F75D8DB45}"/>
              </a:ext>
            </a:extLst>
          </p:cNvPr>
          <p:cNvGrpSpPr/>
          <p:nvPr/>
        </p:nvGrpSpPr>
        <p:grpSpPr>
          <a:xfrm>
            <a:off x="3416480" y="2890156"/>
            <a:ext cx="2616739" cy="2068736"/>
            <a:chOff x="3416480" y="3513611"/>
            <a:chExt cx="2616739" cy="2068736"/>
          </a:xfrm>
        </p:grpSpPr>
        <p:sp>
          <p:nvSpPr>
            <p:cNvPr id="7" name="Rectangle 6">
              <a:extLst>
                <a:ext uri="{FF2B5EF4-FFF2-40B4-BE49-F238E27FC236}">
                  <a16:creationId xmlns:a16="http://schemas.microsoft.com/office/drawing/2014/main" id="{CB96DA04-2AB4-40FB-A422-AFDD73ED3946}"/>
                </a:ext>
              </a:extLst>
            </p:cNvPr>
            <p:cNvSpPr>
              <a:spLocks/>
            </p:cNvSpPr>
            <p:nvPr/>
          </p:nvSpPr>
          <p:spPr>
            <a:xfrm>
              <a:off x="3416480" y="3513611"/>
              <a:ext cx="2616739" cy="2068736"/>
            </a:xfrm>
            <a:prstGeom prst="rect">
              <a:avLst/>
            </a:prstGeom>
            <a:solidFill>
              <a:schemeClr val="accent1">
                <a:lumMod val="20000"/>
                <a:lumOff val="8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A972705-73F9-4A6E-A0F3-C32EC8781659}"/>
                </a:ext>
              </a:extLst>
            </p:cNvPr>
            <p:cNvSpPr txBox="1">
              <a:spLocks/>
            </p:cNvSpPr>
            <p:nvPr/>
          </p:nvSpPr>
          <p:spPr>
            <a:xfrm>
              <a:off x="3535422" y="3770843"/>
              <a:ext cx="2378854" cy="1554272"/>
            </a:xfrm>
            <a:prstGeom prst="rect">
              <a:avLst/>
            </a:prstGeom>
          </p:spPr>
          <p:txBody>
            <a:bodyPr vert="horz" wrap="square" lIns="0" tIns="0" rIns="0" bIns="0" rtlCol="0">
              <a:no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1620" marR="0" lvl="1" indent="0" algn="l" defTabSz="913526" rtl="0" eaLnBrk="1" fontAlgn="auto" latinLnBrk="0" hangingPunct="1">
                <a:lnSpc>
                  <a:spcPct val="100000"/>
                </a:lnSpc>
                <a:spcBef>
                  <a:spcPts val="0"/>
                </a:spcBef>
                <a:spcAft>
                  <a:spcPts val="600"/>
                </a:spcAft>
                <a:buClr>
                  <a:srgbClr val="FFFFFF"/>
                </a:buClr>
                <a:buSzPct val="125000"/>
                <a:buFont typeface="Arial" charset="0"/>
                <a:buNone/>
                <a:tabLst/>
                <a:defRPr/>
              </a:pPr>
              <a:r>
                <a:rPr kumimoji="0" lang="en-GB" sz="3600" b="1" i="0" u="none" strike="noStrike" kern="1200" cap="none" spc="0" normalizeH="0" baseline="0" noProof="0" dirty="0">
                  <a:ln>
                    <a:noFill/>
                  </a:ln>
                  <a:solidFill>
                    <a:srgbClr val="000000"/>
                  </a:solidFill>
                  <a:effectLst/>
                  <a:uLnTx/>
                  <a:uFillTx/>
                  <a:latin typeface="Arial"/>
                  <a:ea typeface="+mn-ea"/>
                  <a:cs typeface="+mn-cs"/>
                </a:rPr>
                <a:t>Pillar II</a:t>
              </a:r>
            </a:p>
            <a:p>
              <a:pPr marL="1620" marR="0" lvl="1" indent="0" algn="l" defTabSz="913526" rtl="0" eaLnBrk="1" fontAlgn="auto" latinLnBrk="0" hangingPunct="1">
                <a:lnSpc>
                  <a:spcPct val="100000"/>
                </a:lnSpc>
                <a:spcBef>
                  <a:spcPts val="0"/>
                </a:spcBef>
                <a:spcAft>
                  <a:spcPts val="600"/>
                </a:spcAft>
                <a:buClr>
                  <a:srgbClr val="FFFFFF"/>
                </a:buClr>
                <a:buSzPct val="125000"/>
                <a:buFont typeface="Arial" charset="0"/>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Support deployment of COVID-19 vaccine doses</a:t>
              </a:r>
            </a:p>
          </p:txBody>
        </p:sp>
      </p:grpSp>
      <p:grpSp>
        <p:nvGrpSpPr>
          <p:cNvPr id="2" name="Group 1">
            <a:extLst>
              <a:ext uri="{FF2B5EF4-FFF2-40B4-BE49-F238E27FC236}">
                <a16:creationId xmlns:a16="http://schemas.microsoft.com/office/drawing/2014/main" id="{16940CAA-6170-48CC-81C8-6C49C75D164A}"/>
              </a:ext>
            </a:extLst>
          </p:cNvPr>
          <p:cNvGrpSpPr/>
          <p:nvPr/>
        </p:nvGrpSpPr>
        <p:grpSpPr>
          <a:xfrm>
            <a:off x="9841704" y="1354887"/>
            <a:ext cx="1795560" cy="246221"/>
            <a:chOff x="9841704" y="1313322"/>
            <a:chExt cx="1795560" cy="246221"/>
          </a:xfrm>
        </p:grpSpPr>
        <p:sp>
          <p:nvSpPr>
            <p:cNvPr id="14" name="RectangleLegend2">
              <a:extLst>
                <a:ext uri="{FF2B5EF4-FFF2-40B4-BE49-F238E27FC236}">
                  <a16:creationId xmlns:a16="http://schemas.microsoft.com/office/drawing/2014/main" id="{57A40D99-7DCC-4311-8B99-6272E318037D}"/>
                </a:ext>
              </a:extLst>
            </p:cNvPr>
            <p:cNvSpPr>
              <a:spLocks/>
            </p:cNvSpPr>
            <p:nvPr/>
          </p:nvSpPr>
          <p:spPr>
            <a:xfrm>
              <a:off x="9841704" y="1313322"/>
              <a:ext cx="244800" cy="246221"/>
            </a:xfrm>
            <a:prstGeom prst="rect">
              <a:avLst/>
            </a:prstGeom>
            <a:solidFill>
              <a:srgbClr val="C2F8D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Legend2">
              <a:extLst>
                <a:ext uri="{FF2B5EF4-FFF2-40B4-BE49-F238E27FC236}">
                  <a16:creationId xmlns:a16="http://schemas.microsoft.com/office/drawing/2014/main" id="{1378A56A-C6FF-4846-85C7-2FD58134ADCB}"/>
                </a:ext>
              </a:extLst>
            </p:cNvPr>
            <p:cNvSpPr txBox="1">
              <a:spLocks/>
            </p:cNvSpPr>
            <p:nvPr/>
          </p:nvSpPr>
          <p:spPr>
            <a:xfrm>
              <a:off x="10202576" y="1313322"/>
              <a:ext cx="1434688" cy="246221"/>
            </a:xfrm>
            <a:prstGeom prst="rect">
              <a:avLst/>
            </a:prstGeom>
            <a:noFill/>
            <a:ln>
              <a:noFill/>
              <a:miter lim="800000"/>
            </a:ln>
          </p:spPr>
          <p:txBody>
            <a:bodyPr wrap="none" lIns="0" tIns="0" rIns="0" bIns="0" rtlCol="0" anchor="ctr"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Details to follow</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7" name="Title 16">
            <a:extLst>
              <a:ext uri="{FF2B5EF4-FFF2-40B4-BE49-F238E27FC236}">
                <a16:creationId xmlns:a16="http://schemas.microsoft.com/office/drawing/2014/main" id="{88F6F55A-9E47-407C-A707-F8D9CDCA865E}"/>
              </a:ext>
            </a:extLst>
          </p:cNvPr>
          <p:cNvSpPr>
            <a:spLocks noGrp="1"/>
          </p:cNvSpPr>
          <p:nvPr>
            <p:ph type="title"/>
          </p:nvPr>
        </p:nvSpPr>
        <p:spPr>
          <a:xfrm>
            <a:off x="554736" y="165068"/>
            <a:ext cx="11082528" cy="738664"/>
          </a:xfrm>
        </p:spPr>
        <p:txBody>
          <a:bodyPr vert="horz"/>
          <a:lstStyle/>
          <a:p>
            <a:r>
              <a:rPr lang="en-GB" sz="2400" b="1" dirty="0"/>
              <a:t>Saving Lives and Livelihoods is a joint Programme between Africa CDC and the Mastercard Foundation with four pillars of support</a:t>
            </a:r>
            <a:endParaRPr lang="en-GB" sz="2400" dirty="0"/>
          </a:p>
        </p:txBody>
      </p:sp>
    </p:spTree>
    <p:extLst>
      <p:ext uri="{BB962C8B-B14F-4D97-AF65-F5344CB8AC3E}">
        <p14:creationId xmlns:p14="http://schemas.microsoft.com/office/powerpoint/2010/main" val="1865559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Object 6" hidden="1">
            <a:extLst>
              <a:ext uri="{FF2B5EF4-FFF2-40B4-BE49-F238E27FC236}">
                <a16:creationId xmlns:a16="http://schemas.microsoft.com/office/drawing/2014/main" id="{512A3217-D191-4D50-B20A-711AFD9A982B}"/>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25" name="think-cell Slide" r:id="rId10" imgW="592" imgH="595" progId="TCLayout.ActiveDocument.1">
                  <p:embed/>
                </p:oleObj>
              </mc:Choice>
              <mc:Fallback>
                <p:oleObj name="think-cell Slide" r:id="rId10" imgW="592" imgH="595" progId="TCLayout.ActiveDocument.1">
                  <p:embed/>
                  <p:pic>
                    <p:nvPicPr>
                      <p:cNvPr id="55" name="Object 6" hidden="1">
                        <a:extLst>
                          <a:ext uri="{FF2B5EF4-FFF2-40B4-BE49-F238E27FC236}">
                            <a16:creationId xmlns:a16="http://schemas.microsoft.com/office/drawing/2014/main" id="{512A3217-D191-4D50-B20A-711AFD9A982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2. Slide Title">
            <a:extLst>
              <a:ext uri="{FF2B5EF4-FFF2-40B4-BE49-F238E27FC236}">
                <a16:creationId xmlns:a16="http://schemas.microsoft.com/office/drawing/2014/main" id="{81B9F41F-1242-4F7B-BD27-C8C86C9D45D9}"/>
              </a:ext>
            </a:extLst>
          </p:cNvPr>
          <p:cNvSpPr>
            <a:spLocks noGrp="1"/>
          </p:cNvSpPr>
          <p:nvPr>
            <p:ph type="title"/>
            <p:custDataLst>
              <p:tags r:id="rId3"/>
            </p:custDataLst>
          </p:nvPr>
        </p:nvSpPr>
        <p:spPr>
          <a:xfrm>
            <a:off x="554736" y="134291"/>
            <a:ext cx="11082528" cy="769441"/>
          </a:xfrm>
        </p:spPr>
        <p:txBody>
          <a:bodyPr vert="horz"/>
          <a:lstStyle/>
          <a:p>
            <a:r>
              <a:rPr lang="en-GB"/>
              <a:t>10 areas of support are offered to Member States through Implementing Partners and Africa CDC</a:t>
            </a:r>
            <a:endParaRPr lang="en-GB" dirty="0"/>
          </a:p>
        </p:txBody>
      </p:sp>
      <p:cxnSp>
        <p:nvCxnSpPr>
          <p:cNvPr id="7" name="Straight Connector 6">
            <a:extLst>
              <a:ext uri="{FF2B5EF4-FFF2-40B4-BE49-F238E27FC236}">
                <a16:creationId xmlns:a16="http://schemas.microsoft.com/office/drawing/2014/main" id="{7F355618-6AAF-4C32-8F82-0114E94AF1D3}"/>
              </a:ext>
            </a:extLst>
          </p:cNvPr>
          <p:cNvCxnSpPr>
            <a:cxnSpLocks/>
          </p:cNvCxnSpPr>
          <p:nvPr/>
        </p:nvCxnSpPr>
        <p:spPr>
          <a:xfrm>
            <a:off x="2740749" y="1806352"/>
            <a:ext cx="0" cy="4501736"/>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0CF780-973B-45C8-A603-1CE954FB9C39}"/>
              </a:ext>
            </a:extLst>
          </p:cNvPr>
          <p:cNvCxnSpPr>
            <a:cxnSpLocks/>
          </p:cNvCxnSpPr>
          <p:nvPr/>
        </p:nvCxnSpPr>
        <p:spPr>
          <a:xfrm>
            <a:off x="5072337" y="1806352"/>
            <a:ext cx="0" cy="4501736"/>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C1309F-BD3B-42F0-9C34-A352FCB91E74}"/>
              </a:ext>
            </a:extLst>
          </p:cNvPr>
          <p:cNvCxnSpPr>
            <a:cxnSpLocks/>
          </p:cNvCxnSpPr>
          <p:nvPr/>
        </p:nvCxnSpPr>
        <p:spPr>
          <a:xfrm>
            <a:off x="7351915" y="1806352"/>
            <a:ext cx="0" cy="4501736"/>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0E65866-216F-4F6C-9420-319B85840F29}"/>
              </a:ext>
            </a:extLst>
          </p:cNvPr>
          <p:cNvCxnSpPr>
            <a:cxnSpLocks/>
          </p:cNvCxnSpPr>
          <p:nvPr/>
        </p:nvCxnSpPr>
        <p:spPr>
          <a:xfrm>
            <a:off x="554736" y="4114928"/>
            <a:ext cx="11082528"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E20B64C-A57E-496C-A55A-0999B5E69D10}"/>
              </a:ext>
            </a:extLst>
          </p:cNvPr>
          <p:cNvCxnSpPr>
            <a:cxnSpLocks/>
          </p:cNvCxnSpPr>
          <p:nvPr/>
        </p:nvCxnSpPr>
        <p:spPr>
          <a:xfrm>
            <a:off x="9631494" y="1806352"/>
            <a:ext cx="0" cy="4501736"/>
          </a:xfrm>
          <a:prstGeom prst="line">
            <a:avLst/>
          </a:prstGeom>
          <a:ln w="6350" cap="flat">
            <a:solidFill>
              <a:srgbClr val="B3B3B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5414E005-E67F-423E-B057-CB3BC608D788}"/>
              </a:ext>
            </a:extLst>
          </p:cNvPr>
          <p:cNvSpPr>
            <a:spLocks noChangeAspect="1"/>
          </p:cNvSpPr>
          <p:nvPr/>
        </p:nvSpPr>
        <p:spPr>
          <a:xfrm>
            <a:off x="604053" y="1986117"/>
            <a:ext cx="696544" cy="69654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2" name="Oval 61">
            <a:extLst>
              <a:ext uri="{FF2B5EF4-FFF2-40B4-BE49-F238E27FC236}">
                <a16:creationId xmlns:a16="http://schemas.microsoft.com/office/drawing/2014/main" id="{9DB5B3CB-4304-48C6-9DCC-8E35EF24191D}"/>
              </a:ext>
            </a:extLst>
          </p:cNvPr>
          <p:cNvSpPr>
            <a:spLocks noChangeAspect="1"/>
          </p:cNvSpPr>
          <p:nvPr/>
        </p:nvSpPr>
        <p:spPr>
          <a:xfrm>
            <a:off x="565622" y="4493989"/>
            <a:ext cx="696544" cy="69654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2" name="TextBox 31">
            <a:extLst>
              <a:ext uri="{FF2B5EF4-FFF2-40B4-BE49-F238E27FC236}">
                <a16:creationId xmlns:a16="http://schemas.microsoft.com/office/drawing/2014/main" id="{DD81BD29-F138-49C2-BBCF-28E1906A7071}"/>
              </a:ext>
            </a:extLst>
          </p:cNvPr>
          <p:cNvSpPr txBox="1">
            <a:spLocks/>
          </p:cNvSpPr>
          <p:nvPr/>
        </p:nvSpPr>
        <p:spPr>
          <a:xfrm>
            <a:off x="554736" y="2879275"/>
            <a:ext cx="2092448" cy="110799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Procurement and logistics to central medical warehouse</a:t>
            </a:r>
            <a:endParaRPr kumimoji="0" lang="en-GB"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30" name="TextBox 29">
            <a:extLst>
              <a:ext uri="{FF2B5EF4-FFF2-40B4-BE49-F238E27FC236}">
                <a16:creationId xmlns:a16="http://schemas.microsoft.com/office/drawing/2014/main" id="{56379F3E-1996-4A97-91AA-0E7AC0D0F33E}"/>
              </a:ext>
            </a:extLst>
          </p:cNvPr>
          <p:cNvSpPr txBox="1">
            <a:spLocks/>
          </p:cNvSpPr>
          <p:nvPr/>
        </p:nvSpPr>
        <p:spPr>
          <a:xfrm>
            <a:off x="554736" y="5369198"/>
            <a:ext cx="2092448" cy="27699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Safety surveillance</a:t>
            </a:r>
          </a:p>
        </p:txBody>
      </p:sp>
      <p:grpSp>
        <p:nvGrpSpPr>
          <p:cNvPr id="47" name="CustomIcon">
            <a:extLst>
              <a:ext uri="{FF2B5EF4-FFF2-40B4-BE49-F238E27FC236}">
                <a16:creationId xmlns:a16="http://schemas.microsoft.com/office/drawing/2014/main" id="{FD10BA9C-7ACB-48BA-A78F-B0256418F895}"/>
              </a:ext>
            </a:extLst>
          </p:cNvPr>
          <p:cNvGrpSpPr>
            <a:grpSpLocks/>
          </p:cNvGrpSpPr>
          <p:nvPr>
            <p:custDataLst>
              <p:tags r:id="rId4"/>
            </p:custDataLst>
          </p:nvPr>
        </p:nvGrpSpPr>
        <p:grpSpPr>
          <a:xfrm>
            <a:off x="2938260" y="1986117"/>
            <a:ext cx="696544" cy="696544"/>
            <a:chOff x="-205105" y="-205105"/>
            <a:chExt cx="1019810" cy="1019810"/>
          </a:xfrm>
        </p:grpSpPr>
        <p:sp>
          <p:nvSpPr>
            <p:cNvPr id="41" name="Oval 40">
              <a:extLst>
                <a:ext uri="{FF2B5EF4-FFF2-40B4-BE49-F238E27FC236}">
                  <a16:creationId xmlns:a16="http://schemas.microsoft.com/office/drawing/2014/main" id="{2EF2AACE-A7B6-4B8F-81F3-2594934FF3A4}"/>
                </a:ext>
              </a:extLst>
            </p:cNvPr>
            <p:cNvSpPr>
              <a:spLocks noChangeAspect="1"/>
            </p:cNvSpPr>
            <p:nvPr/>
          </p:nvSpPr>
          <p:spPr>
            <a:xfrm>
              <a:off x="-205105" y="-205105"/>
              <a:ext cx="1019810" cy="101981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5" name="Graphic 44">
              <a:extLst>
                <a:ext uri="{FF2B5EF4-FFF2-40B4-BE49-F238E27FC236}">
                  <a16:creationId xmlns:a16="http://schemas.microsoft.com/office/drawing/2014/main" id="{5BB549E2-6B5E-463A-B776-27EF81EFCB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0"/>
              <a:ext cx="609600" cy="609600"/>
            </a:xfrm>
            <a:prstGeom prst="rect">
              <a:avLst/>
            </a:prstGeom>
          </p:spPr>
        </p:pic>
      </p:grpSp>
      <p:sp>
        <p:nvSpPr>
          <p:cNvPr id="58" name="Oval 57">
            <a:extLst>
              <a:ext uri="{FF2B5EF4-FFF2-40B4-BE49-F238E27FC236}">
                <a16:creationId xmlns:a16="http://schemas.microsoft.com/office/drawing/2014/main" id="{0F9573BF-654A-409B-BF32-0201C0A13461}"/>
              </a:ext>
            </a:extLst>
          </p:cNvPr>
          <p:cNvSpPr>
            <a:spLocks noChangeAspect="1"/>
          </p:cNvSpPr>
          <p:nvPr/>
        </p:nvSpPr>
        <p:spPr>
          <a:xfrm>
            <a:off x="2834314" y="4493989"/>
            <a:ext cx="696544" cy="69654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0846C41B-246B-480A-82B5-FF7A24A6B5FC}"/>
              </a:ext>
            </a:extLst>
          </p:cNvPr>
          <p:cNvSpPr txBox="1">
            <a:spLocks/>
          </p:cNvSpPr>
          <p:nvPr/>
        </p:nvSpPr>
        <p:spPr>
          <a:xfrm>
            <a:off x="2886324" y="2879275"/>
            <a:ext cx="2092448"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In-country logistics</a:t>
            </a:r>
          </a:p>
        </p:txBody>
      </p:sp>
      <p:sp>
        <p:nvSpPr>
          <p:cNvPr id="15" name="TextBox 14">
            <a:extLst>
              <a:ext uri="{FF2B5EF4-FFF2-40B4-BE49-F238E27FC236}">
                <a16:creationId xmlns:a16="http://schemas.microsoft.com/office/drawing/2014/main" id="{C5C1A026-E6C5-467D-BC1C-E5B1BEA77F49}"/>
              </a:ext>
            </a:extLst>
          </p:cNvPr>
          <p:cNvSpPr txBox="1">
            <a:spLocks/>
          </p:cNvSpPr>
          <p:nvPr/>
        </p:nvSpPr>
        <p:spPr>
          <a:xfrm>
            <a:off x="2886324" y="5369198"/>
            <a:ext cx="2092448"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Genomic sequencing</a:t>
            </a:r>
          </a:p>
        </p:txBody>
      </p:sp>
      <p:grpSp>
        <p:nvGrpSpPr>
          <p:cNvPr id="52" name="CustomIcon">
            <a:extLst>
              <a:ext uri="{FF2B5EF4-FFF2-40B4-BE49-F238E27FC236}">
                <a16:creationId xmlns:a16="http://schemas.microsoft.com/office/drawing/2014/main" id="{7F4D82A0-39FA-4F96-9025-DFF947B4BDFF}"/>
              </a:ext>
            </a:extLst>
          </p:cNvPr>
          <p:cNvGrpSpPr>
            <a:grpSpLocks/>
          </p:cNvGrpSpPr>
          <p:nvPr>
            <p:custDataLst>
              <p:tags r:id="rId5"/>
            </p:custDataLst>
          </p:nvPr>
        </p:nvGrpSpPr>
        <p:grpSpPr>
          <a:xfrm>
            <a:off x="5210804" y="1986117"/>
            <a:ext cx="696544" cy="696544"/>
            <a:chOff x="-205105" y="-205105"/>
            <a:chExt cx="1019810" cy="1019810"/>
          </a:xfrm>
        </p:grpSpPr>
        <p:sp>
          <p:nvSpPr>
            <p:cNvPr id="49" name="Oval 48">
              <a:extLst>
                <a:ext uri="{FF2B5EF4-FFF2-40B4-BE49-F238E27FC236}">
                  <a16:creationId xmlns:a16="http://schemas.microsoft.com/office/drawing/2014/main" id="{C917D84B-D094-45D2-BDFA-52B6D172BF30}"/>
                </a:ext>
              </a:extLst>
            </p:cNvPr>
            <p:cNvSpPr>
              <a:spLocks noChangeAspect="1"/>
            </p:cNvSpPr>
            <p:nvPr/>
          </p:nvSpPr>
          <p:spPr>
            <a:xfrm>
              <a:off x="-205105" y="-205105"/>
              <a:ext cx="1019810" cy="101981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1" name="Graphic 50">
              <a:extLst>
                <a:ext uri="{FF2B5EF4-FFF2-40B4-BE49-F238E27FC236}">
                  <a16:creationId xmlns:a16="http://schemas.microsoft.com/office/drawing/2014/main" id="{0A501DDD-EB2D-43A5-9DDC-09816318B5A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0"/>
              <a:ext cx="609600" cy="609600"/>
            </a:xfrm>
            <a:prstGeom prst="rect">
              <a:avLst/>
            </a:prstGeom>
          </p:spPr>
        </p:pic>
      </p:grpSp>
      <p:sp>
        <p:nvSpPr>
          <p:cNvPr id="21" name="TextBox 20">
            <a:extLst>
              <a:ext uri="{FF2B5EF4-FFF2-40B4-BE49-F238E27FC236}">
                <a16:creationId xmlns:a16="http://schemas.microsoft.com/office/drawing/2014/main" id="{DD327C6E-39DB-4B0A-96A8-D68DA4E6EF53}"/>
              </a:ext>
            </a:extLst>
          </p:cNvPr>
          <p:cNvSpPr txBox="1">
            <a:spLocks/>
          </p:cNvSpPr>
          <p:nvPr/>
        </p:nvSpPr>
        <p:spPr>
          <a:xfrm>
            <a:off x="5165902" y="2879275"/>
            <a:ext cx="2092448" cy="110799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Risk communications and community engagement</a:t>
            </a:r>
            <a:endParaRPr kumimoji="0" lang="en-GB"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66" name="Oval 65">
            <a:extLst>
              <a:ext uri="{FF2B5EF4-FFF2-40B4-BE49-F238E27FC236}">
                <a16:creationId xmlns:a16="http://schemas.microsoft.com/office/drawing/2014/main" id="{AE14A2C1-1442-4094-852F-EE5BFB9A2C63}"/>
              </a:ext>
            </a:extLst>
          </p:cNvPr>
          <p:cNvSpPr>
            <a:spLocks noChangeAspect="1"/>
          </p:cNvSpPr>
          <p:nvPr/>
        </p:nvSpPr>
        <p:spPr>
          <a:xfrm>
            <a:off x="9754168" y="1997277"/>
            <a:ext cx="696544" cy="696544"/>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
                <a:srgbClr val="FFFFFF"/>
              </a:buClr>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A39B1329-2A5F-4434-ACE3-01FCEDD75439}"/>
              </a:ext>
            </a:extLst>
          </p:cNvPr>
          <p:cNvSpPr txBox="1">
            <a:spLocks/>
          </p:cNvSpPr>
          <p:nvPr/>
        </p:nvSpPr>
        <p:spPr>
          <a:xfrm>
            <a:off x="9725062" y="2872486"/>
            <a:ext cx="2092448" cy="83099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Technical assistance </a:t>
            </a:r>
            <a:br>
              <a:rPr kumimoji="0" lang="en-GB"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en-GB"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to countries</a:t>
            </a:r>
          </a:p>
        </p:txBody>
      </p:sp>
      <p:sp>
        <p:nvSpPr>
          <p:cNvPr id="53" name="Oval 52">
            <a:extLst>
              <a:ext uri="{FF2B5EF4-FFF2-40B4-BE49-F238E27FC236}">
                <a16:creationId xmlns:a16="http://schemas.microsoft.com/office/drawing/2014/main" id="{A588B3B9-AD58-4B1B-B345-671B2A99F799}"/>
              </a:ext>
            </a:extLst>
          </p:cNvPr>
          <p:cNvSpPr>
            <a:spLocks noChangeAspect="1"/>
          </p:cNvSpPr>
          <p:nvPr/>
        </p:nvSpPr>
        <p:spPr>
          <a:xfrm>
            <a:off x="7474328" y="1986117"/>
            <a:ext cx="696544" cy="69654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6" name="Graphic 55">
            <a:extLst>
              <a:ext uri="{FF2B5EF4-FFF2-40B4-BE49-F238E27FC236}">
                <a16:creationId xmlns:a16="http://schemas.microsoft.com/office/drawing/2014/main" id="{FD6CEE0B-62EC-4855-8C2A-8EBD618DFD0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14417" y="2126206"/>
            <a:ext cx="416365" cy="416365"/>
          </a:xfrm>
          <a:prstGeom prst="rect">
            <a:avLst/>
          </a:prstGeom>
        </p:spPr>
      </p:pic>
      <p:sp>
        <p:nvSpPr>
          <p:cNvPr id="70" name="Oval 69">
            <a:extLst>
              <a:ext uri="{FF2B5EF4-FFF2-40B4-BE49-F238E27FC236}">
                <a16:creationId xmlns:a16="http://schemas.microsoft.com/office/drawing/2014/main" id="{7D73EBDA-C275-4C01-9B07-F21E6B7FF65B}"/>
              </a:ext>
            </a:extLst>
          </p:cNvPr>
          <p:cNvSpPr>
            <a:spLocks noChangeAspect="1"/>
          </p:cNvSpPr>
          <p:nvPr/>
        </p:nvSpPr>
        <p:spPr>
          <a:xfrm>
            <a:off x="7456366" y="4493989"/>
            <a:ext cx="696544" cy="69654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TextBox 24">
            <a:extLst>
              <a:ext uri="{FF2B5EF4-FFF2-40B4-BE49-F238E27FC236}">
                <a16:creationId xmlns:a16="http://schemas.microsoft.com/office/drawing/2014/main" id="{59E065BA-9200-4A75-8B75-AED70A87C604}"/>
              </a:ext>
            </a:extLst>
          </p:cNvPr>
          <p:cNvSpPr txBox="1">
            <a:spLocks/>
          </p:cNvSpPr>
          <p:nvPr/>
        </p:nvSpPr>
        <p:spPr>
          <a:xfrm>
            <a:off x="7445480" y="2879275"/>
            <a:ext cx="2092448" cy="83099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COVID-19 vaccination centres (CVCs)</a:t>
            </a:r>
          </a:p>
        </p:txBody>
      </p:sp>
      <p:sp>
        <p:nvSpPr>
          <p:cNvPr id="23" name="TextBox 22">
            <a:extLst>
              <a:ext uri="{FF2B5EF4-FFF2-40B4-BE49-F238E27FC236}">
                <a16:creationId xmlns:a16="http://schemas.microsoft.com/office/drawing/2014/main" id="{FAAFF97F-B011-4583-9881-1EB135100605}"/>
              </a:ext>
            </a:extLst>
          </p:cNvPr>
          <p:cNvSpPr txBox="1">
            <a:spLocks/>
          </p:cNvSpPr>
          <p:nvPr/>
        </p:nvSpPr>
        <p:spPr>
          <a:xfrm>
            <a:off x="7445480" y="5369198"/>
            <a:ext cx="2092448" cy="83099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Data and information systems</a:t>
            </a:r>
          </a:p>
        </p:txBody>
      </p:sp>
      <p:grpSp>
        <p:nvGrpSpPr>
          <p:cNvPr id="14" name="Group 13">
            <a:extLst>
              <a:ext uri="{FF2B5EF4-FFF2-40B4-BE49-F238E27FC236}">
                <a16:creationId xmlns:a16="http://schemas.microsoft.com/office/drawing/2014/main" id="{6CED2E7E-8414-4BD4-867D-BBC61C208C63}"/>
              </a:ext>
            </a:extLst>
          </p:cNvPr>
          <p:cNvGrpSpPr/>
          <p:nvPr/>
        </p:nvGrpSpPr>
        <p:grpSpPr>
          <a:xfrm>
            <a:off x="8166053" y="1378420"/>
            <a:ext cx="1647316" cy="142544"/>
            <a:chOff x="9989948" y="1376673"/>
            <a:chExt cx="1647316" cy="142544"/>
          </a:xfrm>
        </p:grpSpPr>
        <p:sp>
          <p:nvSpPr>
            <p:cNvPr id="74" name="TrackerNumWhite 68">
              <a:extLst>
                <a:ext uri="{FF2B5EF4-FFF2-40B4-BE49-F238E27FC236}">
                  <a16:creationId xmlns:a16="http://schemas.microsoft.com/office/drawing/2014/main" id="{B99507CC-AB4E-4F8F-A358-8D130F2D2F3F}"/>
                </a:ext>
              </a:extLst>
            </p:cNvPr>
            <p:cNvSpPr>
              <a:spLocks/>
            </p:cNvSpPr>
            <p:nvPr>
              <p:custDataLst>
                <p:tags r:id="rId7"/>
              </p:custDataLst>
            </p:nvPr>
          </p:nvSpPr>
          <p:spPr>
            <a:xfrm>
              <a:off x="9989948" y="1376673"/>
              <a:ext cx="142544" cy="14254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300"/>
                </a:spcAft>
                <a:buClr>
                  <a:srgbClr val="FFFFFF"/>
                </a:buClr>
                <a:buSzTx/>
                <a:buFontTx/>
                <a:buNone/>
                <a:tabLst/>
                <a:defRPr/>
              </a:pPr>
              <a:r>
                <a:rPr kumimoji="0" lang="en-GB" sz="900" b="0" i="0" u="none" strike="noStrike" kern="1200" cap="none" spc="0" normalizeH="0" baseline="0" noProof="0" dirty="0">
                  <a:ln>
                    <a:noFill/>
                  </a:ln>
                  <a:solidFill>
                    <a:srgbClr val="FFFFFF"/>
                  </a:solidFill>
                  <a:effectLst/>
                  <a:uLnTx/>
                  <a:uFillTx/>
                  <a:latin typeface="Arial"/>
                  <a:ea typeface="+mn-ea"/>
                  <a:cs typeface="+mn-cs"/>
                </a:rPr>
                <a:t>X</a:t>
              </a:r>
            </a:p>
          </p:txBody>
        </p:sp>
        <p:sp>
          <p:nvSpPr>
            <p:cNvPr id="75" name="TextBox 74">
              <a:extLst>
                <a:ext uri="{FF2B5EF4-FFF2-40B4-BE49-F238E27FC236}">
                  <a16:creationId xmlns:a16="http://schemas.microsoft.com/office/drawing/2014/main" id="{4BD6E51C-9149-4B7E-8D63-956ED164F1A1}"/>
                </a:ext>
              </a:extLst>
            </p:cNvPr>
            <p:cNvSpPr txBox="1">
              <a:spLocks/>
            </p:cNvSpPr>
            <p:nvPr/>
          </p:nvSpPr>
          <p:spPr>
            <a:xfrm>
              <a:off x="10184605" y="1384040"/>
              <a:ext cx="1452659" cy="112808"/>
            </a:xfrm>
            <a:prstGeom prst="rect">
              <a:avLst/>
            </a:prstGeom>
          </p:spPr>
          <p:txBody>
            <a:bodyPr vert="horz" wrap="square" lIns="0" tIns="0" rIns="0" bIns="0" rtlCol="0" anchor="ctr">
              <a:noAutofit/>
            </a:bodyPr>
            <a:lstStyle>
              <a:defPPr>
                <a:defRPr lang="en-US"/>
              </a:defPPr>
              <a:lvl1pPr lvl="0" indent="0">
                <a:lnSpc>
                  <a:spcPct val="100000"/>
                </a:lnSpc>
                <a:spcBef>
                  <a:spcPts val="300"/>
                </a:spcBef>
                <a:spcAft>
                  <a:spcPts val="300"/>
                </a:spcAft>
                <a:buFont typeface="Segoe UI" panose="020B0502040204020203" pitchFamily="34" charset="0"/>
                <a:buChar char="​"/>
                <a:defRPr sz="900" b="1">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GB" sz="1000" b="0" i="0" u="none" strike="noStrike" kern="1200" cap="none" spc="0" normalizeH="0" baseline="0" noProof="0" dirty="0">
                  <a:ln>
                    <a:noFill/>
                  </a:ln>
                  <a:solidFill>
                    <a:srgbClr val="AFC3FF">
                      <a:lumMod val="10000"/>
                    </a:srgbClr>
                  </a:solidFill>
                  <a:effectLst/>
                  <a:uLnTx/>
                  <a:uFillTx/>
                  <a:latin typeface="Arial"/>
                  <a:ea typeface="+mn-ea"/>
                  <a:cs typeface="Arial" panose="020B0604020202020204" pitchFamily="34" charset="0"/>
                </a:rPr>
                <a:t>Supported by partners</a:t>
              </a:r>
              <a:endParaRPr kumimoji="0" lang="en-GB"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00F5BB5A-E363-4A8C-BAD4-BD9BBCCFA27E}"/>
              </a:ext>
            </a:extLst>
          </p:cNvPr>
          <p:cNvGrpSpPr/>
          <p:nvPr/>
        </p:nvGrpSpPr>
        <p:grpSpPr>
          <a:xfrm>
            <a:off x="9989948" y="1376673"/>
            <a:ext cx="1647316" cy="142544"/>
            <a:chOff x="8166053" y="1378420"/>
            <a:chExt cx="1647316" cy="142544"/>
          </a:xfrm>
        </p:grpSpPr>
        <p:sp>
          <p:nvSpPr>
            <p:cNvPr id="76" name="TrackerNumWhite 68">
              <a:extLst>
                <a:ext uri="{FF2B5EF4-FFF2-40B4-BE49-F238E27FC236}">
                  <a16:creationId xmlns:a16="http://schemas.microsoft.com/office/drawing/2014/main" id="{89459E43-9934-439A-896F-0704C819A05F}"/>
                </a:ext>
              </a:extLst>
            </p:cNvPr>
            <p:cNvSpPr>
              <a:spLocks/>
            </p:cNvSpPr>
            <p:nvPr>
              <p:custDataLst>
                <p:tags r:id="rId6"/>
              </p:custDataLst>
            </p:nvPr>
          </p:nvSpPr>
          <p:spPr>
            <a:xfrm>
              <a:off x="8166053" y="1378420"/>
              <a:ext cx="142544" cy="142544"/>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300"/>
                </a:spcAft>
                <a:buClr>
                  <a:srgbClr val="FFFFFF"/>
                </a:buClr>
                <a:buSzTx/>
                <a:buFontTx/>
                <a:buNone/>
                <a:tabLst/>
                <a:defRPr/>
              </a:pPr>
              <a:r>
                <a:rPr kumimoji="0" lang="en-GB" sz="900" b="0" i="0" u="none" strike="noStrike" kern="1200" cap="none" spc="0" normalizeH="0" baseline="0" noProof="0" dirty="0">
                  <a:ln>
                    <a:noFill/>
                  </a:ln>
                  <a:solidFill>
                    <a:srgbClr val="FFFFFF"/>
                  </a:solidFill>
                  <a:effectLst/>
                  <a:uLnTx/>
                  <a:uFillTx/>
                  <a:latin typeface="Arial"/>
                  <a:ea typeface="+mn-ea"/>
                  <a:cs typeface="+mn-cs"/>
                </a:rPr>
                <a:t>X</a:t>
              </a:r>
            </a:p>
          </p:txBody>
        </p:sp>
        <p:sp>
          <p:nvSpPr>
            <p:cNvPr id="77" name="TextBox 76">
              <a:extLst>
                <a:ext uri="{FF2B5EF4-FFF2-40B4-BE49-F238E27FC236}">
                  <a16:creationId xmlns:a16="http://schemas.microsoft.com/office/drawing/2014/main" id="{E4DC7CD5-F7C8-4F36-A9A0-EF9E8D230BD1}"/>
                </a:ext>
              </a:extLst>
            </p:cNvPr>
            <p:cNvSpPr txBox="1">
              <a:spLocks/>
            </p:cNvSpPr>
            <p:nvPr/>
          </p:nvSpPr>
          <p:spPr>
            <a:xfrm>
              <a:off x="8360710" y="1385787"/>
              <a:ext cx="1452659" cy="112808"/>
            </a:xfrm>
            <a:prstGeom prst="rect">
              <a:avLst/>
            </a:prstGeom>
          </p:spPr>
          <p:txBody>
            <a:bodyPr vert="horz" wrap="square" lIns="0" tIns="0" rIns="0" bIns="0" rtlCol="0" anchor="ctr">
              <a:noAutofit/>
            </a:bodyPr>
            <a:lstStyle>
              <a:defPPr>
                <a:defRPr lang="en-US"/>
              </a:defPPr>
              <a:lvl1pPr lvl="0" indent="0">
                <a:lnSpc>
                  <a:spcPct val="100000"/>
                </a:lnSpc>
                <a:spcBef>
                  <a:spcPts val="300"/>
                </a:spcBef>
                <a:spcAft>
                  <a:spcPts val="300"/>
                </a:spcAft>
                <a:buFont typeface="Segoe UI" panose="020B0502040204020203" pitchFamily="34" charset="0"/>
                <a:buChar char="​"/>
                <a:defRPr sz="900" b="1">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GB" sz="1000" b="0" i="0" u="none" strike="noStrike" kern="1200" cap="none" spc="0" normalizeH="0" baseline="0" noProof="0" dirty="0">
                  <a:ln>
                    <a:noFill/>
                  </a:ln>
                  <a:solidFill>
                    <a:srgbClr val="AFC3FF">
                      <a:lumMod val="10000"/>
                    </a:srgbClr>
                  </a:solidFill>
                  <a:effectLst/>
                  <a:uLnTx/>
                  <a:uFillTx/>
                  <a:latin typeface="Arial"/>
                  <a:ea typeface="+mn-ea"/>
                  <a:cs typeface="Arial" panose="020B0604020202020204" pitchFamily="34" charset="0"/>
                </a:rPr>
                <a:t>Supported by Africa CDC</a:t>
              </a:r>
              <a:endParaRPr kumimoji="0" lang="en-GB"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pSp>
      <p:pic>
        <p:nvPicPr>
          <p:cNvPr id="71" name="Graphic 70">
            <a:extLst>
              <a:ext uri="{FF2B5EF4-FFF2-40B4-BE49-F238E27FC236}">
                <a16:creationId xmlns:a16="http://schemas.microsoft.com/office/drawing/2014/main" id="{E0BEEC61-C2B2-45FE-84B8-67D8698155A8}"/>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44142" y="2126206"/>
            <a:ext cx="379617" cy="379617"/>
          </a:xfrm>
          <a:prstGeom prst="rect">
            <a:avLst/>
          </a:prstGeom>
        </p:spPr>
      </p:pic>
      <p:sp>
        <p:nvSpPr>
          <p:cNvPr id="48" name="TextBox 47">
            <a:extLst>
              <a:ext uri="{FF2B5EF4-FFF2-40B4-BE49-F238E27FC236}">
                <a16:creationId xmlns:a16="http://schemas.microsoft.com/office/drawing/2014/main" id="{4466AD4C-AAEE-4D2A-A925-FB27EFC5730C}"/>
              </a:ext>
            </a:extLst>
          </p:cNvPr>
          <p:cNvSpPr txBox="1">
            <a:spLocks/>
          </p:cNvSpPr>
          <p:nvPr/>
        </p:nvSpPr>
        <p:spPr>
          <a:xfrm>
            <a:off x="5165902" y="5369198"/>
            <a:ext cx="2092448"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Implementation science</a:t>
            </a:r>
          </a:p>
        </p:txBody>
      </p:sp>
      <p:sp>
        <p:nvSpPr>
          <p:cNvPr id="24" name="Oval 23">
            <a:extLst>
              <a:ext uri="{FF2B5EF4-FFF2-40B4-BE49-F238E27FC236}">
                <a16:creationId xmlns:a16="http://schemas.microsoft.com/office/drawing/2014/main" id="{1446E284-62B5-4E83-BF44-09DD160E0FA0}"/>
              </a:ext>
            </a:extLst>
          </p:cNvPr>
          <p:cNvSpPr>
            <a:spLocks noChangeAspect="1"/>
          </p:cNvSpPr>
          <p:nvPr/>
        </p:nvSpPr>
        <p:spPr>
          <a:xfrm>
            <a:off x="5176788" y="4493989"/>
            <a:ext cx="696544" cy="696544"/>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
                <a:srgbClr val="FFFFFF"/>
              </a:buClr>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78" name="Graphic 77">
            <a:extLst>
              <a:ext uri="{FF2B5EF4-FFF2-40B4-BE49-F238E27FC236}">
                <a16:creationId xmlns:a16="http://schemas.microsoft.com/office/drawing/2014/main" id="{9F8111F1-170A-4BA1-AB6F-816BA3CFD66B}"/>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334633" y="4642956"/>
            <a:ext cx="379617" cy="379617"/>
          </a:xfrm>
          <a:prstGeom prst="rect">
            <a:avLst/>
          </a:prstGeom>
        </p:spPr>
      </p:pic>
      <p:pic>
        <p:nvPicPr>
          <p:cNvPr id="79" name="Graphic 78">
            <a:extLst>
              <a:ext uri="{FF2B5EF4-FFF2-40B4-BE49-F238E27FC236}">
                <a16:creationId xmlns:a16="http://schemas.microsoft.com/office/drawing/2014/main" id="{CACB91E3-FDCC-47C4-AB5F-8AA5F7155F65}"/>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596455" y="4634078"/>
            <a:ext cx="379617" cy="379617"/>
          </a:xfrm>
          <a:prstGeom prst="rect">
            <a:avLst/>
          </a:prstGeom>
        </p:spPr>
      </p:pic>
      <p:pic>
        <p:nvPicPr>
          <p:cNvPr id="81" name="Graphic 80">
            <a:extLst>
              <a:ext uri="{FF2B5EF4-FFF2-40B4-BE49-F238E27FC236}">
                <a16:creationId xmlns:a16="http://schemas.microsoft.com/office/drawing/2014/main" id="{E6B1E0E3-868C-4416-9F99-F5D138E9B554}"/>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705711" y="4634078"/>
            <a:ext cx="379617" cy="379617"/>
          </a:xfrm>
          <a:prstGeom prst="rect">
            <a:avLst/>
          </a:prstGeom>
        </p:spPr>
      </p:pic>
      <p:pic>
        <p:nvPicPr>
          <p:cNvPr id="82" name="Graphic 81">
            <a:extLst>
              <a:ext uri="{FF2B5EF4-FFF2-40B4-BE49-F238E27FC236}">
                <a16:creationId xmlns:a16="http://schemas.microsoft.com/office/drawing/2014/main" id="{8658007D-2F66-46C2-B44E-1E7CC21836FB}"/>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2974403" y="4634078"/>
            <a:ext cx="379617" cy="379617"/>
          </a:xfrm>
          <a:prstGeom prst="rect">
            <a:avLst/>
          </a:prstGeom>
        </p:spPr>
      </p:pic>
      <p:pic>
        <p:nvPicPr>
          <p:cNvPr id="84" name="Graphic 83">
            <a:extLst>
              <a:ext uri="{FF2B5EF4-FFF2-40B4-BE49-F238E27FC236}">
                <a16:creationId xmlns:a16="http://schemas.microsoft.com/office/drawing/2014/main" id="{B27E05C6-6243-4CF1-9F82-A7D096120E20}"/>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894257" y="2137366"/>
            <a:ext cx="379617" cy="379617"/>
          </a:xfrm>
          <a:prstGeom prst="rect">
            <a:avLst/>
          </a:prstGeom>
        </p:spPr>
      </p:pic>
      <p:sp>
        <p:nvSpPr>
          <p:cNvPr id="50" name="TextBox 49">
            <a:extLst>
              <a:ext uri="{FF2B5EF4-FFF2-40B4-BE49-F238E27FC236}">
                <a16:creationId xmlns:a16="http://schemas.microsoft.com/office/drawing/2014/main" id="{8A93D222-3A0B-45A8-9EE0-075958ECBF34}"/>
              </a:ext>
            </a:extLst>
          </p:cNvPr>
          <p:cNvSpPr txBox="1">
            <a:spLocks/>
          </p:cNvSpPr>
          <p:nvPr/>
        </p:nvSpPr>
        <p:spPr>
          <a:xfrm>
            <a:off x="9725062" y="5369198"/>
            <a:ext cx="2092448" cy="55399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Hiring of Programme Staff</a:t>
            </a:r>
          </a:p>
        </p:txBody>
      </p:sp>
      <p:sp>
        <p:nvSpPr>
          <p:cNvPr id="54" name="Oval 53">
            <a:extLst>
              <a:ext uri="{FF2B5EF4-FFF2-40B4-BE49-F238E27FC236}">
                <a16:creationId xmlns:a16="http://schemas.microsoft.com/office/drawing/2014/main" id="{36A1E984-726F-4ACE-ABD1-5D05F82B4E4C}"/>
              </a:ext>
            </a:extLst>
          </p:cNvPr>
          <p:cNvSpPr>
            <a:spLocks noChangeAspect="1"/>
          </p:cNvSpPr>
          <p:nvPr/>
        </p:nvSpPr>
        <p:spPr>
          <a:xfrm>
            <a:off x="9753910" y="4476040"/>
            <a:ext cx="696544" cy="696544"/>
          </a:xfrm>
          <a:prstGeom prst="ellipse">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7" name="Graphic 56">
            <a:extLst>
              <a:ext uri="{FF2B5EF4-FFF2-40B4-BE49-F238E27FC236}">
                <a16:creationId xmlns:a16="http://schemas.microsoft.com/office/drawing/2014/main" id="{69E4D028-3A57-41E6-AA52-153EEA79B326}"/>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893999" y="4616129"/>
            <a:ext cx="379617" cy="379617"/>
          </a:xfrm>
          <a:prstGeom prst="rect">
            <a:avLst/>
          </a:prstGeom>
        </p:spPr>
      </p:pic>
    </p:spTree>
    <p:extLst>
      <p:ext uri="{BB962C8B-B14F-4D97-AF65-F5344CB8AC3E}">
        <p14:creationId xmlns:p14="http://schemas.microsoft.com/office/powerpoint/2010/main" val="14018593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2036" y="502666"/>
            <a:ext cx="9978390" cy="406400"/>
          </a:xfrm>
          <a:prstGeom prst="rect">
            <a:avLst/>
          </a:prstGeom>
        </p:spPr>
        <p:txBody>
          <a:bodyPr vert="horz" wrap="square" lIns="0" tIns="12065" rIns="0" bIns="0" rtlCol="0">
            <a:spAutoFit/>
          </a:bodyPr>
          <a:lstStyle/>
          <a:p>
            <a:pPr marL="12700">
              <a:lnSpc>
                <a:spcPct val="100000"/>
              </a:lnSpc>
              <a:spcBef>
                <a:spcPts val="95"/>
              </a:spcBef>
            </a:pPr>
            <a:r>
              <a:rPr sz="2500" b="1" spc="-5" dirty="0">
                <a:latin typeface="Arial"/>
                <a:cs typeface="Arial"/>
              </a:rPr>
              <a:t>Level</a:t>
            </a:r>
            <a:r>
              <a:rPr sz="2500" b="1" dirty="0">
                <a:latin typeface="Arial"/>
                <a:cs typeface="Arial"/>
              </a:rPr>
              <a:t> </a:t>
            </a:r>
            <a:r>
              <a:rPr sz="2500" b="1" spc="-5" dirty="0">
                <a:latin typeface="Arial"/>
                <a:cs typeface="Arial"/>
              </a:rPr>
              <a:t>1</a:t>
            </a:r>
            <a:r>
              <a:rPr sz="2500" b="1" spc="10" dirty="0">
                <a:latin typeface="Arial"/>
                <a:cs typeface="Arial"/>
              </a:rPr>
              <a:t> </a:t>
            </a:r>
            <a:r>
              <a:rPr sz="2500" b="1" spc="-5" dirty="0">
                <a:latin typeface="Arial"/>
                <a:cs typeface="Arial"/>
              </a:rPr>
              <a:t>and</a:t>
            </a:r>
            <a:r>
              <a:rPr sz="2500" b="1" spc="5" dirty="0">
                <a:latin typeface="Arial"/>
                <a:cs typeface="Arial"/>
              </a:rPr>
              <a:t> </a:t>
            </a:r>
            <a:r>
              <a:rPr sz="2500" b="1" spc="-5" dirty="0">
                <a:latin typeface="Arial"/>
                <a:cs typeface="Arial"/>
              </a:rPr>
              <a:t>Level 2</a:t>
            </a:r>
            <a:r>
              <a:rPr sz="2500" b="1" spc="5" dirty="0">
                <a:latin typeface="Arial"/>
                <a:cs typeface="Arial"/>
              </a:rPr>
              <a:t> </a:t>
            </a:r>
            <a:r>
              <a:rPr sz="2500" b="1" spc="-5" dirty="0">
                <a:latin typeface="Arial"/>
                <a:cs typeface="Arial"/>
              </a:rPr>
              <a:t>partners</a:t>
            </a:r>
            <a:r>
              <a:rPr sz="2500" b="1" spc="25" dirty="0">
                <a:latin typeface="Arial"/>
                <a:cs typeface="Arial"/>
              </a:rPr>
              <a:t> </a:t>
            </a:r>
            <a:r>
              <a:rPr sz="2500" b="1" spc="-5" dirty="0">
                <a:latin typeface="Arial"/>
                <a:cs typeface="Arial"/>
              </a:rPr>
              <a:t>map</a:t>
            </a:r>
            <a:r>
              <a:rPr sz="2500" b="1" dirty="0">
                <a:latin typeface="Arial"/>
                <a:cs typeface="Arial"/>
              </a:rPr>
              <a:t> </a:t>
            </a:r>
            <a:r>
              <a:rPr sz="2500" b="1" spc="-5" dirty="0">
                <a:latin typeface="Arial"/>
                <a:cs typeface="Arial"/>
              </a:rPr>
              <a:t>to</a:t>
            </a:r>
            <a:r>
              <a:rPr sz="2500" b="1" spc="30" dirty="0">
                <a:latin typeface="Arial"/>
                <a:cs typeface="Arial"/>
              </a:rPr>
              <a:t> </a:t>
            </a:r>
            <a:r>
              <a:rPr sz="2500" b="1" spc="-5" dirty="0">
                <a:latin typeface="Arial"/>
                <a:cs typeface="Arial"/>
              </a:rPr>
              <a:t>each</a:t>
            </a:r>
            <a:r>
              <a:rPr sz="2500" b="1" spc="5" dirty="0">
                <a:latin typeface="Arial"/>
                <a:cs typeface="Arial"/>
              </a:rPr>
              <a:t> </a:t>
            </a:r>
            <a:r>
              <a:rPr sz="2500" b="1" spc="-10" dirty="0">
                <a:latin typeface="Arial"/>
                <a:cs typeface="Arial"/>
              </a:rPr>
              <a:t>of</a:t>
            </a:r>
            <a:r>
              <a:rPr sz="2500" b="1" spc="15" dirty="0">
                <a:latin typeface="Arial"/>
                <a:cs typeface="Arial"/>
              </a:rPr>
              <a:t> </a:t>
            </a:r>
            <a:r>
              <a:rPr sz="2500" b="1" spc="-5" dirty="0">
                <a:latin typeface="Arial"/>
                <a:cs typeface="Arial"/>
              </a:rPr>
              <a:t>the</a:t>
            </a:r>
            <a:r>
              <a:rPr sz="2500" b="1" spc="15" dirty="0">
                <a:latin typeface="Arial"/>
                <a:cs typeface="Arial"/>
              </a:rPr>
              <a:t> </a:t>
            </a:r>
            <a:r>
              <a:rPr sz="2500" b="1" spc="-5" dirty="0">
                <a:latin typeface="Arial"/>
                <a:cs typeface="Arial"/>
              </a:rPr>
              <a:t>different</a:t>
            </a:r>
            <a:r>
              <a:rPr sz="2500" b="1" spc="40" dirty="0">
                <a:latin typeface="Arial"/>
                <a:cs typeface="Arial"/>
              </a:rPr>
              <a:t> </a:t>
            </a:r>
            <a:r>
              <a:rPr sz="2500" b="1" spc="-5" dirty="0">
                <a:latin typeface="Arial"/>
                <a:cs typeface="Arial"/>
              </a:rPr>
              <a:t>activities</a:t>
            </a:r>
            <a:endParaRPr sz="2500">
              <a:latin typeface="Arial"/>
              <a:cs typeface="Arial"/>
            </a:endParaRPr>
          </a:p>
        </p:txBody>
      </p:sp>
      <p:sp>
        <p:nvSpPr>
          <p:cNvPr id="3" name="object 3"/>
          <p:cNvSpPr/>
          <p:nvPr/>
        </p:nvSpPr>
        <p:spPr>
          <a:xfrm>
            <a:off x="9755885" y="1238250"/>
            <a:ext cx="131445" cy="109855"/>
          </a:xfrm>
          <a:custGeom>
            <a:avLst/>
            <a:gdLst/>
            <a:ahLst/>
            <a:cxnLst/>
            <a:rect l="l" t="t" r="r" b="b"/>
            <a:pathLst>
              <a:path w="131445" h="109855">
                <a:moveTo>
                  <a:pt x="0" y="109727"/>
                </a:moveTo>
                <a:lnTo>
                  <a:pt x="131064" y="109727"/>
                </a:lnTo>
                <a:lnTo>
                  <a:pt x="131064" y="0"/>
                </a:lnTo>
                <a:lnTo>
                  <a:pt x="0" y="0"/>
                </a:lnTo>
                <a:lnTo>
                  <a:pt x="0" y="109727"/>
                </a:lnTo>
                <a:close/>
              </a:path>
            </a:pathLst>
          </a:custGeom>
          <a:ln w="19050">
            <a:solidFill>
              <a:srgbClr val="119A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object 4"/>
          <p:cNvSpPr/>
          <p:nvPr/>
        </p:nvSpPr>
        <p:spPr>
          <a:xfrm>
            <a:off x="8416290" y="1238250"/>
            <a:ext cx="131445" cy="109855"/>
          </a:xfrm>
          <a:custGeom>
            <a:avLst/>
            <a:gdLst/>
            <a:ahLst/>
            <a:cxnLst/>
            <a:rect l="l" t="t" r="r" b="b"/>
            <a:pathLst>
              <a:path w="131445" h="109855">
                <a:moveTo>
                  <a:pt x="0" y="109727"/>
                </a:moveTo>
                <a:lnTo>
                  <a:pt x="131064" y="109727"/>
                </a:lnTo>
                <a:lnTo>
                  <a:pt x="131064" y="0"/>
                </a:lnTo>
                <a:lnTo>
                  <a:pt x="0" y="0"/>
                </a:lnTo>
                <a:lnTo>
                  <a:pt x="0" y="109727"/>
                </a:lnTo>
                <a:close/>
              </a:path>
            </a:pathLst>
          </a:custGeom>
          <a:ln w="19050">
            <a:solidFill>
              <a:srgbClr val="911C3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object 5"/>
          <p:cNvSpPr txBox="1"/>
          <p:nvPr/>
        </p:nvSpPr>
        <p:spPr>
          <a:xfrm>
            <a:off x="11279885" y="1213865"/>
            <a:ext cx="36893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5" normalizeH="0" baseline="0" noProof="0" dirty="0">
                <a:ln>
                  <a:noFill/>
                </a:ln>
                <a:solidFill>
                  <a:srgbClr val="000000"/>
                </a:solidFill>
                <a:effectLst/>
                <a:uLnTx/>
                <a:uFillTx/>
                <a:latin typeface="Arial MT"/>
                <a:ea typeface="+mn-ea"/>
                <a:cs typeface="Arial MT"/>
              </a:rPr>
              <a:t>O</a:t>
            </a:r>
            <a:r>
              <a:rPr kumimoji="0" sz="900" b="0" i="0" u="none" strike="noStrike" kern="1200" cap="none" spc="0" normalizeH="0" baseline="0" noProof="0" dirty="0">
                <a:ln>
                  <a:noFill/>
                </a:ln>
                <a:solidFill>
                  <a:srgbClr val="000000"/>
                </a:solidFill>
                <a:effectLst/>
                <a:uLnTx/>
                <a:uFillTx/>
                <a:latin typeface="Arial MT"/>
                <a:ea typeface="+mn-ea"/>
                <a:cs typeface="Arial MT"/>
              </a:rPr>
              <a:t>th</a:t>
            </a:r>
            <a:r>
              <a:rPr kumimoji="0" sz="900" b="0" i="0" u="none" strike="noStrike" kern="1200" cap="none" spc="-5" normalizeH="0" baseline="0" noProof="0" dirty="0">
                <a:ln>
                  <a:noFill/>
                </a:ln>
                <a:solidFill>
                  <a:srgbClr val="000000"/>
                </a:solidFill>
                <a:effectLst/>
                <a:uLnTx/>
                <a:uFillTx/>
                <a:latin typeface="Arial MT"/>
                <a:ea typeface="+mn-ea"/>
                <a:cs typeface="Arial MT"/>
              </a:rPr>
              <a:t>e</a:t>
            </a:r>
            <a:r>
              <a:rPr kumimoji="0" sz="900" b="0" i="0" u="none" strike="noStrike" kern="1200" cap="none" spc="0" normalizeH="0" baseline="0" noProof="0" dirty="0">
                <a:ln>
                  <a:noFill/>
                </a:ln>
                <a:solidFill>
                  <a:srgbClr val="000000"/>
                </a:solidFill>
                <a:effectLst/>
                <a:uLnTx/>
                <a:uFillTx/>
                <a:latin typeface="Arial MT"/>
                <a:ea typeface="+mn-ea"/>
                <a:cs typeface="Arial MT"/>
              </a:rPr>
              <a:t>rs</a:t>
            </a:r>
            <a:endParaRPr kumimoji="0" sz="900" b="0" i="0" u="none" strike="noStrike" kern="1200" cap="none" spc="0" normalizeH="0" baseline="0" noProof="0">
              <a:ln>
                <a:noFill/>
              </a:ln>
              <a:solidFill>
                <a:srgbClr val="000000"/>
              </a:solidFill>
              <a:effectLst/>
              <a:uLnTx/>
              <a:uFillTx/>
              <a:latin typeface="Arial MT"/>
              <a:ea typeface="+mn-ea"/>
              <a:cs typeface="Arial MT"/>
            </a:endParaRPr>
          </a:p>
        </p:txBody>
      </p:sp>
      <p:sp>
        <p:nvSpPr>
          <p:cNvPr id="6" name="object 6"/>
          <p:cNvSpPr/>
          <p:nvPr/>
        </p:nvSpPr>
        <p:spPr>
          <a:xfrm>
            <a:off x="11084814" y="1238250"/>
            <a:ext cx="131445" cy="109855"/>
          </a:xfrm>
          <a:custGeom>
            <a:avLst/>
            <a:gdLst/>
            <a:ahLst/>
            <a:cxnLst/>
            <a:rect l="l" t="t" r="r" b="b"/>
            <a:pathLst>
              <a:path w="131445" h="109855">
                <a:moveTo>
                  <a:pt x="0" y="109727"/>
                </a:moveTo>
                <a:lnTo>
                  <a:pt x="131064" y="109727"/>
                </a:lnTo>
                <a:lnTo>
                  <a:pt x="131064" y="0"/>
                </a:lnTo>
                <a:lnTo>
                  <a:pt x="0" y="0"/>
                </a:lnTo>
                <a:lnTo>
                  <a:pt x="0" y="109727"/>
                </a:lnTo>
                <a:close/>
              </a:path>
            </a:pathLst>
          </a:custGeom>
          <a:ln w="19050">
            <a:solidFill>
              <a:srgbClr val="D1D1D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object 7"/>
          <p:cNvSpPr txBox="1"/>
          <p:nvPr/>
        </p:nvSpPr>
        <p:spPr>
          <a:xfrm>
            <a:off x="8604884" y="1213865"/>
            <a:ext cx="2651125" cy="101091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1358900" algn="l"/>
              </a:tabLst>
              <a:defRPr/>
            </a:pPr>
            <a:r>
              <a:rPr kumimoji="0" sz="900" b="0" i="0" u="none" strike="noStrike" kern="1200" cap="none" spc="-5" normalizeH="0" baseline="0" noProof="0" dirty="0">
                <a:ln>
                  <a:noFill/>
                </a:ln>
                <a:solidFill>
                  <a:srgbClr val="000000"/>
                </a:solidFill>
                <a:effectLst/>
                <a:uLnTx/>
                <a:uFillTx/>
                <a:latin typeface="Arial MT"/>
                <a:ea typeface="+mn-ea"/>
                <a:cs typeface="Arial MT"/>
              </a:rPr>
              <a:t>Level</a:t>
            </a:r>
            <a:r>
              <a:rPr kumimoji="0" sz="900" b="0" i="0" u="none" strike="noStrike" kern="1200" cap="none" spc="0" normalizeH="0" baseline="0" noProof="0" dirty="0">
                <a:ln>
                  <a:noFill/>
                </a:ln>
                <a:solidFill>
                  <a:srgbClr val="000000"/>
                </a:solidFill>
                <a:effectLst/>
                <a:uLnTx/>
                <a:uFillTx/>
                <a:latin typeface="Arial MT"/>
                <a:ea typeface="+mn-ea"/>
                <a:cs typeface="Arial MT"/>
              </a:rPr>
              <a:t> </a:t>
            </a:r>
            <a:r>
              <a:rPr kumimoji="0" sz="900" b="0" i="0" u="none" strike="noStrike" kern="1200" cap="none" spc="-5" normalizeH="0" baseline="0" noProof="0" dirty="0">
                <a:ln>
                  <a:noFill/>
                </a:ln>
                <a:solidFill>
                  <a:srgbClr val="000000"/>
                </a:solidFill>
                <a:effectLst/>
                <a:uLnTx/>
                <a:uFillTx/>
                <a:latin typeface="Arial MT"/>
                <a:ea typeface="+mn-ea"/>
                <a:cs typeface="Arial MT"/>
              </a:rPr>
              <a:t>1</a:t>
            </a:r>
            <a:r>
              <a:rPr kumimoji="0" sz="900" b="0" i="0" u="none" strike="noStrike" kern="1200" cap="none" spc="5" normalizeH="0" baseline="0" noProof="0" dirty="0">
                <a:ln>
                  <a:noFill/>
                </a:ln>
                <a:solidFill>
                  <a:srgbClr val="000000"/>
                </a:solidFill>
                <a:effectLst/>
                <a:uLnTx/>
                <a:uFillTx/>
                <a:latin typeface="Arial MT"/>
                <a:ea typeface="+mn-ea"/>
                <a:cs typeface="Arial MT"/>
              </a:rPr>
              <a:t> </a:t>
            </a:r>
            <a:r>
              <a:rPr kumimoji="0" sz="900" b="0" i="0" u="none" strike="noStrike" kern="1200" cap="none" spc="-5" normalizeH="0" baseline="0" noProof="0" dirty="0">
                <a:ln>
                  <a:noFill/>
                </a:ln>
                <a:solidFill>
                  <a:srgbClr val="000000"/>
                </a:solidFill>
                <a:effectLst/>
                <a:uLnTx/>
                <a:uFillTx/>
                <a:latin typeface="Arial MT"/>
                <a:ea typeface="+mn-ea"/>
                <a:cs typeface="Arial MT"/>
              </a:rPr>
              <a:t>partners	Level</a:t>
            </a:r>
            <a:r>
              <a:rPr kumimoji="0" sz="900" b="0" i="0" u="none" strike="noStrike" kern="1200" cap="none" spc="-20" normalizeH="0" baseline="0" noProof="0" dirty="0">
                <a:ln>
                  <a:noFill/>
                </a:ln>
                <a:solidFill>
                  <a:srgbClr val="000000"/>
                </a:solidFill>
                <a:effectLst/>
                <a:uLnTx/>
                <a:uFillTx/>
                <a:latin typeface="Arial MT"/>
                <a:ea typeface="+mn-ea"/>
                <a:cs typeface="Arial MT"/>
              </a:rPr>
              <a:t> </a:t>
            </a:r>
            <a:r>
              <a:rPr kumimoji="0" sz="900" b="0" i="0" u="none" strike="noStrike" kern="1200" cap="none" spc="-5" normalizeH="0" baseline="0" noProof="0" dirty="0">
                <a:ln>
                  <a:noFill/>
                </a:ln>
                <a:solidFill>
                  <a:srgbClr val="000000"/>
                </a:solidFill>
                <a:effectLst/>
                <a:uLnTx/>
                <a:uFillTx/>
                <a:latin typeface="Arial MT"/>
                <a:ea typeface="+mn-ea"/>
                <a:cs typeface="Arial MT"/>
              </a:rPr>
              <a:t>2</a:t>
            </a:r>
            <a:r>
              <a:rPr kumimoji="0" sz="900" b="0" i="0" u="none" strike="noStrike" kern="1200" cap="none" spc="-25" normalizeH="0" baseline="0" noProof="0" dirty="0">
                <a:ln>
                  <a:noFill/>
                </a:ln>
                <a:solidFill>
                  <a:srgbClr val="000000"/>
                </a:solidFill>
                <a:effectLst/>
                <a:uLnTx/>
                <a:uFillTx/>
                <a:latin typeface="Arial MT"/>
                <a:ea typeface="+mn-ea"/>
                <a:cs typeface="Arial MT"/>
              </a:rPr>
              <a:t> </a:t>
            </a:r>
            <a:r>
              <a:rPr kumimoji="0" sz="900" b="0" i="0" u="none" strike="noStrike" kern="1200" cap="none" spc="-5" normalizeH="0" baseline="0" noProof="0" dirty="0">
                <a:ln>
                  <a:noFill/>
                </a:ln>
                <a:solidFill>
                  <a:srgbClr val="000000"/>
                </a:solidFill>
                <a:effectLst/>
                <a:uLnTx/>
                <a:uFillTx/>
                <a:latin typeface="Arial MT"/>
                <a:ea typeface="+mn-ea"/>
                <a:cs typeface="Arial MT"/>
              </a:rPr>
              <a:t>partners</a:t>
            </a:r>
            <a:endParaRPr kumimoji="0" sz="900" b="0" i="0" u="none" strike="noStrike" kern="1200" cap="none" spc="0" normalizeH="0" baseline="0" noProof="0">
              <a:ln>
                <a:noFill/>
              </a:ln>
              <a:solidFill>
                <a:srgbClr val="000000"/>
              </a:solidFill>
              <a:effectLst/>
              <a:uLnTx/>
              <a:uFillTx/>
              <a:latin typeface="Arial MT"/>
              <a:ea typeface="+mn-ea"/>
              <a:cs typeface="Arial MT"/>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MT"/>
              <a:ea typeface="+mn-ea"/>
              <a:cs typeface="Arial MT"/>
            </a:endParaRPr>
          </a:p>
          <a:p>
            <a:pPr marL="512445" marR="5080" lvl="0" indent="0" algn="just"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srgbClr val="000000"/>
                </a:solidFill>
                <a:effectLst/>
                <a:uLnTx/>
                <a:uFillTx/>
                <a:latin typeface="Arial"/>
                <a:ea typeface="+mn-ea"/>
                <a:cs typeface="Arial"/>
              </a:rPr>
              <a:t>Support for </a:t>
            </a:r>
            <a:r>
              <a:rPr kumimoji="0" sz="1400" b="1" i="0" u="none" strike="noStrike" kern="1200" cap="none" spc="-10" normalizeH="0" baseline="0" noProof="0" dirty="0">
                <a:ln>
                  <a:noFill/>
                </a:ln>
                <a:solidFill>
                  <a:srgbClr val="000000"/>
                </a:solidFill>
                <a:effectLst/>
                <a:uLnTx/>
                <a:uFillTx/>
                <a:latin typeface="Arial"/>
                <a:ea typeface="+mn-ea"/>
                <a:cs typeface="Arial"/>
              </a:rPr>
              <a:t>Africa </a:t>
            </a:r>
            <a:r>
              <a:rPr kumimoji="0" sz="1400" b="1" i="0" u="none" strike="noStrike" kern="1200" cap="none" spc="-15" normalizeH="0" baseline="0" noProof="0" dirty="0">
                <a:ln>
                  <a:noFill/>
                </a:ln>
                <a:solidFill>
                  <a:srgbClr val="000000"/>
                </a:solidFill>
                <a:effectLst/>
                <a:uLnTx/>
                <a:uFillTx/>
                <a:latin typeface="Arial"/>
                <a:ea typeface="+mn-ea"/>
                <a:cs typeface="Arial"/>
              </a:rPr>
              <a:t>CDC’s </a:t>
            </a:r>
            <a:r>
              <a:rPr kumimoji="0" sz="1400" b="1" i="0" u="none" strike="noStrike" kern="1200" cap="none" spc="-375" normalizeH="0" baseline="0" noProof="0" dirty="0">
                <a:ln>
                  <a:noFill/>
                </a:ln>
                <a:solidFill>
                  <a:srgbClr val="000000"/>
                </a:solidFill>
                <a:effectLst/>
                <a:uLnTx/>
                <a:uFillTx/>
                <a:latin typeface="Arial"/>
                <a:ea typeface="+mn-ea"/>
                <a:cs typeface="Arial"/>
              </a:rPr>
              <a:t> </a:t>
            </a:r>
            <a:r>
              <a:rPr kumimoji="0" sz="1400" b="1" i="0" u="none" strike="noStrike" kern="1200" cap="none" spc="0" normalizeH="0" baseline="0" noProof="0" dirty="0">
                <a:ln>
                  <a:noFill/>
                </a:ln>
                <a:solidFill>
                  <a:srgbClr val="000000"/>
                </a:solidFill>
                <a:effectLst/>
                <a:uLnTx/>
                <a:uFillTx/>
                <a:latin typeface="Arial"/>
                <a:ea typeface="+mn-ea"/>
                <a:cs typeface="Arial"/>
              </a:rPr>
              <a:t>Programme</a:t>
            </a:r>
            <a:r>
              <a:rPr kumimoji="0" sz="1400" b="1" i="0" u="none" strike="noStrike" kern="1200" cap="none" spc="-70" normalizeH="0" baseline="0" noProof="0" dirty="0">
                <a:ln>
                  <a:noFill/>
                </a:ln>
                <a:solidFill>
                  <a:srgbClr val="000000"/>
                </a:solidFill>
                <a:effectLst/>
                <a:uLnTx/>
                <a:uFillTx/>
                <a:latin typeface="Arial"/>
                <a:ea typeface="+mn-ea"/>
                <a:cs typeface="Arial"/>
              </a:rPr>
              <a:t> </a:t>
            </a:r>
            <a:r>
              <a:rPr kumimoji="0" sz="1400" b="1" i="0" u="none" strike="noStrike" kern="1200" cap="none" spc="-5" normalizeH="0" baseline="0" noProof="0" dirty="0">
                <a:ln>
                  <a:noFill/>
                </a:ln>
                <a:solidFill>
                  <a:srgbClr val="000000"/>
                </a:solidFill>
                <a:effectLst/>
                <a:uLnTx/>
                <a:uFillTx/>
                <a:latin typeface="Arial"/>
                <a:ea typeface="+mn-ea"/>
                <a:cs typeface="Arial"/>
              </a:rPr>
              <a:t>Management </a:t>
            </a:r>
            <a:r>
              <a:rPr kumimoji="0" sz="1400" b="1" i="0" u="none" strike="noStrike" kern="1200" cap="none" spc="-380" normalizeH="0" baseline="0" noProof="0" dirty="0">
                <a:ln>
                  <a:noFill/>
                </a:ln>
                <a:solidFill>
                  <a:srgbClr val="000000"/>
                </a:solidFill>
                <a:effectLst/>
                <a:uLnTx/>
                <a:uFillTx/>
                <a:latin typeface="Arial"/>
                <a:ea typeface="+mn-ea"/>
                <a:cs typeface="Arial"/>
              </a:rPr>
              <a:t> </a:t>
            </a:r>
            <a:r>
              <a:rPr kumimoji="0" sz="1400" b="1" i="0" u="none" strike="noStrike" kern="1200" cap="none" spc="-5" normalizeH="0" baseline="0" noProof="0" dirty="0">
                <a:ln>
                  <a:noFill/>
                </a:ln>
                <a:solidFill>
                  <a:srgbClr val="000000"/>
                </a:solidFill>
                <a:effectLst/>
                <a:uLnTx/>
                <a:uFillTx/>
                <a:latin typeface="Arial"/>
                <a:ea typeface="+mn-ea"/>
                <a:cs typeface="Arial"/>
              </a:rPr>
              <a:t>Unit</a:t>
            </a:r>
            <a:endParaRPr kumimoji="0" sz="1400" b="0" i="0" u="none" strike="noStrike" kern="1200" cap="none" spc="0" normalizeH="0" baseline="0" noProof="0">
              <a:ln>
                <a:noFill/>
              </a:ln>
              <a:solidFill>
                <a:srgbClr val="000000"/>
              </a:solidFill>
              <a:effectLst/>
              <a:uLnTx/>
              <a:uFillTx/>
              <a:latin typeface="Arial"/>
              <a:ea typeface="+mn-ea"/>
              <a:cs typeface="Arial"/>
            </a:endParaRPr>
          </a:p>
        </p:txBody>
      </p:sp>
      <p:grpSp>
        <p:nvGrpSpPr>
          <p:cNvPr id="8" name="object 8"/>
          <p:cNvGrpSpPr/>
          <p:nvPr/>
        </p:nvGrpSpPr>
        <p:grpSpPr>
          <a:xfrm>
            <a:off x="568451" y="2718816"/>
            <a:ext cx="7825740" cy="2728595"/>
            <a:chOff x="568451" y="2718816"/>
            <a:chExt cx="7825740" cy="2728595"/>
          </a:xfrm>
        </p:grpSpPr>
        <p:sp>
          <p:nvSpPr>
            <p:cNvPr id="9" name="object 9"/>
            <p:cNvSpPr/>
            <p:nvPr/>
          </p:nvSpPr>
          <p:spPr>
            <a:xfrm>
              <a:off x="568451" y="2983992"/>
              <a:ext cx="6438900" cy="440690"/>
            </a:xfrm>
            <a:custGeom>
              <a:avLst/>
              <a:gdLst/>
              <a:ahLst/>
              <a:cxnLst/>
              <a:rect l="l" t="t" r="r" b="b"/>
              <a:pathLst>
                <a:path w="6438900" h="440689">
                  <a:moveTo>
                    <a:pt x="6438900" y="0"/>
                  </a:moveTo>
                  <a:lnTo>
                    <a:pt x="0" y="0"/>
                  </a:lnTo>
                  <a:lnTo>
                    <a:pt x="0" y="440436"/>
                  </a:lnTo>
                  <a:lnTo>
                    <a:pt x="6438900" y="440436"/>
                  </a:lnTo>
                  <a:lnTo>
                    <a:pt x="6438900" y="0"/>
                  </a:lnTo>
                  <a:close/>
                </a:path>
              </a:pathLst>
            </a:custGeom>
            <a:solidFill>
              <a:srgbClr val="C3A2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object 10"/>
            <p:cNvSpPr/>
            <p:nvPr/>
          </p:nvSpPr>
          <p:spPr>
            <a:xfrm>
              <a:off x="585215" y="3203448"/>
              <a:ext cx="6492240" cy="0"/>
            </a:xfrm>
            <a:custGeom>
              <a:avLst/>
              <a:gdLst/>
              <a:ahLst/>
              <a:cxnLst/>
              <a:rect l="l" t="t" r="r" b="b"/>
              <a:pathLst>
                <a:path w="6492240">
                  <a:moveTo>
                    <a:pt x="0" y="0"/>
                  </a:moveTo>
                  <a:lnTo>
                    <a:pt x="6492240" y="0"/>
                  </a:lnTo>
                </a:path>
              </a:pathLst>
            </a:custGeom>
            <a:ln w="12700">
              <a:solidFill>
                <a:srgbClr val="911C39"/>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object 11"/>
            <p:cNvSpPr/>
            <p:nvPr/>
          </p:nvSpPr>
          <p:spPr>
            <a:xfrm>
              <a:off x="568451" y="4905755"/>
              <a:ext cx="6454140" cy="441959"/>
            </a:xfrm>
            <a:custGeom>
              <a:avLst/>
              <a:gdLst/>
              <a:ahLst/>
              <a:cxnLst/>
              <a:rect l="l" t="t" r="r" b="b"/>
              <a:pathLst>
                <a:path w="6454140" h="441960">
                  <a:moveTo>
                    <a:pt x="6454140" y="0"/>
                  </a:moveTo>
                  <a:lnTo>
                    <a:pt x="0" y="0"/>
                  </a:lnTo>
                  <a:lnTo>
                    <a:pt x="0" y="441960"/>
                  </a:lnTo>
                  <a:lnTo>
                    <a:pt x="6454140" y="441960"/>
                  </a:lnTo>
                  <a:lnTo>
                    <a:pt x="6454140" y="0"/>
                  </a:lnTo>
                  <a:close/>
                </a:path>
              </a:pathLst>
            </a:custGeom>
            <a:solidFill>
              <a:srgbClr val="C3A2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object 12"/>
            <p:cNvSpPr/>
            <p:nvPr/>
          </p:nvSpPr>
          <p:spPr>
            <a:xfrm>
              <a:off x="630935" y="5141976"/>
              <a:ext cx="6415405" cy="1270"/>
            </a:xfrm>
            <a:custGeom>
              <a:avLst/>
              <a:gdLst/>
              <a:ahLst/>
              <a:cxnLst/>
              <a:rect l="l" t="t" r="r" b="b"/>
              <a:pathLst>
                <a:path w="6415405" h="1270">
                  <a:moveTo>
                    <a:pt x="0" y="0"/>
                  </a:moveTo>
                  <a:lnTo>
                    <a:pt x="6415023" y="888"/>
                  </a:lnTo>
                </a:path>
              </a:pathLst>
            </a:custGeom>
            <a:ln w="12700">
              <a:solidFill>
                <a:srgbClr val="911C39"/>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13" name="object 13"/>
            <p:cNvPicPr/>
            <p:nvPr/>
          </p:nvPicPr>
          <p:blipFill>
            <a:blip r:embed="rId2" cstate="print"/>
            <a:stretch>
              <a:fillRect/>
            </a:stretch>
          </p:blipFill>
          <p:spPr>
            <a:xfrm>
              <a:off x="6536309" y="2868168"/>
              <a:ext cx="1857883" cy="2474976"/>
            </a:xfrm>
            <a:prstGeom prst="rect">
              <a:avLst/>
            </a:prstGeom>
          </p:spPr>
        </p:pic>
        <p:pic>
          <p:nvPicPr>
            <p:cNvPr id="14" name="object 14"/>
            <p:cNvPicPr/>
            <p:nvPr/>
          </p:nvPicPr>
          <p:blipFill>
            <a:blip r:embed="rId3" cstate="print"/>
            <a:stretch>
              <a:fillRect/>
            </a:stretch>
          </p:blipFill>
          <p:spPr>
            <a:xfrm>
              <a:off x="848740" y="2889377"/>
              <a:ext cx="641858" cy="641858"/>
            </a:xfrm>
            <a:prstGeom prst="rect">
              <a:avLst/>
            </a:prstGeom>
          </p:spPr>
        </p:pic>
        <p:sp>
          <p:nvSpPr>
            <p:cNvPr id="15" name="object 15"/>
            <p:cNvSpPr/>
            <p:nvPr/>
          </p:nvSpPr>
          <p:spPr>
            <a:xfrm>
              <a:off x="4027931" y="2892552"/>
              <a:ext cx="635635" cy="635635"/>
            </a:xfrm>
            <a:custGeom>
              <a:avLst/>
              <a:gdLst/>
              <a:ahLst/>
              <a:cxnLst/>
              <a:rect l="l" t="t" r="r" b="b"/>
              <a:pathLst>
                <a:path w="635635" h="635635">
                  <a:moveTo>
                    <a:pt x="317753" y="0"/>
                  </a:moveTo>
                  <a:lnTo>
                    <a:pt x="270793" y="3444"/>
                  </a:lnTo>
                  <a:lnTo>
                    <a:pt x="225973" y="13451"/>
                  </a:lnTo>
                  <a:lnTo>
                    <a:pt x="183786" y="29529"/>
                  </a:lnTo>
                  <a:lnTo>
                    <a:pt x="144723" y="51186"/>
                  </a:lnTo>
                  <a:lnTo>
                    <a:pt x="109274" y="77931"/>
                  </a:lnTo>
                  <a:lnTo>
                    <a:pt x="77931" y="109274"/>
                  </a:lnTo>
                  <a:lnTo>
                    <a:pt x="51186" y="144723"/>
                  </a:lnTo>
                  <a:lnTo>
                    <a:pt x="29529" y="183786"/>
                  </a:lnTo>
                  <a:lnTo>
                    <a:pt x="13451" y="225973"/>
                  </a:lnTo>
                  <a:lnTo>
                    <a:pt x="3444" y="270793"/>
                  </a:lnTo>
                  <a:lnTo>
                    <a:pt x="0" y="317753"/>
                  </a:lnTo>
                  <a:lnTo>
                    <a:pt x="3444" y="364714"/>
                  </a:lnTo>
                  <a:lnTo>
                    <a:pt x="13451" y="409534"/>
                  </a:lnTo>
                  <a:lnTo>
                    <a:pt x="29529" y="451721"/>
                  </a:lnTo>
                  <a:lnTo>
                    <a:pt x="51186" y="490784"/>
                  </a:lnTo>
                  <a:lnTo>
                    <a:pt x="77931" y="526233"/>
                  </a:lnTo>
                  <a:lnTo>
                    <a:pt x="109274" y="557576"/>
                  </a:lnTo>
                  <a:lnTo>
                    <a:pt x="144723" y="584321"/>
                  </a:lnTo>
                  <a:lnTo>
                    <a:pt x="183786" y="605978"/>
                  </a:lnTo>
                  <a:lnTo>
                    <a:pt x="225973" y="622056"/>
                  </a:lnTo>
                  <a:lnTo>
                    <a:pt x="270793" y="632063"/>
                  </a:lnTo>
                  <a:lnTo>
                    <a:pt x="317753" y="635508"/>
                  </a:lnTo>
                  <a:lnTo>
                    <a:pt x="364714" y="632063"/>
                  </a:lnTo>
                  <a:lnTo>
                    <a:pt x="409534" y="622056"/>
                  </a:lnTo>
                  <a:lnTo>
                    <a:pt x="451721" y="605978"/>
                  </a:lnTo>
                  <a:lnTo>
                    <a:pt x="490784" y="584321"/>
                  </a:lnTo>
                  <a:lnTo>
                    <a:pt x="526233" y="557576"/>
                  </a:lnTo>
                  <a:lnTo>
                    <a:pt x="557576" y="526233"/>
                  </a:lnTo>
                  <a:lnTo>
                    <a:pt x="584321" y="490784"/>
                  </a:lnTo>
                  <a:lnTo>
                    <a:pt x="605978" y="451721"/>
                  </a:lnTo>
                  <a:lnTo>
                    <a:pt x="622056" y="409534"/>
                  </a:lnTo>
                  <a:lnTo>
                    <a:pt x="632063" y="364714"/>
                  </a:lnTo>
                  <a:lnTo>
                    <a:pt x="635507" y="317753"/>
                  </a:lnTo>
                  <a:lnTo>
                    <a:pt x="632063" y="270793"/>
                  </a:lnTo>
                  <a:lnTo>
                    <a:pt x="622056" y="225973"/>
                  </a:lnTo>
                  <a:lnTo>
                    <a:pt x="605978" y="183786"/>
                  </a:lnTo>
                  <a:lnTo>
                    <a:pt x="584321" y="144723"/>
                  </a:lnTo>
                  <a:lnTo>
                    <a:pt x="557576" y="109274"/>
                  </a:lnTo>
                  <a:lnTo>
                    <a:pt x="526233" y="77931"/>
                  </a:lnTo>
                  <a:lnTo>
                    <a:pt x="490784" y="51186"/>
                  </a:lnTo>
                  <a:lnTo>
                    <a:pt x="451721" y="29529"/>
                  </a:lnTo>
                  <a:lnTo>
                    <a:pt x="409534" y="13451"/>
                  </a:lnTo>
                  <a:lnTo>
                    <a:pt x="364714" y="3444"/>
                  </a:lnTo>
                  <a:lnTo>
                    <a:pt x="31775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object 16"/>
            <p:cNvSpPr/>
            <p:nvPr/>
          </p:nvSpPr>
          <p:spPr>
            <a:xfrm>
              <a:off x="4027931" y="2892552"/>
              <a:ext cx="635635" cy="635635"/>
            </a:xfrm>
            <a:custGeom>
              <a:avLst/>
              <a:gdLst/>
              <a:ahLst/>
              <a:cxnLst/>
              <a:rect l="l" t="t" r="r" b="b"/>
              <a:pathLst>
                <a:path w="635635" h="635635">
                  <a:moveTo>
                    <a:pt x="0" y="317753"/>
                  </a:moveTo>
                  <a:lnTo>
                    <a:pt x="3444" y="270793"/>
                  </a:lnTo>
                  <a:lnTo>
                    <a:pt x="13451" y="225973"/>
                  </a:lnTo>
                  <a:lnTo>
                    <a:pt x="29529" y="183786"/>
                  </a:lnTo>
                  <a:lnTo>
                    <a:pt x="51186" y="144723"/>
                  </a:lnTo>
                  <a:lnTo>
                    <a:pt x="77931" y="109274"/>
                  </a:lnTo>
                  <a:lnTo>
                    <a:pt x="109274" y="77931"/>
                  </a:lnTo>
                  <a:lnTo>
                    <a:pt x="144723" y="51186"/>
                  </a:lnTo>
                  <a:lnTo>
                    <a:pt x="183786" y="29529"/>
                  </a:lnTo>
                  <a:lnTo>
                    <a:pt x="225973" y="13451"/>
                  </a:lnTo>
                  <a:lnTo>
                    <a:pt x="270793" y="3444"/>
                  </a:lnTo>
                  <a:lnTo>
                    <a:pt x="317753" y="0"/>
                  </a:lnTo>
                  <a:lnTo>
                    <a:pt x="364714" y="3444"/>
                  </a:lnTo>
                  <a:lnTo>
                    <a:pt x="409534" y="13451"/>
                  </a:lnTo>
                  <a:lnTo>
                    <a:pt x="451721" y="29529"/>
                  </a:lnTo>
                  <a:lnTo>
                    <a:pt x="490784" y="51186"/>
                  </a:lnTo>
                  <a:lnTo>
                    <a:pt x="526233" y="77931"/>
                  </a:lnTo>
                  <a:lnTo>
                    <a:pt x="557576" y="109274"/>
                  </a:lnTo>
                  <a:lnTo>
                    <a:pt x="584321" y="144723"/>
                  </a:lnTo>
                  <a:lnTo>
                    <a:pt x="605978" y="183786"/>
                  </a:lnTo>
                  <a:lnTo>
                    <a:pt x="622056" y="225973"/>
                  </a:lnTo>
                  <a:lnTo>
                    <a:pt x="632063" y="270793"/>
                  </a:lnTo>
                  <a:lnTo>
                    <a:pt x="635507" y="317753"/>
                  </a:lnTo>
                  <a:lnTo>
                    <a:pt x="632063" y="364714"/>
                  </a:lnTo>
                  <a:lnTo>
                    <a:pt x="622056" y="409534"/>
                  </a:lnTo>
                  <a:lnTo>
                    <a:pt x="605978" y="451721"/>
                  </a:lnTo>
                  <a:lnTo>
                    <a:pt x="584321" y="490784"/>
                  </a:lnTo>
                  <a:lnTo>
                    <a:pt x="557576" y="526233"/>
                  </a:lnTo>
                  <a:lnTo>
                    <a:pt x="526233" y="557576"/>
                  </a:lnTo>
                  <a:lnTo>
                    <a:pt x="490784" y="584321"/>
                  </a:lnTo>
                  <a:lnTo>
                    <a:pt x="451721" y="605978"/>
                  </a:lnTo>
                  <a:lnTo>
                    <a:pt x="409534" y="622056"/>
                  </a:lnTo>
                  <a:lnTo>
                    <a:pt x="364714" y="632063"/>
                  </a:lnTo>
                  <a:lnTo>
                    <a:pt x="317753" y="635508"/>
                  </a:lnTo>
                  <a:lnTo>
                    <a:pt x="270793" y="632063"/>
                  </a:lnTo>
                  <a:lnTo>
                    <a:pt x="225973" y="622056"/>
                  </a:lnTo>
                  <a:lnTo>
                    <a:pt x="183786" y="605978"/>
                  </a:lnTo>
                  <a:lnTo>
                    <a:pt x="144723" y="584321"/>
                  </a:lnTo>
                  <a:lnTo>
                    <a:pt x="109274" y="557576"/>
                  </a:lnTo>
                  <a:lnTo>
                    <a:pt x="77931" y="526233"/>
                  </a:lnTo>
                  <a:lnTo>
                    <a:pt x="51186" y="490784"/>
                  </a:lnTo>
                  <a:lnTo>
                    <a:pt x="29529" y="451721"/>
                  </a:lnTo>
                  <a:lnTo>
                    <a:pt x="13451" y="409534"/>
                  </a:lnTo>
                  <a:lnTo>
                    <a:pt x="3444" y="364714"/>
                  </a:lnTo>
                  <a:lnTo>
                    <a:pt x="0" y="317753"/>
                  </a:lnTo>
                  <a:close/>
                </a:path>
              </a:pathLst>
            </a:custGeom>
            <a:ln w="6350">
              <a:solidFill>
                <a:srgbClr val="911C3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object 17"/>
            <p:cNvSpPr/>
            <p:nvPr/>
          </p:nvSpPr>
          <p:spPr>
            <a:xfrm>
              <a:off x="4179075" y="3027794"/>
              <a:ext cx="337820" cy="368300"/>
            </a:xfrm>
            <a:custGeom>
              <a:avLst/>
              <a:gdLst/>
              <a:ahLst/>
              <a:cxnLst/>
              <a:rect l="l" t="t" r="r" b="b"/>
              <a:pathLst>
                <a:path w="337820" h="368300">
                  <a:moveTo>
                    <a:pt x="337451" y="48209"/>
                  </a:moveTo>
                  <a:lnTo>
                    <a:pt x="334695" y="45466"/>
                  </a:lnTo>
                  <a:lnTo>
                    <a:pt x="289153" y="0"/>
                  </a:lnTo>
                  <a:lnTo>
                    <a:pt x="283641" y="5486"/>
                  </a:lnTo>
                  <a:lnTo>
                    <a:pt x="322846" y="44627"/>
                  </a:lnTo>
                  <a:lnTo>
                    <a:pt x="105486" y="44627"/>
                  </a:lnTo>
                  <a:lnTo>
                    <a:pt x="84480" y="46875"/>
                  </a:lnTo>
                  <a:lnTo>
                    <a:pt x="46583" y="62395"/>
                  </a:lnTo>
                  <a:lnTo>
                    <a:pt x="18148" y="90766"/>
                  </a:lnTo>
                  <a:lnTo>
                    <a:pt x="2235" y="128600"/>
                  </a:lnTo>
                  <a:lnTo>
                    <a:pt x="0" y="149377"/>
                  </a:lnTo>
                  <a:lnTo>
                    <a:pt x="0" y="150202"/>
                  </a:lnTo>
                  <a:lnTo>
                    <a:pt x="8293" y="190639"/>
                  </a:lnTo>
                  <a:lnTo>
                    <a:pt x="31038" y="224307"/>
                  </a:lnTo>
                  <a:lnTo>
                    <a:pt x="33756" y="226568"/>
                  </a:lnTo>
                  <a:lnTo>
                    <a:pt x="33756" y="321437"/>
                  </a:lnTo>
                  <a:lnTo>
                    <a:pt x="173710" y="368211"/>
                  </a:lnTo>
                  <a:lnTo>
                    <a:pt x="196888" y="360426"/>
                  </a:lnTo>
                  <a:lnTo>
                    <a:pt x="313067" y="321437"/>
                  </a:lnTo>
                  <a:lnTo>
                    <a:pt x="313067" y="318643"/>
                  </a:lnTo>
                  <a:lnTo>
                    <a:pt x="313067" y="314960"/>
                  </a:lnTo>
                  <a:lnTo>
                    <a:pt x="313067" y="141655"/>
                  </a:lnTo>
                  <a:lnTo>
                    <a:pt x="313067" y="137972"/>
                  </a:lnTo>
                  <a:lnTo>
                    <a:pt x="313055" y="135140"/>
                  </a:lnTo>
                  <a:lnTo>
                    <a:pt x="305282" y="132600"/>
                  </a:lnTo>
                  <a:lnTo>
                    <a:pt x="305282" y="143370"/>
                  </a:lnTo>
                  <a:lnTo>
                    <a:pt x="305282" y="315849"/>
                  </a:lnTo>
                  <a:lnTo>
                    <a:pt x="177596" y="358698"/>
                  </a:lnTo>
                  <a:lnTo>
                    <a:pt x="177596" y="186232"/>
                  </a:lnTo>
                  <a:lnTo>
                    <a:pt x="196888" y="179743"/>
                  </a:lnTo>
                  <a:lnTo>
                    <a:pt x="305282" y="143370"/>
                  </a:lnTo>
                  <a:lnTo>
                    <a:pt x="305282" y="132600"/>
                  </a:lnTo>
                  <a:lnTo>
                    <a:pt x="296811" y="129832"/>
                  </a:lnTo>
                  <a:lnTo>
                    <a:pt x="296811" y="138010"/>
                  </a:lnTo>
                  <a:lnTo>
                    <a:pt x="241134" y="156692"/>
                  </a:lnTo>
                  <a:lnTo>
                    <a:pt x="228917" y="152603"/>
                  </a:lnTo>
                  <a:lnTo>
                    <a:pt x="228917" y="160794"/>
                  </a:lnTo>
                  <a:lnTo>
                    <a:pt x="173697" y="179324"/>
                  </a:lnTo>
                  <a:lnTo>
                    <a:pt x="50050" y="138023"/>
                  </a:lnTo>
                  <a:lnTo>
                    <a:pt x="50190" y="137972"/>
                  </a:lnTo>
                  <a:lnTo>
                    <a:pt x="106375" y="119684"/>
                  </a:lnTo>
                  <a:lnTo>
                    <a:pt x="228917" y="160794"/>
                  </a:lnTo>
                  <a:lnTo>
                    <a:pt x="228917" y="152603"/>
                  </a:lnTo>
                  <a:lnTo>
                    <a:pt x="118783" y="115633"/>
                  </a:lnTo>
                  <a:lnTo>
                    <a:pt x="173697" y="97751"/>
                  </a:lnTo>
                  <a:lnTo>
                    <a:pt x="296811" y="138010"/>
                  </a:lnTo>
                  <a:lnTo>
                    <a:pt x="296811" y="129832"/>
                  </a:lnTo>
                  <a:lnTo>
                    <a:pt x="197497" y="97358"/>
                  </a:lnTo>
                  <a:lnTo>
                    <a:pt x="173710" y="89585"/>
                  </a:lnTo>
                  <a:lnTo>
                    <a:pt x="33756" y="135140"/>
                  </a:lnTo>
                  <a:lnTo>
                    <a:pt x="33756" y="198005"/>
                  </a:lnTo>
                  <a:lnTo>
                    <a:pt x="41541" y="198005"/>
                  </a:lnTo>
                  <a:lnTo>
                    <a:pt x="41541" y="143370"/>
                  </a:lnTo>
                  <a:lnTo>
                    <a:pt x="169811" y="186232"/>
                  </a:lnTo>
                  <a:lnTo>
                    <a:pt x="169811" y="358711"/>
                  </a:lnTo>
                  <a:lnTo>
                    <a:pt x="49911" y="318643"/>
                  </a:lnTo>
                  <a:lnTo>
                    <a:pt x="41541" y="315849"/>
                  </a:lnTo>
                  <a:lnTo>
                    <a:pt x="41541" y="314960"/>
                  </a:lnTo>
                  <a:lnTo>
                    <a:pt x="41541" y="233006"/>
                  </a:lnTo>
                  <a:lnTo>
                    <a:pt x="46583" y="237172"/>
                  </a:lnTo>
                  <a:lnTo>
                    <a:pt x="64427" y="246646"/>
                  </a:lnTo>
                  <a:lnTo>
                    <a:pt x="84480" y="252691"/>
                  </a:lnTo>
                  <a:lnTo>
                    <a:pt x="105283" y="254914"/>
                  </a:lnTo>
                  <a:lnTo>
                    <a:pt x="106108" y="247192"/>
                  </a:lnTo>
                  <a:lnTo>
                    <a:pt x="86995" y="245148"/>
                  </a:lnTo>
                  <a:lnTo>
                    <a:pt x="86055" y="245046"/>
                  </a:lnTo>
                  <a:lnTo>
                    <a:pt x="85915" y="245008"/>
                  </a:lnTo>
                  <a:lnTo>
                    <a:pt x="68008" y="239610"/>
                  </a:lnTo>
                  <a:lnTo>
                    <a:pt x="67398" y="239433"/>
                  </a:lnTo>
                  <a:lnTo>
                    <a:pt x="67195" y="239318"/>
                  </a:lnTo>
                  <a:lnTo>
                    <a:pt x="51422" y="230936"/>
                  </a:lnTo>
                  <a:lnTo>
                    <a:pt x="50952" y="230695"/>
                  </a:lnTo>
                  <a:lnTo>
                    <a:pt x="50723" y="230505"/>
                  </a:lnTo>
                  <a:lnTo>
                    <a:pt x="36906" y="219062"/>
                  </a:lnTo>
                  <a:lnTo>
                    <a:pt x="36563" y="218782"/>
                  </a:lnTo>
                  <a:lnTo>
                    <a:pt x="36372" y="218554"/>
                  </a:lnTo>
                  <a:lnTo>
                    <a:pt x="24917" y="204762"/>
                  </a:lnTo>
                  <a:lnTo>
                    <a:pt x="24625" y="204419"/>
                  </a:lnTo>
                  <a:lnTo>
                    <a:pt x="24472" y="204127"/>
                  </a:lnTo>
                  <a:lnTo>
                    <a:pt x="15709" y="187985"/>
                  </a:lnTo>
                  <a:lnTo>
                    <a:pt x="15506" y="187617"/>
                  </a:lnTo>
                  <a:lnTo>
                    <a:pt x="15405" y="187274"/>
                  </a:lnTo>
                  <a:lnTo>
                    <a:pt x="10007" y="169773"/>
                  </a:lnTo>
                  <a:lnTo>
                    <a:pt x="9893" y="169405"/>
                  </a:lnTo>
                  <a:lnTo>
                    <a:pt x="9855" y="169037"/>
                  </a:lnTo>
                  <a:lnTo>
                    <a:pt x="7835" y="150202"/>
                  </a:lnTo>
                  <a:lnTo>
                    <a:pt x="7785" y="149821"/>
                  </a:lnTo>
                  <a:lnTo>
                    <a:pt x="7823" y="149402"/>
                  </a:lnTo>
                  <a:lnTo>
                    <a:pt x="9855" y="130530"/>
                  </a:lnTo>
                  <a:lnTo>
                    <a:pt x="9893" y="130175"/>
                  </a:lnTo>
                  <a:lnTo>
                    <a:pt x="10007" y="129794"/>
                  </a:lnTo>
                  <a:lnTo>
                    <a:pt x="15405" y="112293"/>
                  </a:lnTo>
                  <a:lnTo>
                    <a:pt x="15506" y="111950"/>
                  </a:lnTo>
                  <a:lnTo>
                    <a:pt x="15709" y="111582"/>
                  </a:lnTo>
                  <a:lnTo>
                    <a:pt x="24472" y="95440"/>
                  </a:lnTo>
                  <a:lnTo>
                    <a:pt x="24625" y="95148"/>
                  </a:lnTo>
                  <a:lnTo>
                    <a:pt x="24917" y="94805"/>
                  </a:lnTo>
                  <a:lnTo>
                    <a:pt x="36372" y="81013"/>
                  </a:lnTo>
                  <a:lnTo>
                    <a:pt x="36563" y="80784"/>
                  </a:lnTo>
                  <a:lnTo>
                    <a:pt x="36906" y="80505"/>
                  </a:lnTo>
                  <a:lnTo>
                    <a:pt x="50723" y="69062"/>
                  </a:lnTo>
                  <a:lnTo>
                    <a:pt x="50952" y="68872"/>
                  </a:lnTo>
                  <a:lnTo>
                    <a:pt x="51422" y="68630"/>
                  </a:lnTo>
                  <a:lnTo>
                    <a:pt x="67195" y="60248"/>
                  </a:lnTo>
                  <a:lnTo>
                    <a:pt x="105879" y="52400"/>
                  </a:lnTo>
                  <a:lnTo>
                    <a:pt x="322237" y="52400"/>
                  </a:lnTo>
                  <a:lnTo>
                    <a:pt x="283641" y="90919"/>
                  </a:lnTo>
                  <a:lnTo>
                    <a:pt x="289153" y="96418"/>
                  </a:lnTo>
                  <a:lnTo>
                    <a:pt x="334695" y="50952"/>
                  </a:lnTo>
                  <a:lnTo>
                    <a:pt x="337451" y="48209"/>
                  </a:lnTo>
                  <a:close/>
                </a:path>
              </a:pathLst>
            </a:custGeom>
            <a:solidFill>
              <a:srgbClr val="119A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object 18"/>
            <p:cNvSpPr/>
            <p:nvPr/>
          </p:nvSpPr>
          <p:spPr>
            <a:xfrm>
              <a:off x="1961387" y="3566160"/>
              <a:ext cx="635635" cy="634365"/>
            </a:xfrm>
            <a:custGeom>
              <a:avLst/>
              <a:gdLst/>
              <a:ahLst/>
              <a:cxnLst/>
              <a:rect l="l" t="t" r="r" b="b"/>
              <a:pathLst>
                <a:path w="635635" h="634364">
                  <a:moveTo>
                    <a:pt x="0" y="316991"/>
                  </a:moveTo>
                  <a:lnTo>
                    <a:pt x="3444" y="270135"/>
                  </a:lnTo>
                  <a:lnTo>
                    <a:pt x="13451" y="225417"/>
                  </a:lnTo>
                  <a:lnTo>
                    <a:pt x="29529" y="183328"/>
                  </a:lnTo>
                  <a:lnTo>
                    <a:pt x="51186" y="144358"/>
                  </a:lnTo>
                  <a:lnTo>
                    <a:pt x="77931" y="108996"/>
                  </a:lnTo>
                  <a:lnTo>
                    <a:pt x="109274" y="77731"/>
                  </a:lnTo>
                  <a:lnTo>
                    <a:pt x="144723" y="51053"/>
                  </a:lnTo>
                  <a:lnTo>
                    <a:pt x="183786" y="29451"/>
                  </a:lnTo>
                  <a:lnTo>
                    <a:pt x="225973" y="13416"/>
                  </a:lnTo>
                  <a:lnTo>
                    <a:pt x="270793" y="3435"/>
                  </a:lnTo>
                  <a:lnTo>
                    <a:pt x="317754" y="0"/>
                  </a:lnTo>
                  <a:lnTo>
                    <a:pt x="364714" y="3435"/>
                  </a:lnTo>
                  <a:lnTo>
                    <a:pt x="409534" y="13416"/>
                  </a:lnTo>
                  <a:lnTo>
                    <a:pt x="451721" y="29451"/>
                  </a:lnTo>
                  <a:lnTo>
                    <a:pt x="490784" y="51053"/>
                  </a:lnTo>
                  <a:lnTo>
                    <a:pt x="526233" y="77731"/>
                  </a:lnTo>
                  <a:lnTo>
                    <a:pt x="557576" y="108996"/>
                  </a:lnTo>
                  <a:lnTo>
                    <a:pt x="584321" y="144358"/>
                  </a:lnTo>
                  <a:lnTo>
                    <a:pt x="605978" y="183328"/>
                  </a:lnTo>
                  <a:lnTo>
                    <a:pt x="622056" y="225417"/>
                  </a:lnTo>
                  <a:lnTo>
                    <a:pt x="632063" y="270135"/>
                  </a:lnTo>
                  <a:lnTo>
                    <a:pt x="635507" y="316991"/>
                  </a:lnTo>
                  <a:lnTo>
                    <a:pt x="632063" y="363848"/>
                  </a:lnTo>
                  <a:lnTo>
                    <a:pt x="622056" y="408566"/>
                  </a:lnTo>
                  <a:lnTo>
                    <a:pt x="605978" y="450655"/>
                  </a:lnTo>
                  <a:lnTo>
                    <a:pt x="584321" y="489625"/>
                  </a:lnTo>
                  <a:lnTo>
                    <a:pt x="557576" y="524987"/>
                  </a:lnTo>
                  <a:lnTo>
                    <a:pt x="526233" y="556252"/>
                  </a:lnTo>
                  <a:lnTo>
                    <a:pt x="490784" y="582930"/>
                  </a:lnTo>
                  <a:lnTo>
                    <a:pt x="451721" y="604532"/>
                  </a:lnTo>
                  <a:lnTo>
                    <a:pt x="409534" y="620567"/>
                  </a:lnTo>
                  <a:lnTo>
                    <a:pt x="364714" y="630548"/>
                  </a:lnTo>
                  <a:lnTo>
                    <a:pt x="317754" y="633983"/>
                  </a:lnTo>
                  <a:lnTo>
                    <a:pt x="270793" y="630548"/>
                  </a:lnTo>
                  <a:lnTo>
                    <a:pt x="225973" y="620567"/>
                  </a:lnTo>
                  <a:lnTo>
                    <a:pt x="183786" y="604532"/>
                  </a:lnTo>
                  <a:lnTo>
                    <a:pt x="144723" y="582930"/>
                  </a:lnTo>
                  <a:lnTo>
                    <a:pt x="109274" y="556252"/>
                  </a:lnTo>
                  <a:lnTo>
                    <a:pt x="77931" y="524987"/>
                  </a:lnTo>
                  <a:lnTo>
                    <a:pt x="51186" y="489625"/>
                  </a:lnTo>
                  <a:lnTo>
                    <a:pt x="29529" y="450655"/>
                  </a:lnTo>
                  <a:lnTo>
                    <a:pt x="13451" y="408566"/>
                  </a:lnTo>
                  <a:lnTo>
                    <a:pt x="3444" y="363848"/>
                  </a:lnTo>
                  <a:lnTo>
                    <a:pt x="0" y="316991"/>
                  </a:lnTo>
                  <a:close/>
                </a:path>
              </a:pathLst>
            </a:custGeom>
            <a:ln w="6350">
              <a:solidFill>
                <a:srgbClr val="911C3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object 19"/>
            <p:cNvSpPr/>
            <p:nvPr/>
          </p:nvSpPr>
          <p:spPr>
            <a:xfrm>
              <a:off x="2187353" y="3704352"/>
              <a:ext cx="186055" cy="361315"/>
            </a:xfrm>
            <a:custGeom>
              <a:avLst/>
              <a:gdLst/>
              <a:ahLst/>
              <a:cxnLst/>
              <a:rect l="l" t="t" r="r" b="b"/>
              <a:pathLst>
                <a:path w="186055" h="361314">
                  <a:moveTo>
                    <a:pt x="128533" y="267180"/>
                  </a:moveTo>
                  <a:lnTo>
                    <a:pt x="74636" y="269040"/>
                  </a:lnTo>
                  <a:lnTo>
                    <a:pt x="27386" y="294515"/>
                  </a:lnTo>
                  <a:lnTo>
                    <a:pt x="1863" y="341678"/>
                  </a:lnTo>
                  <a:lnTo>
                    <a:pt x="0" y="360272"/>
                  </a:lnTo>
                  <a:lnTo>
                    <a:pt x="7746" y="361045"/>
                  </a:lnTo>
                  <a:lnTo>
                    <a:pt x="9497" y="343576"/>
                  </a:lnTo>
                  <a:lnTo>
                    <a:pt x="9571" y="342831"/>
                  </a:lnTo>
                  <a:lnTo>
                    <a:pt x="14306" y="327554"/>
                  </a:lnTo>
                  <a:lnTo>
                    <a:pt x="14530" y="326819"/>
                  </a:lnTo>
                  <a:lnTo>
                    <a:pt x="22276" y="312875"/>
                  </a:lnTo>
                  <a:lnTo>
                    <a:pt x="22617" y="312253"/>
                  </a:lnTo>
                  <a:lnTo>
                    <a:pt x="32725" y="300261"/>
                  </a:lnTo>
                  <a:lnTo>
                    <a:pt x="33143" y="299761"/>
                  </a:lnTo>
                  <a:lnTo>
                    <a:pt x="45272" y="289755"/>
                  </a:lnTo>
                  <a:lnTo>
                    <a:pt x="45780" y="289333"/>
                  </a:lnTo>
                  <a:lnTo>
                    <a:pt x="45930" y="289333"/>
                  </a:lnTo>
                  <a:lnTo>
                    <a:pt x="59925" y="281683"/>
                  </a:lnTo>
                  <a:lnTo>
                    <a:pt x="59750" y="281683"/>
                  </a:lnTo>
                  <a:lnTo>
                    <a:pt x="60485" y="281377"/>
                  </a:lnTo>
                  <a:lnTo>
                    <a:pt x="60758" y="281377"/>
                  </a:lnTo>
                  <a:lnTo>
                    <a:pt x="76043" y="276734"/>
                  </a:lnTo>
                  <a:lnTo>
                    <a:pt x="75794" y="276734"/>
                  </a:lnTo>
                  <a:lnTo>
                    <a:pt x="76538" y="276583"/>
                  </a:lnTo>
                  <a:lnTo>
                    <a:pt x="77302" y="276583"/>
                  </a:lnTo>
                  <a:lnTo>
                    <a:pt x="94086" y="274907"/>
                  </a:lnTo>
                  <a:lnTo>
                    <a:pt x="112037" y="272668"/>
                  </a:lnTo>
                  <a:lnTo>
                    <a:pt x="128533" y="267180"/>
                  </a:lnTo>
                  <a:close/>
                </a:path>
                <a:path w="186055" h="361314">
                  <a:moveTo>
                    <a:pt x="9571" y="342831"/>
                  </a:moveTo>
                  <a:lnTo>
                    <a:pt x="9420" y="343576"/>
                  </a:lnTo>
                  <a:lnTo>
                    <a:pt x="9534" y="343203"/>
                  </a:lnTo>
                  <a:lnTo>
                    <a:pt x="9571" y="342831"/>
                  </a:lnTo>
                  <a:close/>
                </a:path>
                <a:path w="186055" h="361314">
                  <a:moveTo>
                    <a:pt x="9534" y="343203"/>
                  </a:moveTo>
                  <a:lnTo>
                    <a:pt x="9420" y="343576"/>
                  </a:lnTo>
                  <a:lnTo>
                    <a:pt x="9534" y="343203"/>
                  </a:lnTo>
                  <a:close/>
                </a:path>
                <a:path w="186055" h="361314">
                  <a:moveTo>
                    <a:pt x="9647" y="342831"/>
                  </a:moveTo>
                  <a:lnTo>
                    <a:pt x="9534" y="343203"/>
                  </a:lnTo>
                  <a:lnTo>
                    <a:pt x="9647" y="342831"/>
                  </a:lnTo>
                  <a:close/>
                </a:path>
                <a:path w="186055" h="361314">
                  <a:moveTo>
                    <a:pt x="14530" y="326819"/>
                  </a:moveTo>
                  <a:lnTo>
                    <a:pt x="14223" y="327554"/>
                  </a:lnTo>
                  <a:lnTo>
                    <a:pt x="14409" y="327215"/>
                  </a:lnTo>
                  <a:lnTo>
                    <a:pt x="14530" y="326819"/>
                  </a:lnTo>
                  <a:close/>
                </a:path>
                <a:path w="186055" h="361314">
                  <a:moveTo>
                    <a:pt x="14409" y="327215"/>
                  </a:moveTo>
                  <a:lnTo>
                    <a:pt x="14223" y="327554"/>
                  </a:lnTo>
                  <a:lnTo>
                    <a:pt x="14409" y="327215"/>
                  </a:lnTo>
                  <a:close/>
                </a:path>
                <a:path w="186055" h="361314">
                  <a:moveTo>
                    <a:pt x="14626" y="326819"/>
                  </a:moveTo>
                  <a:lnTo>
                    <a:pt x="14409" y="327215"/>
                  </a:lnTo>
                  <a:lnTo>
                    <a:pt x="14626" y="326819"/>
                  </a:lnTo>
                  <a:close/>
                </a:path>
                <a:path w="186055" h="361314">
                  <a:moveTo>
                    <a:pt x="22617" y="312253"/>
                  </a:moveTo>
                  <a:lnTo>
                    <a:pt x="22194" y="312875"/>
                  </a:lnTo>
                  <a:lnTo>
                    <a:pt x="22434" y="312587"/>
                  </a:lnTo>
                  <a:lnTo>
                    <a:pt x="22617" y="312253"/>
                  </a:lnTo>
                  <a:close/>
                </a:path>
                <a:path w="186055" h="361314">
                  <a:moveTo>
                    <a:pt x="22434" y="312587"/>
                  </a:moveTo>
                  <a:lnTo>
                    <a:pt x="22194" y="312875"/>
                  </a:lnTo>
                  <a:lnTo>
                    <a:pt x="22434" y="312587"/>
                  </a:lnTo>
                  <a:close/>
                </a:path>
                <a:path w="186055" h="361314">
                  <a:moveTo>
                    <a:pt x="22713" y="312253"/>
                  </a:moveTo>
                  <a:lnTo>
                    <a:pt x="22434" y="312587"/>
                  </a:lnTo>
                  <a:lnTo>
                    <a:pt x="22713" y="312253"/>
                  </a:lnTo>
                  <a:close/>
                </a:path>
                <a:path w="186055" h="361314">
                  <a:moveTo>
                    <a:pt x="33143" y="299761"/>
                  </a:moveTo>
                  <a:lnTo>
                    <a:pt x="32641" y="300261"/>
                  </a:lnTo>
                  <a:lnTo>
                    <a:pt x="32915" y="300034"/>
                  </a:lnTo>
                  <a:lnTo>
                    <a:pt x="33143" y="299761"/>
                  </a:lnTo>
                  <a:close/>
                </a:path>
                <a:path w="186055" h="361314">
                  <a:moveTo>
                    <a:pt x="32915" y="300034"/>
                  </a:moveTo>
                  <a:lnTo>
                    <a:pt x="32641" y="300261"/>
                  </a:lnTo>
                  <a:lnTo>
                    <a:pt x="32915" y="300034"/>
                  </a:lnTo>
                  <a:close/>
                </a:path>
                <a:path w="186055" h="361314">
                  <a:moveTo>
                    <a:pt x="33243" y="299761"/>
                  </a:moveTo>
                  <a:lnTo>
                    <a:pt x="32915" y="300034"/>
                  </a:lnTo>
                  <a:lnTo>
                    <a:pt x="33243" y="299761"/>
                  </a:lnTo>
                  <a:close/>
                </a:path>
                <a:path w="186055" h="361314">
                  <a:moveTo>
                    <a:pt x="45780" y="289333"/>
                  </a:moveTo>
                  <a:lnTo>
                    <a:pt x="45157" y="289755"/>
                  </a:lnTo>
                  <a:lnTo>
                    <a:pt x="45492" y="289572"/>
                  </a:lnTo>
                  <a:lnTo>
                    <a:pt x="45780" y="289333"/>
                  </a:lnTo>
                  <a:close/>
                </a:path>
                <a:path w="186055" h="361314">
                  <a:moveTo>
                    <a:pt x="45492" y="289572"/>
                  </a:moveTo>
                  <a:lnTo>
                    <a:pt x="45157" y="289755"/>
                  </a:lnTo>
                  <a:lnTo>
                    <a:pt x="45492" y="289572"/>
                  </a:lnTo>
                  <a:close/>
                </a:path>
                <a:path w="186055" h="361314">
                  <a:moveTo>
                    <a:pt x="45930" y="289333"/>
                  </a:moveTo>
                  <a:lnTo>
                    <a:pt x="45780" y="289333"/>
                  </a:lnTo>
                  <a:lnTo>
                    <a:pt x="45492" y="289572"/>
                  </a:lnTo>
                  <a:lnTo>
                    <a:pt x="45930" y="289333"/>
                  </a:lnTo>
                  <a:close/>
                </a:path>
                <a:path w="186055" h="361314">
                  <a:moveTo>
                    <a:pt x="60485" y="281377"/>
                  </a:moveTo>
                  <a:lnTo>
                    <a:pt x="59750" y="281683"/>
                  </a:lnTo>
                  <a:lnTo>
                    <a:pt x="60144" y="281563"/>
                  </a:lnTo>
                  <a:lnTo>
                    <a:pt x="60485" y="281377"/>
                  </a:lnTo>
                  <a:close/>
                </a:path>
                <a:path w="186055" h="361314">
                  <a:moveTo>
                    <a:pt x="60144" y="281563"/>
                  </a:moveTo>
                  <a:lnTo>
                    <a:pt x="59750" y="281683"/>
                  </a:lnTo>
                  <a:lnTo>
                    <a:pt x="59925" y="281683"/>
                  </a:lnTo>
                  <a:lnTo>
                    <a:pt x="60144" y="281563"/>
                  </a:lnTo>
                  <a:close/>
                </a:path>
                <a:path w="186055" h="361314">
                  <a:moveTo>
                    <a:pt x="60758" y="281377"/>
                  </a:moveTo>
                  <a:lnTo>
                    <a:pt x="60485" y="281377"/>
                  </a:lnTo>
                  <a:lnTo>
                    <a:pt x="60144" y="281563"/>
                  </a:lnTo>
                  <a:lnTo>
                    <a:pt x="60758" y="281377"/>
                  </a:lnTo>
                  <a:close/>
                </a:path>
                <a:path w="186055" h="361314">
                  <a:moveTo>
                    <a:pt x="76538" y="276583"/>
                  </a:moveTo>
                  <a:lnTo>
                    <a:pt x="75794" y="276734"/>
                  </a:lnTo>
                  <a:lnTo>
                    <a:pt x="76165" y="276697"/>
                  </a:lnTo>
                  <a:lnTo>
                    <a:pt x="76538" y="276583"/>
                  </a:lnTo>
                  <a:close/>
                </a:path>
                <a:path w="186055" h="361314">
                  <a:moveTo>
                    <a:pt x="76165" y="276697"/>
                  </a:moveTo>
                  <a:lnTo>
                    <a:pt x="75794" y="276734"/>
                  </a:lnTo>
                  <a:lnTo>
                    <a:pt x="76043" y="276734"/>
                  </a:lnTo>
                  <a:close/>
                </a:path>
                <a:path w="186055" h="361314">
                  <a:moveTo>
                    <a:pt x="77302" y="276583"/>
                  </a:moveTo>
                  <a:lnTo>
                    <a:pt x="76538" y="276583"/>
                  </a:lnTo>
                  <a:lnTo>
                    <a:pt x="76165" y="276697"/>
                  </a:lnTo>
                  <a:lnTo>
                    <a:pt x="77302" y="276583"/>
                  </a:lnTo>
                  <a:close/>
                </a:path>
                <a:path w="186055" h="361314">
                  <a:moveTo>
                    <a:pt x="110307" y="265052"/>
                  </a:moveTo>
                  <a:lnTo>
                    <a:pt x="93190" y="267187"/>
                  </a:lnTo>
                  <a:lnTo>
                    <a:pt x="128533" y="267180"/>
                  </a:lnTo>
                  <a:lnTo>
                    <a:pt x="129175" y="266966"/>
                  </a:lnTo>
                  <a:lnTo>
                    <a:pt x="132376" y="265174"/>
                  </a:lnTo>
                  <a:lnTo>
                    <a:pt x="109939" y="265174"/>
                  </a:lnTo>
                  <a:lnTo>
                    <a:pt x="110307" y="265052"/>
                  </a:lnTo>
                  <a:close/>
                </a:path>
                <a:path w="186055" h="361314">
                  <a:moveTo>
                    <a:pt x="110689" y="265004"/>
                  </a:moveTo>
                  <a:lnTo>
                    <a:pt x="110307" y="265052"/>
                  </a:lnTo>
                  <a:lnTo>
                    <a:pt x="109939" y="265174"/>
                  </a:lnTo>
                  <a:lnTo>
                    <a:pt x="110689" y="265004"/>
                  </a:lnTo>
                  <a:close/>
                </a:path>
                <a:path w="186055" h="361314">
                  <a:moveTo>
                    <a:pt x="132679" y="265004"/>
                  </a:moveTo>
                  <a:lnTo>
                    <a:pt x="110689" y="265004"/>
                  </a:lnTo>
                  <a:lnTo>
                    <a:pt x="109939" y="265174"/>
                  </a:lnTo>
                  <a:lnTo>
                    <a:pt x="132376" y="265174"/>
                  </a:lnTo>
                  <a:lnTo>
                    <a:pt x="132679" y="265004"/>
                  </a:lnTo>
                  <a:close/>
                </a:path>
                <a:path w="186055" h="361314">
                  <a:moveTo>
                    <a:pt x="126011" y="259827"/>
                  </a:moveTo>
                  <a:lnTo>
                    <a:pt x="110307" y="265052"/>
                  </a:lnTo>
                  <a:lnTo>
                    <a:pt x="110689" y="265004"/>
                  </a:lnTo>
                  <a:lnTo>
                    <a:pt x="132679" y="265004"/>
                  </a:lnTo>
                  <a:lnTo>
                    <a:pt x="141605" y="260006"/>
                  </a:lnTo>
                  <a:lnTo>
                    <a:pt x="125691" y="260006"/>
                  </a:lnTo>
                  <a:lnTo>
                    <a:pt x="126011" y="259827"/>
                  </a:lnTo>
                  <a:close/>
                </a:path>
                <a:path w="186055" h="361314">
                  <a:moveTo>
                    <a:pt x="126362" y="259710"/>
                  </a:moveTo>
                  <a:lnTo>
                    <a:pt x="126011" y="259827"/>
                  </a:lnTo>
                  <a:lnTo>
                    <a:pt x="125691" y="260006"/>
                  </a:lnTo>
                  <a:lnTo>
                    <a:pt x="126362" y="259710"/>
                  </a:lnTo>
                  <a:close/>
                </a:path>
                <a:path w="186055" h="361314">
                  <a:moveTo>
                    <a:pt x="142134" y="259710"/>
                  </a:moveTo>
                  <a:lnTo>
                    <a:pt x="126362" y="259710"/>
                  </a:lnTo>
                  <a:lnTo>
                    <a:pt x="125691" y="260006"/>
                  </a:lnTo>
                  <a:lnTo>
                    <a:pt x="141605" y="260006"/>
                  </a:lnTo>
                  <a:lnTo>
                    <a:pt x="142134" y="259710"/>
                  </a:lnTo>
                  <a:close/>
                </a:path>
                <a:path w="186055" h="361314">
                  <a:moveTo>
                    <a:pt x="140352" y="251797"/>
                  </a:moveTo>
                  <a:lnTo>
                    <a:pt x="126011" y="259827"/>
                  </a:lnTo>
                  <a:lnTo>
                    <a:pt x="126362" y="259710"/>
                  </a:lnTo>
                  <a:lnTo>
                    <a:pt x="142134" y="259710"/>
                  </a:lnTo>
                  <a:lnTo>
                    <a:pt x="144771" y="258233"/>
                  </a:lnTo>
                  <a:lnTo>
                    <a:pt x="152275" y="252026"/>
                  </a:lnTo>
                  <a:lnTo>
                    <a:pt x="140075" y="252026"/>
                  </a:lnTo>
                  <a:lnTo>
                    <a:pt x="140352" y="251797"/>
                  </a:lnTo>
                  <a:close/>
                </a:path>
                <a:path w="186055" h="361314">
                  <a:moveTo>
                    <a:pt x="140654" y="251628"/>
                  </a:moveTo>
                  <a:lnTo>
                    <a:pt x="140352" y="251797"/>
                  </a:lnTo>
                  <a:lnTo>
                    <a:pt x="140075" y="252026"/>
                  </a:lnTo>
                  <a:lnTo>
                    <a:pt x="140654" y="251628"/>
                  </a:lnTo>
                  <a:close/>
                </a:path>
                <a:path w="186055" h="361314">
                  <a:moveTo>
                    <a:pt x="152756" y="251628"/>
                  </a:moveTo>
                  <a:lnTo>
                    <a:pt x="140654" y="251628"/>
                  </a:lnTo>
                  <a:lnTo>
                    <a:pt x="140075" y="252026"/>
                  </a:lnTo>
                  <a:lnTo>
                    <a:pt x="152275" y="252026"/>
                  </a:lnTo>
                  <a:lnTo>
                    <a:pt x="152756" y="251628"/>
                  </a:lnTo>
                  <a:close/>
                </a:path>
                <a:path w="186055" h="361314">
                  <a:moveTo>
                    <a:pt x="163026" y="241462"/>
                  </a:moveTo>
                  <a:lnTo>
                    <a:pt x="152849" y="241462"/>
                  </a:lnTo>
                  <a:lnTo>
                    <a:pt x="152376" y="241923"/>
                  </a:lnTo>
                  <a:lnTo>
                    <a:pt x="140352" y="251797"/>
                  </a:lnTo>
                  <a:lnTo>
                    <a:pt x="140654" y="251628"/>
                  </a:lnTo>
                  <a:lnTo>
                    <a:pt x="152756" y="251628"/>
                  </a:lnTo>
                  <a:lnTo>
                    <a:pt x="158070" y="247232"/>
                  </a:lnTo>
                  <a:lnTo>
                    <a:pt x="163026" y="241462"/>
                  </a:lnTo>
                  <a:close/>
                </a:path>
                <a:path w="186055" h="361314">
                  <a:moveTo>
                    <a:pt x="152587" y="241678"/>
                  </a:moveTo>
                  <a:lnTo>
                    <a:pt x="152291" y="241923"/>
                  </a:lnTo>
                  <a:lnTo>
                    <a:pt x="152587" y="241678"/>
                  </a:lnTo>
                  <a:close/>
                </a:path>
                <a:path w="186055" h="361314">
                  <a:moveTo>
                    <a:pt x="152849" y="241462"/>
                  </a:moveTo>
                  <a:lnTo>
                    <a:pt x="152587" y="241678"/>
                  </a:lnTo>
                  <a:lnTo>
                    <a:pt x="152376" y="241923"/>
                  </a:lnTo>
                  <a:lnTo>
                    <a:pt x="152849" y="241462"/>
                  </a:lnTo>
                  <a:close/>
                </a:path>
                <a:path w="186055" h="361314">
                  <a:moveTo>
                    <a:pt x="172058" y="229174"/>
                  </a:moveTo>
                  <a:lnTo>
                    <a:pt x="163325" y="229174"/>
                  </a:lnTo>
                  <a:lnTo>
                    <a:pt x="162848" y="229868"/>
                  </a:lnTo>
                  <a:lnTo>
                    <a:pt x="152587" y="241678"/>
                  </a:lnTo>
                  <a:lnTo>
                    <a:pt x="152849" y="241462"/>
                  </a:lnTo>
                  <a:lnTo>
                    <a:pt x="163026" y="241462"/>
                  </a:lnTo>
                  <a:lnTo>
                    <a:pt x="169510" y="233914"/>
                  </a:lnTo>
                  <a:lnTo>
                    <a:pt x="172058" y="229174"/>
                  </a:lnTo>
                  <a:close/>
                </a:path>
                <a:path w="186055" h="361314">
                  <a:moveTo>
                    <a:pt x="163048" y="229496"/>
                  </a:moveTo>
                  <a:lnTo>
                    <a:pt x="162729" y="229868"/>
                  </a:lnTo>
                  <a:lnTo>
                    <a:pt x="163048" y="229496"/>
                  </a:lnTo>
                  <a:close/>
                </a:path>
                <a:path w="186055" h="361314">
                  <a:moveTo>
                    <a:pt x="163325" y="229174"/>
                  </a:moveTo>
                  <a:lnTo>
                    <a:pt x="163048" y="229496"/>
                  </a:lnTo>
                  <a:lnTo>
                    <a:pt x="162848" y="229868"/>
                  </a:lnTo>
                  <a:lnTo>
                    <a:pt x="163325" y="229174"/>
                  </a:lnTo>
                  <a:close/>
                </a:path>
                <a:path w="186055" h="361314">
                  <a:moveTo>
                    <a:pt x="179024" y="214933"/>
                  </a:moveTo>
                  <a:lnTo>
                    <a:pt x="170877" y="214933"/>
                  </a:lnTo>
                  <a:lnTo>
                    <a:pt x="170615" y="215540"/>
                  </a:lnTo>
                  <a:lnTo>
                    <a:pt x="163048" y="229496"/>
                  </a:lnTo>
                  <a:lnTo>
                    <a:pt x="163325" y="229174"/>
                  </a:lnTo>
                  <a:lnTo>
                    <a:pt x="172058" y="229174"/>
                  </a:lnTo>
                  <a:lnTo>
                    <a:pt x="177894" y="218313"/>
                  </a:lnTo>
                  <a:lnTo>
                    <a:pt x="179024" y="214933"/>
                  </a:lnTo>
                  <a:close/>
                </a:path>
                <a:path w="186055" h="361314">
                  <a:moveTo>
                    <a:pt x="170719" y="215228"/>
                  </a:moveTo>
                  <a:lnTo>
                    <a:pt x="170551" y="215540"/>
                  </a:lnTo>
                  <a:lnTo>
                    <a:pt x="170719" y="215228"/>
                  </a:lnTo>
                  <a:close/>
                </a:path>
                <a:path w="186055" h="361314">
                  <a:moveTo>
                    <a:pt x="170877" y="214933"/>
                  </a:moveTo>
                  <a:lnTo>
                    <a:pt x="170719" y="215228"/>
                  </a:lnTo>
                  <a:lnTo>
                    <a:pt x="170615" y="215540"/>
                  </a:lnTo>
                  <a:lnTo>
                    <a:pt x="170877" y="214933"/>
                  </a:lnTo>
                  <a:close/>
                </a:path>
                <a:path w="186055" h="361314">
                  <a:moveTo>
                    <a:pt x="183860" y="199147"/>
                  </a:moveTo>
                  <a:lnTo>
                    <a:pt x="176089" y="199147"/>
                  </a:lnTo>
                  <a:lnTo>
                    <a:pt x="175919" y="199895"/>
                  </a:lnTo>
                  <a:lnTo>
                    <a:pt x="170719" y="215228"/>
                  </a:lnTo>
                  <a:lnTo>
                    <a:pt x="170877" y="214933"/>
                  </a:lnTo>
                  <a:lnTo>
                    <a:pt x="179024" y="214933"/>
                  </a:lnTo>
                  <a:lnTo>
                    <a:pt x="183597" y="201241"/>
                  </a:lnTo>
                  <a:lnTo>
                    <a:pt x="183860" y="199147"/>
                  </a:lnTo>
                  <a:close/>
                </a:path>
                <a:path w="186055" h="361314">
                  <a:moveTo>
                    <a:pt x="175966" y="199515"/>
                  </a:moveTo>
                  <a:lnTo>
                    <a:pt x="175839" y="199895"/>
                  </a:lnTo>
                  <a:lnTo>
                    <a:pt x="175966" y="199515"/>
                  </a:lnTo>
                  <a:close/>
                </a:path>
                <a:path w="186055" h="361314">
                  <a:moveTo>
                    <a:pt x="176089" y="199147"/>
                  </a:moveTo>
                  <a:lnTo>
                    <a:pt x="175966" y="199515"/>
                  </a:lnTo>
                  <a:lnTo>
                    <a:pt x="175919" y="199895"/>
                  </a:lnTo>
                  <a:lnTo>
                    <a:pt x="176089" y="199147"/>
                  </a:lnTo>
                  <a:close/>
                </a:path>
                <a:path w="186055" h="361314">
                  <a:moveTo>
                    <a:pt x="185839" y="182410"/>
                  </a:moveTo>
                  <a:lnTo>
                    <a:pt x="178108" y="182410"/>
                  </a:lnTo>
                  <a:lnTo>
                    <a:pt x="178094" y="183202"/>
                  </a:lnTo>
                  <a:lnTo>
                    <a:pt x="175966" y="199515"/>
                  </a:lnTo>
                  <a:lnTo>
                    <a:pt x="176089" y="199147"/>
                  </a:lnTo>
                  <a:lnTo>
                    <a:pt x="183860" y="199147"/>
                  </a:lnTo>
                  <a:lnTo>
                    <a:pt x="185856" y="183202"/>
                  </a:lnTo>
                  <a:lnTo>
                    <a:pt x="185839" y="182410"/>
                  </a:lnTo>
                  <a:close/>
                </a:path>
                <a:path w="186055" h="361314">
                  <a:moveTo>
                    <a:pt x="178061" y="182790"/>
                  </a:moveTo>
                  <a:lnTo>
                    <a:pt x="178009" y="183202"/>
                  </a:lnTo>
                  <a:lnTo>
                    <a:pt x="178061" y="182790"/>
                  </a:lnTo>
                  <a:close/>
                </a:path>
                <a:path w="186055" h="361314">
                  <a:moveTo>
                    <a:pt x="184441" y="164988"/>
                  </a:moveTo>
                  <a:lnTo>
                    <a:pt x="176634" y="164988"/>
                  </a:lnTo>
                  <a:lnTo>
                    <a:pt x="176760" y="165712"/>
                  </a:lnTo>
                  <a:lnTo>
                    <a:pt x="178061" y="182790"/>
                  </a:lnTo>
                  <a:lnTo>
                    <a:pt x="178108" y="182410"/>
                  </a:lnTo>
                  <a:lnTo>
                    <a:pt x="185839" y="182410"/>
                  </a:lnTo>
                  <a:lnTo>
                    <a:pt x="184441" y="164988"/>
                  </a:lnTo>
                  <a:close/>
                </a:path>
                <a:path w="186055" h="361314">
                  <a:moveTo>
                    <a:pt x="176664" y="165364"/>
                  </a:moveTo>
                  <a:lnTo>
                    <a:pt x="176692" y="165712"/>
                  </a:lnTo>
                  <a:lnTo>
                    <a:pt x="176664" y="165364"/>
                  </a:lnTo>
                  <a:close/>
                </a:path>
                <a:path w="186055" h="361314">
                  <a:moveTo>
                    <a:pt x="180093" y="148591"/>
                  </a:moveTo>
                  <a:lnTo>
                    <a:pt x="172016" y="148591"/>
                  </a:lnTo>
                  <a:lnTo>
                    <a:pt x="172318" y="149358"/>
                  </a:lnTo>
                  <a:lnTo>
                    <a:pt x="176664" y="165364"/>
                  </a:lnTo>
                  <a:lnTo>
                    <a:pt x="176634" y="164988"/>
                  </a:lnTo>
                  <a:lnTo>
                    <a:pt x="184441" y="164988"/>
                  </a:lnTo>
                  <a:lnTo>
                    <a:pt x="184361" y="163997"/>
                  </a:lnTo>
                  <a:lnTo>
                    <a:pt x="180093" y="148591"/>
                  </a:lnTo>
                  <a:close/>
                </a:path>
                <a:path w="186055" h="361314">
                  <a:moveTo>
                    <a:pt x="172129" y="148999"/>
                  </a:moveTo>
                  <a:lnTo>
                    <a:pt x="172229" y="149358"/>
                  </a:lnTo>
                  <a:lnTo>
                    <a:pt x="172129" y="148999"/>
                  </a:lnTo>
                  <a:close/>
                </a:path>
                <a:path w="186055" h="361314">
                  <a:moveTo>
                    <a:pt x="172016" y="148591"/>
                  </a:moveTo>
                  <a:lnTo>
                    <a:pt x="172129" y="148999"/>
                  </a:lnTo>
                  <a:lnTo>
                    <a:pt x="172318" y="149358"/>
                  </a:lnTo>
                  <a:lnTo>
                    <a:pt x="172016" y="148591"/>
                  </a:lnTo>
                  <a:close/>
                </a:path>
                <a:path w="186055" h="361314">
                  <a:moveTo>
                    <a:pt x="173078" y="134058"/>
                  </a:moveTo>
                  <a:lnTo>
                    <a:pt x="164289" y="134058"/>
                  </a:lnTo>
                  <a:lnTo>
                    <a:pt x="164644" y="134612"/>
                  </a:lnTo>
                  <a:lnTo>
                    <a:pt x="172129" y="148999"/>
                  </a:lnTo>
                  <a:lnTo>
                    <a:pt x="172016" y="148591"/>
                  </a:lnTo>
                  <a:lnTo>
                    <a:pt x="180093" y="148591"/>
                  </a:lnTo>
                  <a:lnTo>
                    <a:pt x="179408" y="146118"/>
                  </a:lnTo>
                  <a:lnTo>
                    <a:pt x="173078" y="134058"/>
                  </a:lnTo>
                  <a:close/>
                </a:path>
                <a:path w="186055" h="361314">
                  <a:moveTo>
                    <a:pt x="164438" y="134343"/>
                  </a:moveTo>
                  <a:lnTo>
                    <a:pt x="164579" y="134612"/>
                  </a:lnTo>
                  <a:lnTo>
                    <a:pt x="164438" y="134343"/>
                  </a:lnTo>
                  <a:close/>
                </a:path>
                <a:path w="186055" h="361314">
                  <a:moveTo>
                    <a:pt x="164289" y="134058"/>
                  </a:moveTo>
                  <a:lnTo>
                    <a:pt x="164438" y="134343"/>
                  </a:lnTo>
                  <a:lnTo>
                    <a:pt x="164644" y="134612"/>
                  </a:lnTo>
                  <a:lnTo>
                    <a:pt x="164289" y="134058"/>
                  </a:lnTo>
                  <a:close/>
                </a:path>
                <a:path w="186055" h="361314">
                  <a:moveTo>
                    <a:pt x="163852" y="120770"/>
                  </a:moveTo>
                  <a:lnTo>
                    <a:pt x="154060" y="120770"/>
                  </a:lnTo>
                  <a:lnTo>
                    <a:pt x="154615" y="121357"/>
                  </a:lnTo>
                  <a:lnTo>
                    <a:pt x="164438" y="134343"/>
                  </a:lnTo>
                  <a:lnTo>
                    <a:pt x="164289" y="134058"/>
                  </a:lnTo>
                  <a:lnTo>
                    <a:pt x="173078" y="134058"/>
                  </a:lnTo>
                  <a:lnTo>
                    <a:pt x="171033" y="130163"/>
                  </a:lnTo>
                  <a:lnTo>
                    <a:pt x="163852" y="120770"/>
                  </a:lnTo>
                  <a:close/>
                </a:path>
                <a:path w="186055" h="361314">
                  <a:moveTo>
                    <a:pt x="154307" y="121093"/>
                  </a:moveTo>
                  <a:lnTo>
                    <a:pt x="154509" y="121357"/>
                  </a:lnTo>
                  <a:lnTo>
                    <a:pt x="154307" y="121093"/>
                  </a:lnTo>
                  <a:close/>
                </a:path>
                <a:path w="186055" h="361314">
                  <a:moveTo>
                    <a:pt x="154060" y="120770"/>
                  </a:moveTo>
                  <a:lnTo>
                    <a:pt x="154307" y="121093"/>
                  </a:lnTo>
                  <a:lnTo>
                    <a:pt x="154615" y="121357"/>
                  </a:lnTo>
                  <a:lnTo>
                    <a:pt x="154060" y="120770"/>
                  </a:lnTo>
                  <a:close/>
                </a:path>
                <a:path w="186055" h="361314">
                  <a:moveTo>
                    <a:pt x="153406" y="110065"/>
                  </a:moveTo>
                  <a:lnTo>
                    <a:pt x="141476" y="110065"/>
                  </a:lnTo>
                  <a:lnTo>
                    <a:pt x="142085" y="110497"/>
                  </a:lnTo>
                  <a:lnTo>
                    <a:pt x="154307" y="121093"/>
                  </a:lnTo>
                  <a:lnTo>
                    <a:pt x="154060" y="120770"/>
                  </a:lnTo>
                  <a:lnTo>
                    <a:pt x="163852" y="120770"/>
                  </a:lnTo>
                  <a:lnTo>
                    <a:pt x="160002" y="115733"/>
                  </a:lnTo>
                  <a:lnTo>
                    <a:pt x="153406" y="110065"/>
                  </a:lnTo>
                  <a:close/>
                </a:path>
                <a:path w="186055" h="361314">
                  <a:moveTo>
                    <a:pt x="141772" y="110318"/>
                  </a:moveTo>
                  <a:lnTo>
                    <a:pt x="141979" y="110497"/>
                  </a:lnTo>
                  <a:lnTo>
                    <a:pt x="141772" y="110318"/>
                  </a:lnTo>
                  <a:close/>
                </a:path>
                <a:path w="186055" h="361314">
                  <a:moveTo>
                    <a:pt x="141476" y="110065"/>
                  </a:moveTo>
                  <a:lnTo>
                    <a:pt x="141772" y="110318"/>
                  </a:lnTo>
                  <a:lnTo>
                    <a:pt x="142085" y="110497"/>
                  </a:lnTo>
                  <a:lnTo>
                    <a:pt x="141476" y="110065"/>
                  </a:lnTo>
                  <a:close/>
                </a:path>
                <a:path w="186055" h="361314">
                  <a:moveTo>
                    <a:pt x="127070" y="101933"/>
                  </a:moveTo>
                  <a:lnTo>
                    <a:pt x="141772" y="110318"/>
                  </a:lnTo>
                  <a:lnTo>
                    <a:pt x="141476" y="110065"/>
                  </a:lnTo>
                  <a:lnTo>
                    <a:pt x="153406" y="110065"/>
                  </a:lnTo>
                  <a:lnTo>
                    <a:pt x="146274" y="103935"/>
                  </a:lnTo>
                  <a:lnTo>
                    <a:pt x="142971" y="102051"/>
                  </a:lnTo>
                  <a:lnTo>
                    <a:pt x="127409" y="102051"/>
                  </a:lnTo>
                  <a:lnTo>
                    <a:pt x="127070" y="101933"/>
                  </a:lnTo>
                  <a:close/>
                </a:path>
                <a:path w="186055" h="361314">
                  <a:moveTo>
                    <a:pt x="126756" y="101754"/>
                  </a:moveTo>
                  <a:lnTo>
                    <a:pt x="127070" y="101933"/>
                  </a:lnTo>
                  <a:lnTo>
                    <a:pt x="127409" y="102051"/>
                  </a:lnTo>
                  <a:lnTo>
                    <a:pt x="126756" y="101754"/>
                  </a:lnTo>
                  <a:close/>
                </a:path>
                <a:path w="186055" h="361314">
                  <a:moveTo>
                    <a:pt x="142451" y="101754"/>
                  </a:moveTo>
                  <a:lnTo>
                    <a:pt x="126756" y="101754"/>
                  </a:lnTo>
                  <a:lnTo>
                    <a:pt x="127409" y="102051"/>
                  </a:lnTo>
                  <a:lnTo>
                    <a:pt x="142971" y="102051"/>
                  </a:lnTo>
                  <a:lnTo>
                    <a:pt x="142451" y="101754"/>
                  </a:lnTo>
                  <a:close/>
                </a:path>
                <a:path w="186055" h="361314">
                  <a:moveTo>
                    <a:pt x="111002" y="96354"/>
                  </a:moveTo>
                  <a:lnTo>
                    <a:pt x="127070" y="101933"/>
                  </a:lnTo>
                  <a:lnTo>
                    <a:pt x="126756" y="101754"/>
                  </a:lnTo>
                  <a:lnTo>
                    <a:pt x="142451" y="101754"/>
                  </a:lnTo>
                  <a:lnTo>
                    <a:pt x="133076" y="96407"/>
                  </a:lnTo>
                  <a:lnTo>
                    <a:pt x="111438" y="96407"/>
                  </a:lnTo>
                  <a:lnTo>
                    <a:pt x="111002" y="96354"/>
                  </a:lnTo>
                  <a:close/>
                </a:path>
                <a:path w="186055" h="361314">
                  <a:moveTo>
                    <a:pt x="110620" y="96222"/>
                  </a:moveTo>
                  <a:lnTo>
                    <a:pt x="111002" y="96354"/>
                  </a:lnTo>
                  <a:lnTo>
                    <a:pt x="111438" y="96407"/>
                  </a:lnTo>
                  <a:lnTo>
                    <a:pt x="110620" y="96222"/>
                  </a:lnTo>
                  <a:close/>
                </a:path>
                <a:path w="186055" h="361314">
                  <a:moveTo>
                    <a:pt x="132753" y="96222"/>
                  </a:moveTo>
                  <a:lnTo>
                    <a:pt x="110620" y="96222"/>
                  </a:lnTo>
                  <a:lnTo>
                    <a:pt x="111438" y="96407"/>
                  </a:lnTo>
                  <a:lnTo>
                    <a:pt x="133076" y="96407"/>
                  </a:lnTo>
                  <a:lnTo>
                    <a:pt x="132753" y="96222"/>
                  </a:lnTo>
                  <a:close/>
                </a:path>
                <a:path w="186055" h="361314">
                  <a:moveTo>
                    <a:pt x="128560" y="94221"/>
                  </a:moveTo>
                  <a:lnTo>
                    <a:pt x="93190" y="94221"/>
                  </a:lnTo>
                  <a:lnTo>
                    <a:pt x="111002" y="96354"/>
                  </a:lnTo>
                  <a:lnTo>
                    <a:pt x="110620" y="96222"/>
                  </a:lnTo>
                  <a:lnTo>
                    <a:pt x="132753" y="96222"/>
                  </a:lnTo>
                  <a:lnTo>
                    <a:pt x="130309" y="94828"/>
                  </a:lnTo>
                  <a:lnTo>
                    <a:pt x="128560" y="94221"/>
                  </a:lnTo>
                  <a:close/>
                </a:path>
                <a:path w="186055" h="361314">
                  <a:moveTo>
                    <a:pt x="7746" y="0"/>
                  </a:moveTo>
                  <a:lnTo>
                    <a:pt x="0" y="777"/>
                  </a:lnTo>
                  <a:lnTo>
                    <a:pt x="1863" y="19369"/>
                  </a:lnTo>
                  <a:lnTo>
                    <a:pt x="7201" y="36874"/>
                  </a:lnTo>
                  <a:lnTo>
                    <a:pt x="41089" y="78290"/>
                  </a:lnTo>
                  <a:lnTo>
                    <a:pt x="93263" y="94231"/>
                  </a:lnTo>
                  <a:lnTo>
                    <a:pt x="128560" y="94221"/>
                  </a:lnTo>
                  <a:lnTo>
                    <a:pt x="112781" y="88742"/>
                  </a:lnTo>
                  <a:lnTo>
                    <a:pt x="94076" y="86503"/>
                  </a:lnTo>
                  <a:lnTo>
                    <a:pt x="77301" y="84828"/>
                  </a:lnTo>
                  <a:lnTo>
                    <a:pt x="76538" y="84828"/>
                  </a:lnTo>
                  <a:lnTo>
                    <a:pt x="75794" y="84677"/>
                  </a:lnTo>
                  <a:lnTo>
                    <a:pt x="76043" y="84677"/>
                  </a:lnTo>
                  <a:lnTo>
                    <a:pt x="60758" y="80034"/>
                  </a:lnTo>
                  <a:lnTo>
                    <a:pt x="60485" y="80034"/>
                  </a:lnTo>
                  <a:lnTo>
                    <a:pt x="59750" y="79728"/>
                  </a:lnTo>
                  <a:lnTo>
                    <a:pt x="59925" y="79728"/>
                  </a:lnTo>
                  <a:lnTo>
                    <a:pt x="45930" y="72078"/>
                  </a:lnTo>
                  <a:lnTo>
                    <a:pt x="45780" y="72078"/>
                  </a:lnTo>
                  <a:lnTo>
                    <a:pt x="45157" y="71655"/>
                  </a:lnTo>
                  <a:lnTo>
                    <a:pt x="33289" y="61689"/>
                  </a:lnTo>
                  <a:lnTo>
                    <a:pt x="32641" y="61150"/>
                  </a:lnTo>
                  <a:lnTo>
                    <a:pt x="22696" y="48793"/>
                  </a:lnTo>
                  <a:lnTo>
                    <a:pt x="22223" y="48210"/>
                  </a:lnTo>
                  <a:lnTo>
                    <a:pt x="14625" y="34227"/>
                  </a:lnTo>
                  <a:lnTo>
                    <a:pt x="14223" y="33494"/>
                  </a:lnTo>
                  <a:lnTo>
                    <a:pt x="9647" y="18213"/>
                  </a:lnTo>
                  <a:lnTo>
                    <a:pt x="9496" y="17843"/>
                  </a:lnTo>
                  <a:lnTo>
                    <a:pt x="9497" y="17470"/>
                  </a:lnTo>
                  <a:lnTo>
                    <a:pt x="7746" y="0"/>
                  </a:lnTo>
                  <a:close/>
                </a:path>
                <a:path w="186055" h="361314">
                  <a:moveTo>
                    <a:pt x="75794" y="84677"/>
                  </a:moveTo>
                  <a:lnTo>
                    <a:pt x="76538" y="84828"/>
                  </a:lnTo>
                  <a:lnTo>
                    <a:pt x="76165" y="84714"/>
                  </a:lnTo>
                  <a:lnTo>
                    <a:pt x="75794" y="84677"/>
                  </a:lnTo>
                  <a:close/>
                </a:path>
                <a:path w="186055" h="361314">
                  <a:moveTo>
                    <a:pt x="76165" y="84714"/>
                  </a:moveTo>
                  <a:lnTo>
                    <a:pt x="76538" y="84828"/>
                  </a:lnTo>
                  <a:lnTo>
                    <a:pt x="77301" y="84828"/>
                  </a:lnTo>
                  <a:lnTo>
                    <a:pt x="76165" y="84714"/>
                  </a:lnTo>
                  <a:close/>
                </a:path>
                <a:path w="186055" h="361314">
                  <a:moveTo>
                    <a:pt x="76043" y="84677"/>
                  </a:moveTo>
                  <a:lnTo>
                    <a:pt x="75794" y="84677"/>
                  </a:lnTo>
                  <a:lnTo>
                    <a:pt x="76165" y="84714"/>
                  </a:lnTo>
                  <a:close/>
                </a:path>
                <a:path w="186055" h="361314">
                  <a:moveTo>
                    <a:pt x="59750" y="79728"/>
                  </a:moveTo>
                  <a:lnTo>
                    <a:pt x="60485" y="80034"/>
                  </a:lnTo>
                  <a:lnTo>
                    <a:pt x="60144" y="79847"/>
                  </a:lnTo>
                  <a:lnTo>
                    <a:pt x="59750" y="79728"/>
                  </a:lnTo>
                  <a:close/>
                </a:path>
                <a:path w="186055" h="361314">
                  <a:moveTo>
                    <a:pt x="60144" y="79847"/>
                  </a:moveTo>
                  <a:lnTo>
                    <a:pt x="60485" y="80034"/>
                  </a:lnTo>
                  <a:lnTo>
                    <a:pt x="60758" y="80034"/>
                  </a:lnTo>
                  <a:lnTo>
                    <a:pt x="60144" y="79847"/>
                  </a:lnTo>
                  <a:close/>
                </a:path>
                <a:path w="186055" h="361314">
                  <a:moveTo>
                    <a:pt x="59925" y="79728"/>
                  </a:moveTo>
                  <a:lnTo>
                    <a:pt x="59750" y="79728"/>
                  </a:lnTo>
                  <a:lnTo>
                    <a:pt x="60144" y="79847"/>
                  </a:lnTo>
                  <a:lnTo>
                    <a:pt x="59925" y="79728"/>
                  </a:lnTo>
                  <a:close/>
                </a:path>
                <a:path w="186055" h="361314">
                  <a:moveTo>
                    <a:pt x="45157" y="71655"/>
                  </a:moveTo>
                  <a:lnTo>
                    <a:pt x="45780" y="72078"/>
                  </a:lnTo>
                  <a:lnTo>
                    <a:pt x="45492" y="71838"/>
                  </a:lnTo>
                  <a:lnTo>
                    <a:pt x="45157" y="71655"/>
                  </a:lnTo>
                  <a:close/>
                </a:path>
                <a:path w="186055" h="361314">
                  <a:moveTo>
                    <a:pt x="45492" y="71838"/>
                  </a:moveTo>
                  <a:lnTo>
                    <a:pt x="45780" y="72078"/>
                  </a:lnTo>
                  <a:lnTo>
                    <a:pt x="45930" y="72078"/>
                  </a:lnTo>
                  <a:lnTo>
                    <a:pt x="45492" y="71838"/>
                  </a:lnTo>
                  <a:close/>
                </a:path>
                <a:path w="186055" h="361314">
                  <a:moveTo>
                    <a:pt x="45272" y="71655"/>
                  </a:moveTo>
                  <a:lnTo>
                    <a:pt x="45492" y="71838"/>
                  </a:lnTo>
                  <a:lnTo>
                    <a:pt x="45272" y="71655"/>
                  </a:lnTo>
                  <a:close/>
                </a:path>
                <a:path w="186055" h="361314">
                  <a:moveTo>
                    <a:pt x="32641" y="61150"/>
                  </a:moveTo>
                  <a:lnTo>
                    <a:pt x="33172" y="61689"/>
                  </a:lnTo>
                  <a:lnTo>
                    <a:pt x="32926" y="61387"/>
                  </a:lnTo>
                  <a:lnTo>
                    <a:pt x="32641" y="61150"/>
                  </a:lnTo>
                  <a:close/>
                </a:path>
                <a:path w="186055" h="361314">
                  <a:moveTo>
                    <a:pt x="32926" y="61387"/>
                  </a:moveTo>
                  <a:lnTo>
                    <a:pt x="33172" y="61689"/>
                  </a:lnTo>
                  <a:lnTo>
                    <a:pt x="32926" y="61387"/>
                  </a:lnTo>
                  <a:close/>
                </a:path>
                <a:path w="186055" h="361314">
                  <a:moveTo>
                    <a:pt x="32734" y="61150"/>
                  </a:moveTo>
                  <a:lnTo>
                    <a:pt x="32926" y="61387"/>
                  </a:lnTo>
                  <a:lnTo>
                    <a:pt x="32734" y="61150"/>
                  </a:lnTo>
                  <a:close/>
                </a:path>
                <a:path w="186055" h="361314">
                  <a:moveTo>
                    <a:pt x="22223" y="48210"/>
                  </a:moveTo>
                  <a:lnTo>
                    <a:pt x="22617" y="48793"/>
                  </a:lnTo>
                  <a:lnTo>
                    <a:pt x="22452" y="48492"/>
                  </a:lnTo>
                  <a:lnTo>
                    <a:pt x="22223" y="48210"/>
                  </a:lnTo>
                  <a:close/>
                </a:path>
                <a:path w="186055" h="361314">
                  <a:moveTo>
                    <a:pt x="22452" y="48492"/>
                  </a:moveTo>
                  <a:lnTo>
                    <a:pt x="22617" y="48793"/>
                  </a:lnTo>
                  <a:lnTo>
                    <a:pt x="22452" y="48492"/>
                  </a:lnTo>
                  <a:close/>
                </a:path>
                <a:path w="186055" h="361314">
                  <a:moveTo>
                    <a:pt x="22297" y="48210"/>
                  </a:moveTo>
                  <a:lnTo>
                    <a:pt x="22452" y="48492"/>
                  </a:lnTo>
                  <a:lnTo>
                    <a:pt x="22297" y="48210"/>
                  </a:lnTo>
                  <a:close/>
                </a:path>
                <a:path w="186055" h="361314">
                  <a:moveTo>
                    <a:pt x="14223" y="33494"/>
                  </a:moveTo>
                  <a:lnTo>
                    <a:pt x="14530" y="34227"/>
                  </a:lnTo>
                  <a:lnTo>
                    <a:pt x="14410" y="33834"/>
                  </a:lnTo>
                  <a:lnTo>
                    <a:pt x="14223" y="33494"/>
                  </a:lnTo>
                  <a:close/>
                </a:path>
                <a:path w="186055" h="361314">
                  <a:moveTo>
                    <a:pt x="14410" y="33834"/>
                  </a:moveTo>
                  <a:lnTo>
                    <a:pt x="14530" y="34227"/>
                  </a:lnTo>
                  <a:lnTo>
                    <a:pt x="14410" y="33834"/>
                  </a:lnTo>
                  <a:close/>
                </a:path>
                <a:path w="186055" h="361314">
                  <a:moveTo>
                    <a:pt x="14306" y="33494"/>
                  </a:moveTo>
                  <a:lnTo>
                    <a:pt x="14410" y="33834"/>
                  </a:lnTo>
                  <a:lnTo>
                    <a:pt x="14306" y="33494"/>
                  </a:lnTo>
                  <a:close/>
                </a:path>
                <a:path w="186055" h="361314">
                  <a:moveTo>
                    <a:pt x="9420" y="17470"/>
                  </a:moveTo>
                  <a:lnTo>
                    <a:pt x="9571" y="18213"/>
                  </a:lnTo>
                  <a:lnTo>
                    <a:pt x="9534" y="17843"/>
                  </a:lnTo>
                  <a:lnTo>
                    <a:pt x="9420" y="17470"/>
                  </a:lnTo>
                  <a:close/>
                </a:path>
                <a:path w="186055" h="361314">
                  <a:moveTo>
                    <a:pt x="9534" y="17843"/>
                  </a:moveTo>
                  <a:lnTo>
                    <a:pt x="9571" y="18213"/>
                  </a:lnTo>
                  <a:lnTo>
                    <a:pt x="9534" y="17843"/>
                  </a:lnTo>
                  <a:close/>
                </a:path>
                <a:path w="186055" h="361314">
                  <a:moveTo>
                    <a:pt x="9497" y="17470"/>
                  </a:moveTo>
                  <a:lnTo>
                    <a:pt x="9534" y="17843"/>
                  </a:lnTo>
                  <a:lnTo>
                    <a:pt x="9497" y="17470"/>
                  </a:lnTo>
                  <a:close/>
                </a:path>
              </a:pathLst>
            </a:custGeom>
            <a:solidFill>
              <a:srgbClr val="119A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20" name="object 20"/>
            <p:cNvPicPr/>
            <p:nvPr/>
          </p:nvPicPr>
          <p:blipFill>
            <a:blip r:embed="rId4" cstate="print"/>
            <a:stretch>
              <a:fillRect/>
            </a:stretch>
          </p:blipFill>
          <p:spPr>
            <a:xfrm>
              <a:off x="2185866" y="3703842"/>
              <a:ext cx="189137" cy="362470"/>
            </a:xfrm>
            <a:prstGeom prst="rect">
              <a:avLst/>
            </a:prstGeom>
          </p:spPr>
        </p:pic>
        <p:pic>
          <p:nvPicPr>
            <p:cNvPr id="21" name="object 21"/>
            <p:cNvPicPr/>
            <p:nvPr/>
          </p:nvPicPr>
          <p:blipFill>
            <a:blip r:embed="rId5" cstate="print"/>
            <a:stretch>
              <a:fillRect/>
            </a:stretch>
          </p:blipFill>
          <p:spPr>
            <a:xfrm>
              <a:off x="1379093" y="4806823"/>
              <a:ext cx="640333" cy="640079"/>
            </a:xfrm>
            <a:prstGeom prst="rect">
              <a:avLst/>
            </a:prstGeom>
          </p:spPr>
        </p:pic>
        <p:pic>
          <p:nvPicPr>
            <p:cNvPr id="22" name="object 22"/>
            <p:cNvPicPr/>
            <p:nvPr/>
          </p:nvPicPr>
          <p:blipFill>
            <a:blip r:embed="rId6" cstate="print"/>
            <a:stretch>
              <a:fillRect/>
            </a:stretch>
          </p:blipFill>
          <p:spPr>
            <a:xfrm>
              <a:off x="1519157" y="4942549"/>
              <a:ext cx="363219" cy="367507"/>
            </a:xfrm>
            <a:prstGeom prst="rect">
              <a:avLst/>
            </a:prstGeom>
          </p:spPr>
        </p:pic>
        <p:sp>
          <p:nvSpPr>
            <p:cNvPr id="23" name="object 23"/>
            <p:cNvSpPr/>
            <p:nvPr/>
          </p:nvSpPr>
          <p:spPr>
            <a:xfrm>
              <a:off x="4203192" y="2718816"/>
              <a:ext cx="285115" cy="287020"/>
            </a:xfrm>
            <a:custGeom>
              <a:avLst/>
              <a:gdLst/>
              <a:ahLst/>
              <a:cxnLst/>
              <a:rect l="l" t="t" r="r" b="b"/>
              <a:pathLst>
                <a:path w="285114" h="287019">
                  <a:moveTo>
                    <a:pt x="142494" y="0"/>
                  </a:moveTo>
                  <a:lnTo>
                    <a:pt x="97438" y="7303"/>
                  </a:lnTo>
                  <a:lnTo>
                    <a:pt x="58320" y="27639"/>
                  </a:lnTo>
                  <a:lnTo>
                    <a:pt x="27480" y="58649"/>
                  </a:lnTo>
                  <a:lnTo>
                    <a:pt x="7260" y="97974"/>
                  </a:lnTo>
                  <a:lnTo>
                    <a:pt x="0" y="143256"/>
                  </a:lnTo>
                  <a:lnTo>
                    <a:pt x="7260" y="188537"/>
                  </a:lnTo>
                  <a:lnTo>
                    <a:pt x="27480" y="227862"/>
                  </a:lnTo>
                  <a:lnTo>
                    <a:pt x="58320" y="258872"/>
                  </a:lnTo>
                  <a:lnTo>
                    <a:pt x="97438" y="279208"/>
                  </a:lnTo>
                  <a:lnTo>
                    <a:pt x="142494" y="286512"/>
                  </a:lnTo>
                  <a:lnTo>
                    <a:pt x="187549" y="279208"/>
                  </a:lnTo>
                  <a:lnTo>
                    <a:pt x="226667" y="258872"/>
                  </a:lnTo>
                  <a:lnTo>
                    <a:pt x="257507" y="227862"/>
                  </a:lnTo>
                  <a:lnTo>
                    <a:pt x="277727" y="188537"/>
                  </a:lnTo>
                  <a:lnTo>
                    <a:pt x="284988" y="143256"/>
                  </a:lnTo>
                  <a:lnTo>
                    <a:pt x="277727" y="97974"/>
                  </a:lnTo>
                  <a:lnTo>
                    <a:pt x="257507" y="58649"/>
                  </a:lnTo>
                  <a:lnTo>
                    <a:pt x="226667" y="27639"/>
                  </a:lnTo>
                  <a:lnTo>
                    <a:pt x="187549" y="7303"/>
                  </a:lnTo>
                  <a:lnTo>
                    <a:pt x="142494" y="0"/>
                  </a:lnTo>
                  <a:close/>
                </a:path>
              </a:pathLst>
            </a:custGeom>
            <a:solidFill>
              <a:srgbClr val="911C3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4" name="object 24"/>
          <p:cNvSpPr txBox="1"/>
          <p:nvPr/>
        </p:nvSpPr>
        <p:spPr>
          <a:xfrm>
            <a:off x="3052698" y="2323591"/>
            <a:ext cx="2675255" cy="669290"/>
          </a:xfrm>
          <a:prstGeom prst="rect">
            <a:avLst/>
          </a:prstGeom>
        </p:spPr>
        <p:txBody>
          <a:bodyPr vert="horz" wrap="square" lIns="0" tIns="12700" rIns="0" bIns="0" rtlCol="0">
            <a:spAutoFit/>
          </a:bodyPr>
          <a:lstStyle/>
          <a:p>
            <a:pPr marL="631190" marR="5080" lvl="0" indent="-619125"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a:ea typeface="+mn-ea"/>
                <a:cs typeface="Arial"/>
              </a:rPr>
              <a:t>Procurement</a:t>
            </a:r>
            <a:r>
              <a:rPr kumimoji="0" sz="1200" b="1" i="0" u="none" strike="noStrike" kern="1200" cap="none" spc="-40" normalizeH="0" baseline="0" noProof="0" dirty="0">
                <a:ln>
                  <a:noFill/>
                </a:ln>
                <a:solidFill>
                  <a:srgbClr val="000000"/>
                </a:solidFill>
                <a:effectLst/>
                <a:uLnTx/>
                <a:uFillTx/>
                <a:latin typeface="Arial"/>
                <a:ea typeface="+mn-ea"/>
                <a:cs typeface="Arial"/>
              </a:rPr>
              <a:t> </a:t>
            </a:r>
            <a:r>
              <a:rPr kumimoji="0" sz="1200" b="1" i="0" u="none" strike="noStrike" kern="1200" cap="none" spc="0" normalizeH="0" baseline="0" noProof="0" dirty="0">
                <a:ln>
                  <a:noFill/>
                </a:ln>
                <a:solidFill>
                  <a:srgbClr val="000000"/>
                </a:solidFill>
                <a:effectLst/>
                <a:uLnTx/>
                <a:uFillTx/>
                <a:latin typeface="Arial"/>
                <a:ea typeface="+mn-ea"/>
                <a:cs typeface="Arial"/>
              </a:rPr>
              <a:t>and</a:t>
            </a:r>
            <a:r>
              <a:rPr kumimoji="0" sz="1200" b="1" i="0" u="none" strike="noStrike" kern="1200" cap="none" spc="-20" normalizeH="0" baseline="0" noProof="0" dirty="0">
                <a:ln>
                  <a:noFill/>
                </a:ln>
                <a:solidFill>
                  <a:srgbClr val="000000"/>
                </a:solidFill>
                <a:effectLst/>
                <a:uLnTx/>
                <a:uFillTx/>
                <a:latin typeface="Arial"/>
                <a:ea typeface="+mn-ea"/>
                <a:cs typeface="Arial"/>
              </a:rPr>
              <a:t> </a:t>
            </a:r>
            <a:r>
              <a:rPr kumimoji="0" sz="1200" b="1" i="0" u="none" strike="noStrike" kern="1200" cap="none" spc="0" normalizeH="0" baseline="0" noProof="0" dirty="0">
                <a:ln>
                  <a:noFill/>
                </a:ln>
                <a:solidFill>
                  <a:srgbClr val="000000"/>
                </a:solidFill>
                <a:effectLst/>
                <a:uLnTx/>
                <a:uFillTx/>
                <a:latin typeface="Arial"/>
                <a:ea typeface="+mn-ea"/>
                <a:cs typeface="Arial"/>
              </a:rPr>
              <a:t>logistics</a:t>
            </a:r>
            <a:r>
              <a:rPr kumimoji="0" sz="1200" b="1" i="0" u="none" strike="noStrike" kern="1200" cap="none" spc="-20" normalizeH="0" baseline="0" noProof="0" dirty="0">
                <a:ln>
                  <a:noFill/>
                </a:ln>
                <a:solidFill>
                  <a:srgbClr val="000000"/>
                </a:solidFill>
                <a:effectLst/>
                <a:uLnTx/>
                <a:uFillTx/>
                <a:latin typeface="Arial"/>
                <a:ea typeface="+mn-ea"/>
                <a:cs typeface="Arial"/>
              </a:rPr>
              <a:t> </a:t>
            </a:r>
            <a:r>
              <a:rPr kumimoji="0" sz="1200" b="1" i="0" u="none" strike="noStrike" kern="1200" cap="none" spc="0" normalizeH="0" baseline="0" noProof="0" dirty="0">
                <a:ln>
                  <a:noFill/>
                </a:ln>
                <a:solidFill>
                  <a:srgbClr val="000000"/>
                </a:solidFill>
                <a:effectLst/>
                <a:uLnTx/>
                <a:uFillTx/>
                <a:latin typeface="Arial"/>
                <a:ea typeface="+mn-ea"/>
                <a:cs typeface="Arial"/>
              </a:rPr>
              <a:t>to</a:t>
            </a:r>
            <a:r>
              <a:rPr kumimoji="0" sz="1200" b="1" i="0" u="none" strike="noStrike" kern="1200" cap="none" spc="-5" normalizeH="0" baseline="0" noProof="0" dirty="0">
                <a:ln>
                  <a:noFill/>
                </a:ln>
                <a:solidFill>
                  <a:srgbClr val="000000"/>
                </a:solidFill>
                <a:effectLst/>
                <a:uLnTx/>
                <a:uFillTx/>
                <a:latin typeface="Arial"/>
                <a:ea typeface="+mn-ea"/>
                <a:cs typeface="Arial"/>
              </a:rPr>
              <a:t> </a:t>
            </a:r>
            <a:r>
              <a:rPr kumimoji="0" sz="1200" b="1" i="0" u="none" strike="noStrike" kern="1200" cap="none" spc="0" normalizeH="0" baseline="0" noProof="0" dirty="0">
                <a:ln>
                  <a:noFill/>
                </a:ln>
                <a:solidFill>
                  <a:srgbClr val="000000"/>
                </a:solidFill>
                <a:effectLst/>
                <a:uLnTx/>
                <a:uFillTx/>
                <a:latin typeface="Arial"/>
                <a:ea typeface="+mn-ea"/>
                <a:cs typeface="Arial"/>
              </a:rPr>
              <a:t>central </a:t>
            </a:r>
            <a:r>
              <a:rPr kumimoji="0" sz="1200" b="1" i="0" u="none" strike="noStrike" kern="1200" cap="none" spc="-320" normalizeH="0" baseline="0" noProof="0" dirty="0">
                <a:ln>
                  <a:noFill/>
                </a:ln>
                <a:solidFill>
                  <a:srgbClr val="000000"/>
                </a:solidFill>
                <a:effectLst/>
                <a:uLnTx/>
                <a:uFillTx/>
                <a:latin typeface="Arial"/>
                <a:ea typeface="+mn-ea"/>
                <a:cs typeface="Arial"/>
              </a:rPr>
              <a:t> </a:t>
            </a:r>
            <a:r>
              <a:rPr kumimoji="0" sz="1200" b="1" i="0" u="none" strike="noStrike" kern="1200" cap="none" spc="0" normalizeH="0" baseline="0" noProof="0" dirty="0">
                <a:ln>
                  <a:noFill/>
                </a:ln>
                <a:solidFill>
                  <a:srgbClr val="000000"/>
                </a:solidFill>
                <a:effectLst/>
                <a:uLnTx/>
                <a:uFillTx/>
                <a:latin typeface="Arial"/>
                <a:ea typeface="+mn-ea"/>
                <a:cs typeface="Arial"/>
              </a:rPr>
              <a:t>medical</a:t>
            </a:r>
            <a:r>
              <a:rPr kumimoji="0" sz="1200" b="1" i="0" u="none" strike="noStrike" kern="1200" cap="none" spc="-30" normalizeH="0" baseline="0" noProof="0" dirty="0">
                <a:ln>
                  <a:noFill/>
                </a:ln>
                <a:solidFill>
                  <a:srgbClr val="000000"/>
                </a:solidFill>
                <a:effectLst/>
                <a:uLnTx/>
                <a:uFillTx/>
                <a:latin typeface="Arial"/>
                <a:ea typeface="+mn-ea"/>
                <a:cs typeface="Arial"/>
              </a:rPr>
              <a:t> </a:t>
            </a:r>
            <a:r>
              <a:rPr kumimoji="0" sz="1200" b="1" i="0" u="none" strike="noStrike" kern="1200" cap="none" spc="0" normalizeH="0" baseline="0" noProof="0" dirty="0">
                <a:ln>
                  <a:noFill/>
                </a:ln>
                <a:solidFill>
                  <a:srgbClr val="000000"/>
                </a:solidFill>
                <a:effectLst/>
                <a:uLnTx/>
                <a:uFillTx/>
                <a:latin typeface="Arial"/>
                <a:ea typeface="+mn-ea"/>
                <a:cs typeface="Arial"/>
              </a:rPr>
              <a:t>warehouse</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80010" lvl="0" indent="0" algn="ctr" defTabSz="914400" rtl="0" eaLnBrk="1" fontAlgn="auto" latinLnBrk="0" hangingPunct="1">
              <a:lnSpc>
                <a:spcPct val="100000"/>
              </a:lnSpc>
              <a:spcBef>
                <a:spcPts val="270"/>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Arial MT"/>
                <a:ea typeface="+mn-ea"/>
                <a:cs typeface="Arial MT"/>
              </a:rPr>
              <a:t>1</a:t>
            </a:r>
            <a:endParaRPr kumimoji="0" sz="1600" b="0" i="0" u="none" strike="noStrike" kern="1200" cap="none" spc="0" normalizeH="0" baseline="0" noProof="0">
              <a:ln>
                <a:noFill/>
              </a:ln>
              <a:solidFill>
                <a:srgbClr val="000000"/>
              </a:solidFill>
              <a:effectLst/>
              <a:uLnTx/>
              <a:uFillTx/>
              <a:latin typeface="Arial MT"/>
              <a:ea typeface="+mn-ea"/>
              <a:cs typeface="Arial MT"/>
            </a:endParaRPr>
          </a:p>
        </p:txBody>
      </p:sp>
      <p:sp>
        <p:nvSpPr>
          <p:cNvPr id="25" name="object 25"/>
          <p:cNvSpPr/>
          <p:nvPr/>
        </p:nvSpPr>
        <p:spPr>
          <a:xfrm>
            <a:off x="6714743" y="2718816"/>
            <a:ext cx="287020" cy="287020"/>
          </a:xfrm>
          <a:custGeom>
            <a:avLst/>
            <a:gdLst/>
            <a:ahLst/>
            <a:cxnLst/>
            <a:rect l="l" t="t" r="r" b="b"/>
            <a:pathLst>
              <a:path w="287020" h="287019">
                <a:moveTo>
                  <a:pt x="143255" y="0"/>
                </a:moveTo>
                <a:lnTo>
                  <a:pt x="97974" y="7303"/>
                </a:lnTo>
                <a:lnTo>
                  <a:pt x="58649" y="27639"/>
                </a:lnTo>
                <a:lnTo>
                  <a:pt x="27639" y="58649"/>
                </a:lnTo>
                <a:lnTo>
                  <a:pt x="7303" y="97974"/>
                </a:lnTo>
                <a:lnTo>
                  <a:pt x="0" y="143256"/>
                </a:lnTo>
                <a:lnTo>
                  <a:pt x="7303" y="188537"/>
                </a:lnTo>
                <a:lnTo>
                  <a:pt x="27639" y="227862"/>
                </a:lnTo>
                <a:lnTo>
                  <a:pt x="58649" y="258872"/>
                </a:lnTo>
                <a:lnTo>
                  <a:pt x="97974" y="279208"/>
                </a:lnTo>
                <a:lnTo>
                  <a:pt x="143255" y="286512"/>
                </a:lnTo>
                <a:lnTo>
                  <a:pt x="188537" y="279208"/>
                </a:lnTo>
                <a:lnTo>
                  <a:pt x="227862" y="258872"/>
                </a:lnTo>
                <a:lnTo>
                  <a:pt x="258872" y="227862"/>
                </a:lnTo>
                <a:lnTo>
                  <a:pt x="279208" y="188537"/>
                </a:lnTo>
                <a:lnTo>
                  <a:pt x="286511" y="143256"/>
                </a:lnTo>
                <a:lnTo>
                  <a:pt x="279208" y="97974"/>
                </a:lnTo>
                <a:lnTo>
                  <a:pt x="258872" y="58649"/>
                </a:lnTo>
                <a:lnTo>
                  <a:pt x="227862" y="27639"/>
                </a:lnTo>
                <a:lnTo>
                  <a:pt x="188537" y="7303"/>
                </a:lnTo>
                <a:lnTo>
                  <a:pt x="143255" y="0"/>
                </a:lnTo>
                <a:close/>
              </a:path>
            </a:pathLst>
          </a:custGeom>
          <a:solidFill>
            <a:srgbClr val="911C3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object 26"/>
          <p:cNvSpPr txBox="1"/>
          <p:nvPr/>
        </p:nvSpPr>
        <p:spPr>
          <a:xfrm>
            <a:off x="6198234" y="2394427"/>
            <a:ext cx="1434465" cy="598805"/>
          </a:xfrm>
          <a:prstGeom prst="rect">
            <a:avLst/>
          </a:prstGeom>
        </p:spPr>
        <p:txBody>
          <a:bodyPr vert="horz" wrap="square" lIns="0" tIns="75565" rIns="0" bIns="0" rtlCol="0">
            <a:spAutoFit/>
          </a:bodyPr>
          <a:lstStyle/>
          <a:p>
            <a:pPr marL="12700" marR="0" lvl="0" indent="0" algn="l" defTabSz="914400" rtl="0" eaLnBrk="1" fontAlgn="auto" latinLnBrk="0" hangingPunct="1">
              <a:lnSpc>
                <a:spcPct val="100000"/>
              </a:lnSpc>
              <a:spcBef>
                <a:spcPts val="595"/>
              </a:spcBef>
              <a:spcAft>
                <a:spcPts val="0"/>
              </a:spcAft>
              <a:buClrTx/>
              <a:buSzTx/>
              <a:buFontTx/>
              <a:buNone/>
              <a:tabLst/>
              <a:defRPr/>
            </a:pPr>
            <a:r>
              <a:rPr kumimoji="0" sz="1200" b="1" i="0" u="none" strike="noStrike" kern="1200" cap="none" spc="-5" normalizeH="0" baseline="0" noProof="0" dirty="0">
                <a:ln>
                  <a:noFill/>
                </a:ln>
                <a:solidFill>
                  <a:srgbClr val="000000"/>
                </a:solidFill>
                <a:effectLst/>
                <a:uLnTx/>
                <a:uFillTx/>
                <a:latin typeface="Arial"/>
                <a:ea typeface="+mn-ea"/>
                <a:cs typeface="Arial"/>
              </a:rPr>
              <a:t>In-country</a:t>
            </a:r>
            <a:r>
              <a:rPr kumimoji="0" sz="1200" b="1" i="0" u="none" strike="noStrike" kern="1200" cap="none" spc="-35" normalizeH="0" baseline="0" noProof="0" dirty="0">
                <a:ln>
                  <a:noFill/>
                </a:ln>
                <a:solidFill>
                  <a:srgbClr val="000000"/>
                </a:solidFill>
                <a:effectLst/>
                <a:uLnTx/>
                <a:uFillTx/>
                <a:latin typeface="Arial"/>
                <a:ea typeface="+mn-ea"/>
                <a:cs typeface="Arial"/>
              </a:rPr>
              <a:t> </a:t>
            </a:r>
            <a:r>
              <a:rPr kumimoji="0" sz="1200" b="1" i="0" u="none" strike="noStrike" kern="1200" cap="none" spc="0" normalizeH="0" baseline="0" noProof="0" dirty="0">
                <a:ln>
                  <a:noFill/>
                </a:ln>
                <a:solidFill>
                  <a:srgbClr val="000000"/>
                </a:solidFill>
                <a:effectLst/>
                <a:uLnTx/>
                <a:uFillTx/>
                <a:latin typeface="Arial"/>
                <a:ea typeface="+mn-ea"/>
                <a:cs typeface="Arial"/>
              </a:rPr>
              <a:t>logistics</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106680" lvl="0" indent="0" algn="ctr" defTabSz="914400" rtl="0" eaLnBrk="1" fontAlgn="auto" latinLnBrk="0" hangingPunct="1">
              <a:lnSpc>
                <a:spcPct val="100000"/>
              </a:lnSpc>
              <a:spcBef>
                <a:spcPts val="655"/>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Arial MT"/>
                <a:ea typeface="+mn-ea"/>
                <a:cs typeface="Arial MT"/>
              </a:rPr>
              <a:t>2</a:t>
            </a:r>
            <a:endParaRPr kumimoji="0" sz="1600" b="0" i="0" u="none" strike="noStrike" kern="1200" cap="none" spc="0" normalizeH="0" baseline="0" noProof="0">
              <a:ln>
                <a:noFill/>
              </a:ln>
              <a:solidFill>
                <a:srgbClr val="000000"/>
              </a:solidFill>
              <a:effectLst/>
              <a:uLnTx/>
              <a:uFillTx/>
              <a:latin typeface="Arial MT"/>
              <a:ea typeface="+mn-ea"/>
              <a:cs typeface="Arial MT"/>
            </a:endParaRPr>
          </a:p>
        </p:txBody>
      </p:sp>
      <p:sp>
        <p:nvSpPr>
          <p:cNvPr id="27" name="object 27"/>
          <p:cNvSpPr/>
          <p:nvPr/>
        </p:nvSpPr>
        <p:spPr>
          <a:xfrm>
            <a:off x="1556003" y="4590288"/>
            <a:ext cx="287020" cy="287020"/>
          </a:xfrm>
          <a:custGeom>
            <a:avLst/>
            <a:gdLst/>
            <a:ahLst/>
            <a:cxnLst/>
            <a:rect l="l" t="t" r="r" b="b"/>
            <a:pathLst>
              <a:path w="287019" h="287020">
                <a:moveTo>
                  <a:pt x="143256" y="0"/>
                </a:moveTo>
                <a:lnTo>
                  <a:pt x="97974" y="7303"/>
                </a:lnTo>
                <a:lnTo>
                  <a:pt x="58649" y="27639"/>
                </a:lnTo>
                <a:lnTo>
                  <a:pt x="27639" y="58649"/>
                </a:lnTo>
                <a:lnTo>
                  <a:pt x="7303" y="97974"/>
                </a:lnTo>
                <a:lnTo>
                  <a:pt x="0" y="143256"/>
                </a:lnTo>
                <a:lnTo>
                  <a:pt x="7303" y="188537"/>
                </a:lnTo>
                <a:lnTo>
                  <a:pt x="27639" y="227862"/>
                </a:lnTo>
                <a:lnTo>
                  <a:pt x="58649" y="258872"/>
                </a:lnTo>
                <a:lnTo>
                  <a:pt x="97974" y="279208"/>
                </a:lnTo>
                <a:lnTo>
                  <a:pt x="143256" y="286512"/>
                </a:lnTo>
                <a:lnTo>
                  <a:pt x="188537" y="279208"/>
                </a:lnTo>
                <a:lnTo>
                  <a:pt x="227862" y="258872"/>
                </a:lnTo>
                <a:lnTo>
                  <a:pt x="258872" y="227862"/>
                </a:lnTo>
                <a:lnTo>
                  <a:pt x="279208" y="188537"/>
                </a:lnTo>
                <a:lnTo>
                  <a:pt x="286512" y="143256"/>
                </a:lnTo>
                <a:lnTo>
                  <a:pt x="279208" y="97974"/>
                </a:lnTo>
                <a:lnTo>
                  <a:pt x="258872" y="58649"/>
                </a:lnTo>
                <a:lnTo>
                  <a:pt x="227862" y="27639"/>
                </a:lnTo>
                <a:lnTo>
                  <a:pt x="188537" y="7303"/>
                </a:lnTo>
                <a:lnTo>
                  <a:pt x="143256" y="0"/>
                </a:lnTo>
                <a:close/>
              </a:path>
            </a:pathLst>
          </a:custGeom>
          <a:solidFill>
            <a:srgbClr val="119A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object 28"/>
          <p:cNvSpPr txBox="1"/>
          <p:nvPr/>
        </p:nvSpPr>
        <p:spPr>
          <a:xfrm>
            <a:off x="1630172" y="4595240"/>
            <a:ext cx="13843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Arial MT"/>
                <a:ea typeface="+mn-ea"/>
                <a:cs typeface="Arial MT"/>
              </a:rPr>
              <a:t>5</a:t>
            </a:r>
            <a:endParaRPr kumimoji="0" sz="1600" b="0" i="0" u="none" strike="noStrike" kern="1200" cap="none" spc="0" normalizeH="0" baseline="0" noProof="0">
              <a:ln>
                <a:noFill/>
              </a:ln>
              <a:solidFill>
                <a:srgbClr val="000000"/>
              </a:solidFill>
              <a:effectLst/>
              <a:uLnTx/>
              <a:uFillTx/>
              <a:latin typeface="Arial MT"/>
              <a:ea typeface="+mn-ea"/>
              <a:cs typeface="Arial MT"/>
            </a:endParaRPr>
          </a:p>
        </p:txBody>
      </p:sp>
      <p:grpSp>
        <p:nvGrpSpPr>
          <p:cNvPr id="29" name="object 29"/>
          <p:cNvGrpSpPr/>
          <p:nvPr/>
        </p:nvGrpSpPr>
        <p:grpSpPr>
          <a:xfrm>
            <a:off x="1027175" y="2718816"/>
            <a:ext cx="1037590" cy="1306830"/>
            <a:chOff x="1027175" y="2718816"/>
            <a:chExt cx="1037590" cy="1306830"/>
          </a:xfrm>
        </p:grpSpPr>
        <p:sp>
          <p:nvSpPr>
            <p:cNvPr id="30" name="object 30"/>
            <p:cNvSpPr/>
            <p:nvPr/>
          </p:nvSpPr>
          <p:spPr>
            <a:xfrm>
              <a:off x="1777999" y="3738752"/>
              <a:ext cx="286385" cy="286385"/>
            </a:xfrm>
            <a:custGeom>
              <a:avLst/>
              <a:gdLst/>
              <a:ahLst/>
              <a:cxnLst/>
              <a:rect l="l" t="t" r="r" b="b"/>
              <a:pathLst>
                <a:path w="286385" h="286385">
                  <a:moveTo>
                    <a:pt x="146176" y="0"/>
                  </a:moveTo>
                  <a:lnTo>
                    <a:pt x="100750" y="6364"/>
                  </a:lnTo>
                  <a:lnTo>
                    <a:pt x="61017" y="25889"/>
                  </a:lnTo>
                  <a:lnTo>
                    <a:pt x="29380" y="56253"/>
                  </a:lnTo>
                  <a:lnTo>
                    <a:pt x="8240" y="95134"/>
                  </a:lnTo>
                  <a:lnTo>
                    <a:pt x="0" y="140208"/>
                  </a:lnTo>
                  <a:lnTo>
                    <a:pt x="6364" y="185634"/>
                  </a:lnTo>
                  <a:lnTo>
                    <a:pt x="25889" y="225367"/>
                  </a:lnTo>
                  <a:lnTo>
                    <a:pt x="56253" y="257004"/>
                  </a:lnTo>
                  <a:lnTo>
                    <a:pt x="95134" y="278144"/>
                  </a:lnTo>
                  <a:lnTo>
                    <a:pt x="140207" y="286385"/>
                  </a:lnTo>
                  <a:lnTo>
                    <a:pt x="185634" y="280020"/>
                  </a:lnTo>
                  <a:lnTo>
                    <a:pt x="225367" y="260495"/>
                  </a:lnTo>
                  <a:lnTo>
                    <a:pt x="257004" y="230131"/>
                  </a:lnTo>
                  <a:lnTo>
                    <a:pt x="278144" y="191250"/>
                  </a:lnTo>
                  <a:lnTo>
                    <a:pt x="286385" y="146177"/>
                  </a:lnTo>
                  <a:lnTo>
                    <a:pt x="280020" y="100750"/>
                  </a:lnTo>
                  <a:lnTo>
                    <a:pt x="260495" y="61017"/>
                  </a:lnTo>
                  <a:lnTo>
                    <a:pt x="230131" y="29380"/>
                  </a:lnTo>
                  <a:lnTo>
                    <a:pt x="191250" y="8240"/>
                  </a:lnTo>
                  <a:lnTo>
                    <a:pt x="146176" y="0"/>
                  </a:lnTo>
                  <a:close/>
                </a:path>
              </a:pathLst>
            </a:custGeom>
            <a:solidFill>
              <a:srgbClr val="911C3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31" name="object 31"/>
            <p:cNvPicPr/>
            <p:nvPr/>
          </p:nvPicPr>
          <p:blipFill>
            <a:blip r:embed="rId7" cstate="print"/>
            <a:stretch>
              <a:fillRect/>
            </a:stretch>
          </p:blipFill>
          <p:spPr>
            <a:xfrm>
              <a:off x="1872193" y="3812540"/>
              <a:ext cx="95109" cy="148336"/>
            </a:xfrm>
            <a:prstGeom prst="rect">
              <a:avLst/>
            </a:prstGeom>
          </p:spPr>
        </p:pic>
        <p:sp>
          <p:nvSpPr>
            <p:cNvPr id="32" name="object 32"/>
            <p:cNvSpPr/>
            <p:nvPr/>
          </p:nvSpPr>
          <p:spPr>
            <a:xfrm>
              <a:off x="1027175" y="2718816"/>
              <a:ext cx="287020" cy="287020"/>
            </a:xfrm>
            <a:custGeom>
              <a:avLst/>
              <a:gdLst/>
              <a:ahLst/>
              <a:cxnLst/>
              <a:rect l="l" t="t" r="r" b="b"/>
              <a:pathLst>
                <a:path w="287019" h="287019">
                  <a:moveTo>
                    <a:pt x="143256" y="0"/>
                  </a:moveTo>
                  <a:lnTo>
                    <a:pt x="97974" y="7303"/>
                  </a:lnTo>
                  <a:lnTo>
                    <a:pt x="58649" y="27639"/>
                  </a:lnTo>
                  <a:lnTo>
                    <a:pt x="27639" y="58649"/>
                  </a:lnTo>
                  <a:lnTo>
                    <a:pt x="7303" y="97974"/>
                  </a:lnTo>
                  <a:lnTo>
                    <a:pt x="0" y="143256"/>
                  </a:lnTo>
                  <a:lnTo>
                    <a:pt x="7303" y="188537"/>
                  </a:lnTo>
                  <a:lnTo>
                    <a:pt x="27639" y="227862"/>
                  </a:lnTo>
                  <a:lnTo>
                    <a:pt x="58649" y="258872"/>
                  </a:lnTo>
                  <a:lnTo>
                    <a:pt x="97974" y="279208"/>
                  </a:lnTo>
                  <a:lnTo>
                    <a:pt x="143256" y="286512"/>
                  </a:lnTo>
                  <a:lnTo>
                    <a:pt x="188537" y="279208"/>
                  </a:lnTo>
                  <a:lnTo>
                    <a:pt x="227862" y="258872"/>
                  </a:lnTo>
                  <a:lnTo>
                    <a:pt x="258872" y="227862"/>
                  </a:lnTo>
                  <a:lnTo>
                    <a:pt x="279208" y="188537"/>
                  </a:lnTo>
                  <a:lnTo>
                    <a:pt x="286512" y="143256"/>
                  </a:lnTo>
                  <a:lnTo>
                    <a:pt x="279208" y="97974"/>
                  </a:lnTo>
                  <a:lnTo>
                    <a:pt x="258872" y="58649"/>
                  </a:lnTo>
                  <a:lnTo>
                    <a:pt x="227862" y="27639"/>
                  </a:lnTo>
                  <a:lnTo>
                    <a:pt x="188537" y="7303"/>
                  </a:lnTo>
                  <a:lnTo>
                    <a:pt x="143256" y="0"/>
                  </a:lnTo>
                  <a:close/>
                </a:path>
              </a:pathLst>
            </a:custGeom>
            <a:solidFill>
              <a:srgbClr val="D1D1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33" name="object 33"/>
          <p:cNvSpPr txBox="1"/>
          <p:nvPr/>
        </p:nvSpPr>
        <p:spPr>
          <a:xfrm>
            <a:off x="629818" y="2394427"/>
            <a:ext cx="1075055" cy="598805"/>
          </a:xfrm>
          <a:prstGeom prst="rect">
            <a:avLst/>
          </a:prstGeom>
        </p:spPr>
        <p:txBody>
          <a:bodyPr vert="horz" wrap="square" lIns="0" tIns="75565" rIns="0" bIns="0" rtlCol="0">
            <a:spAutoFit/>
          </a:bodyPr>
          <a:lstStyle/>
          <a:p>
            <a:pPr marL="0" marR="0" lvl="0" indent="0" algn="ctr" defTabSz="914400" rtl="0" eaLnBrk="1" fontAlgn="auto" latinLnBrk="0" hangingPunct="1">
              <a:lnSpc>
                <a:spcPct val="100000"/>
              </a:lnSpc>
              <a:spcBef>
                <a:spcPts val="595"/>
              </a:spcBef>
              <a:spcAft>
                <a:spcPts val="0"/>
              </a:spcAft>
              <a:buClrTx/>
              <a:buSzTx/>
              <a:buFontTx/>
              <a:buNone/>
              <a:tabLst/>
              <a:defRPr/>
            </a:pPr>
            <a:r>
              <a:rPr kumimoji="0" sz="1200" b="1" i="0" u="none" strike="noStrike" kern="1200" cap="none" spc="-5" normalizeH="0" baseline="0" noProof="0" dirty="0">
                <a:ln>
                  <a:noFill/>
                </a:ln>
                <a:solidFill>
                  <a:srgbClr val="000000"/>
                </a:solidFill>
                <a:effectLst/>
                <a:uLnTx/>
                <a:uFillTx/>
                <a:latin typeface="Arial"/>
                <a:ea typeface="+mn-ea"/>
                <a:cs typeface="Arial"/>
              </a:rPr>
              <a:t>Manufacturing</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5080" marR="0" lvl="0" indent="0" algn="ctr" defTabSz="914400" rtl="0" eaLnBrk="1" fontAlgn="auto" latinLnBrk="0" hangingPunct="1">
              <a:lnSpc>
                <a:spcPct val="100000"/>
              </a:lnSpc>
              <a:spcBef>
                <a:spcPts val="655"/>
              </a:spcBef>
              <a:spcAft>
                <a:spcPts val="0"/>
              </a:spcAft>
              <a:buClrTx/>
              <a:buSzTx/>
              <a:buFontTx/>
              <a:buNone/>
              <a:tabLst/>
              <a:defRPr/>
            </a:pPr>
            <a:r>
              <a:rPr kumimoji="0" sz="1600" b="0" i="0" u="none" strike="noStrike" kern="1200" cap="none" spc="-5" normalizeH="0" baseline="0" noProof="0" dirty="0">
                <a:ln>
                  <a:noFill/>
                </a:ln>
                <a:solidFill>
                  <a:srgbClr val="000000"/>
                </a:solidFill>
                <a:effectLst/>
                <a:uLnTx/>
                <a:uFillTx/>
                <a:latin typeface="Arial MT"/>
                <a:ea typeface="+mn-ea"/>
                <a:cs typeface="Arial MT"/>
              </a:rPr>
              <a:t>0</a:t>
            </a:r>
            <a:endParaRPr kumimoji="0" sz="1600" b="0" i="0" u="none" strike="noStrike" kern="1200" cap="none" spc="0" normalizeH="0" baseline="0" noProof="0">
              <a:ln>
                <a:noFill/>
              </a:ln>
              <a:solidFill>
                <a:srgbClr val="000000"/>
              </a:solidFill>
              <a:effectLst/>
              <a:uLnTx/>
              <a:uFillTx/>
              <a:latin typeface="Arial MT"/>
              <a:ea typeface="+mn-ea"/>
              <a:cs typeface="Arial MT"/>
            </a:endParaRPr>
          </a:p>
        </p:txBody>
      </p:sp>
      <p:sp>
        <p:nvSpPr>
          <p:cNvPr id="34" name="object 34"/>
          <p:cNvSpPr/>
          <p:nvPr/>
        </p:nvSpPr>
        <p:spPr>
          <a:xfrm>
            <a:off x="9116568" y="3944111"/>
            <a:ext cx="287020" cy="287020"/>
          </a:xfrm>
          <a:custGeom>
            <a:avLst/>
            <a:gdLst/>
            <a:ahLst/>
            <a:cxnLst/>
            <a:rect l="l" t="t" r="r" b="b"/>
            <a:pathLst>
              <a:path w="287020" h="287020">
                <a:moveTo>
                  <a:pt x="143255" y="0"/>
                </a:moveTo>
                <a:lnTo>
                  <a:pt x="97974" y="7303"/>
                </a:lnTo>
                <a:lnTo>
                  <a:pt x="58649" y="27639"/>
                </a:lnTo>
                <a:lnTo>
                  <a:pt x="27639" y="58649"/>
                </a:lnTo>
                <a:lnTo>
                  <a:pt x="7303" y="97974"/>
                </a:lnTo>
                <a:lnTo>
                  <a:pt x="0" y="143256"/>
                </a:lnTo>
                <a:lnTo>
                  <a:pt x="7303" y="188537"/>
                </a:lnTo>
                <a:lnTo>
                  <a:pt x="27639" y="227862"/>
                </a:lnTo>
                <a:lnTo>
                  <a:pt x="58649" y="258872"/>
                </a:lnTo>
                <a:lnTo>
                  <a:pt x="97974" y="279208"/>
                </a:lnTo>
                <a:lnTo>
                  <a:pt x="143255" y="286512"/>
                </a:lnTo>
                <a:lnTo>
                  <a:pt x="188537" y="279208"/>
                </a:lnTo>
                <a:lnTo>
                  <a:pt x="227862" y="258872"/>
                </a:lnTo>
                <a:lnTo>
                  <a:pt x="258872" y="227862"/>
                </a:lnTo>
                <a:lnTo>
                  <a:pt x="279208" y="188537"/>
                </a:lnTo>
                <a:lnTo>
                  <a:pt x="286511" y="143256"/>
                </a:lnTo>
                <a:lnTo>
                  <a:pt x="279208" y="97974"/>
                </a:lnTo>
                <a:lnTo>
                  <a:pt x="258872" y="58649"/>
                </a:lnTo>
                <a:lnTo>
                  <a:pt x="227862" y="27639"/>
                </a:lnTo>
                <a:lnTo>
                  <a:pt x="188537" y="7303"/>
                </a:lnTo>
                <a:lnTo>
                  <a:pt x="143255" y="0"/>
                </a:lnTo>
                <a:close/>
              </a:path>
            </a:pathLst>
          </a:custGeom>
          <a:solidFill>
            <a:srgbClr val="911C3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object 35"/>
          <p:cNvSpPr txBox="1"/>
          <p:nvPr/>
        </p:nvSpPr>
        <p:spPr>
          <a:xfrm>
            <a:off x="9191625" y="3948429"/>
            <a:ext cx="13843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Arial MT"/>
                <a:ea typeface="+mn-ea"/>
                <a:cs typeface="Arial MT"/>
              </a:rPr>
              <a:t>9</a:t>
            </a:r>
            <a:endParaRPr kumimoji="0" sz="1600" b="0" i="0" u="none" strike="noStrike" kern="1200" cap="none" spc="0" normalizeH="0" baseline="0" noProof="0">
              <a:ln>
                <a:noFill/>
              </a:ln>
              <a:solidFill>
                <a:srgbClr val="000000"/>
              </a:solidFill>
              <a:effectLst/>
              <a:uLnTx/>
              <a:uFillTx/>
              <a:latin typeface="Arial MT"/>
              <a:ea typeface="+mn-ea"/>
              <a:cs typeface="Arial MT"/>
            </a:endParaRPr>
          </a:p>
        </p:txBody>
      </p:sp>
      <p:pic>
        <p:nvPicPr>
          <p:cNvPr id="36" name="object 36"/>
          <p:cNvPicPr/>
          <p:nvPr/>
        </p:nvPicPr>
        <p:blipFill>
          <a:blip r:embed="rId8" cstate="print"/>
          <a:stretch>
            <a:fillRect/>
          </a:stretch>
        </p:blipFill>
        <p:spPr>
          <a:xfrm>
            <a:off x="9436481" y="3765677"/>
            <a:ext cx="641858" cy="641858"/>
          </a:xfrm>
          <a:prstGeom prst="rect">
            <a:avLst/>
          </a:prstGeom>
        </p:spPr>
      </p:pic>
      <p:sp>
        <p:nvSpPr>
          <p:cNvPr id="37" name="object 37"/>
          <p:cNvSpPr/>
          <p:nvPr/>
        </p:nvSpPr>
        <p:spPr>
          <a:xfrm>
            <a:off x="9116568" y="5224271"/>
            <a:ext cx="287020" cy="287020"/>
          </a:xfrm>
          <a:custGeom>
            <a:avLst/>
            <a:gdLst/>
            <a:ahLst/>
            <a:cxnLst/>
            <a:rect l="l" t="t" r="r" b="b"/>
            <a:pathLst>
              <a:path w="287020" h="287020">
                <a:moveTo>
                  <a:pt x="143255" y="0"/>
                </a:moveTo>
                <a:lnTo>
                  <a:pt x="97974" y="7303"/>
                </a:lnTo>
                <a:lnTo>
                  <a:pt x="58649" y="27639"/>
                </a:lnTo>
                <a:lnTo>
                  <a:pt x="27639" y="58649"/>
                </a:lnTo>
                <a:lnTo>
                  <a:pt x="7303" y="97974"/>
                </a:lnTo>
                <a:lnTo>
                  <a:pt x="0" y="143255"/>
                </a:lnTo>
                <a:lnTo>
                  <a:pt x="7303" y="188537"/>
                </a:lnTo>
                <a:lnTo>
                  <a:pt x="27639" y="227862"/>
                </a:lnTo>
                <a:lnTo>
                  <a:pt x="58649" y="258872"/>
                </a:lnTo>
                <a:lnTo>
                  <a:pt x="97974" y="279208"/>
                </a:lnTo>
                <a:lnTo>
                  <a:pt x="143255" y="286511"/>
                </a:lnTo>
                <a:lnTo>
                  <a:pt x="188537" y="279208"/>
                </a:lnTo>
                <a:lnTo>
                  <a:pt x="227862" y="258872"/>
                </a:lnTo>
                <a:lnTo>
                  <a:pt x="258872" y="227862"/>
                </a:lnTo>
                <a:lnTo>
                  <a:pt x="279208" y="188537"/>
                </a:lnTo>
                <a:lnTo>
                  <a:pt x="286511" y="143255"/>
                </a:lnTo>
                <a:lnTo>
                  <a:pt x="279208" y="97974"/>
                </a:lnTo>
                <a:lnTo>
                  <a:pt x="258872" y="58649"/>
                </a:lnTo>
                <a:lnTo>
                  <a:pt x="227862" y="27639"/>
                </a:lnTo>
                <a:lnTo>
                  <a:pt x="188537" y="7303"/>
                </a:lnTo>
                <a:lnTo>
                  <a:pt x="143255" y="0"/>
                </a:lnTo>
                <a:close/>
              </a:path>
            </a:pathLst>
          </a:custGeom>
          <a:solidFill>
            <a:srgbClr val="119A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object 38"/>
          <p:cNvSpPr txBox="1"/>
          <p:nvPr/>
        </p:nvSpPr>
        <p:spPr>
          <a:xfrm>
            <a:off x="9135236" y="5229605"/>
            <a:ext cx="25146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Arial MT"/>
                <a:ea typeface="+mn-ea"/>
                <a:cs typeface="Arial MT"/>
              </a:rPr>
              <a:t>10</a:t>
            </a:r>
            <a:endParaRPr kumimoji="0" sz="1600" b="0" i="0" u="none" strike="noStrike" kern="1200" cap="none" spc="0" normalizeH="0" baseline="0" noProof="0">
              <a:ln>
                <a:noFill/>
              </a:ln>
              <a:solidFill>
                <a:srgbClr val="000000"/>
              </a:solidFill>
              <a:effectLst/>
              <a:uLnTx/>
              <a:uFillTx/>
              <a:latin typeface="Arial MT"/>
              <a:ea typeface="+mn-ea"/>
              <a:cs typeface="Arial MT"/>
            </a:endParaRPr>
          </a:p>
        </p:txBody>
      </p:sp>
      <p:grpSp>
        <p:nvGrpSpPr>
          <p:cNvPr id="39" name="object 39"/>
          <p:cNvGrpSpPr/>
          <p:nvPr/>
        </p:nvGrpSpPr>
        <p:grpSpPr>
          <a:xfrm>
            <a:off x="9436481" y="5047615"/>
            <a:ext cx="641985" cy="640080"/>
            <a:chOff x="9436481" y="5047615"/>
            <a:chExt cx="641985" cy="640080"/>
          </a:xfrm>
        </p:grpSpPr>
        <p:pic>
          <p:nvPicPr>
            <p:cNvPr id="40" name="object 40"/>
            <p:cNvPicPr/>
            <p:nvPr/>
          </p:nvPicPr>
          <p:blipFill>
            <a:blip r:embed="rId9" cstate="print"/>
            <a:stretch>
              <a:fillRect/>
            </a:stretch>
          </p:blipFill>
          <p:spPr>
            <a:xfrm>
              <a:off x="9436481" y="5047615"/>
              <a:ext cx="641858" cy="640080"/>
            </a:xfrm>
            <a:prstGeom prst="rect">
              <a:avLst/>
            </a:prstGeom>
          </p:spPr>
        </p:pic>
        <p:pic>
          <p:nvPicPr>
            <p:cNvPr id="41" name="object 41"/>
            <p:cNvPicPr/>
            <p:nvPr/>
          </p:nvPicPr>
          <p:blipFill>
            <a:blip r:embed="rId10" cstate="print"/>
            <a:stretch>
              <a:fillRect/>
            </a:stretch>
          </p:blipFill>
          <p:spPr>
            <a:xfrm>
              <a:off x="9594341" y="5183224"/>
              <a:ext cx="328769" cy="370900"/>
            </a:xfrm>
            <a:prstGeom prst="rect">
              <a:avLst/>
            </a:prstGeom>
          </p:spPr>
        </p:pic>
      </p:grpSp>
      <p:pic>
        <p:nvPicPr>
          <p:cNvPr id="42" name="object 42"/>
          <p:cNvPicPr/>
          <p:nvPr/>
        </p:nvPicPr>
        <p:blipFill>
          <a:blip r:embed="rId11" cstate="print"/>
          <a:stretch>
            <a:fillRect/>
          </a:stretch>
        </p:blipFill>
        <p:spPr>
          <a:xfrm>
            <a:off x="5737733" y="3562984"/>
            <a:ext cx="640333" cy="640333"/>
          </a:xfrm>
          <a:prstGeom prst="rect">
            <a:avLst/>
          </a:prstGeom>
        </p:spPr>
      </p:pic>
      <p:sp>
        <p:nvSpPr>
          <p:cNvPr id="43" name="object 43"/>
          <p:cNvSpPr txBox="1"/>
          <p:nvPr/>
        </p:nvSpPr>
        <p:spPr>
          <a:xfrm>
            <a:off x="3265423" y="5434380"/>
            <a:ext cx="1608455" cy="391160"/>
          </a:xfrm>
          <a:prstGeom prst="rect">
            <a:avLst/>
          </a:prstGeom>
        </p:spPr>
        <p:txBody>
          <a:bodyPr vert="horz" wrap="square" lIns="0" tIns="12700" rIns="0" bIns="0" rtlCol="0">
            <a:spAutoFit/>
          </a:bodyPr>
          <a:lstStyle/>
          <a:p>
            <a:pPr marL="259079" marR="5080" lvl="0" indent="-247015"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000A2B"/>
                </a:solidFill>
                <a:effectLst/>
                <a:uLnTx/>
                <a:uFillTx/>
                <a:latin typeface="Arial"/>
                <a:ea typeface="+mn-ea"/>
                <a:cs typeface="Arial"/>
              </a:rPr>
              <a:t>COVID-19</a:t>
            </a:r>
            <a:r>
              <a:rPr kumimoji="0" sz="1200" b="1" i="0" u="none" strike="noStrike" kern="1200" cap="none" spc="-40" normalizeH="0" baseline="0" noProof="0" dirty="0">
                <a:ln>
                  <a:noFill/>
                </a:ln>
                <a:solidFill>
                  <a:srgbClr val="000A2B"/>
                </a:solidFill>
                <a:effectLst/>
                <a:uLnTx/>
                <a:uFillTx/>
                <a:latin typeface="Arial"/>
                <a:ea typeface="+mn-ea"/>
                <a:cs typeface="Arial"/>
              </a:rPr>
              <a:t> </a:t>
            </a:r>
            <a:r>
              <a:rPr kumimoji="0" sz="1200" b="1" i="0" u="none" strike="noStrike" kern="1200" cap="none" spc="-5" normalizeH="0" baseline="0" noProof="0" dirty="0">
                <a:ln>
                  <a:noFill/>
                </a:ln>
                <a:solidFill>
                  <a:srgbClr val="000A2B"/>
                </a:solidFill>
                <a:effectLst/>
                <a:uLnTx/>
                <a:uFillTx/>
                <a:latin typeface="Arial"/>
                <a:ea typeface="+mn-ea"/>
                <a:cs typeface="Arial"/>
              </a:rPr>
              <a:t>vaccination </a:t>
            </a:r>
            <a:r>
              <a:rPr kumimoji="0" sz="1200" b="1" i="0" u="none" strike="noStrike" kern="1200" cap="none" spc="-315" normalizeH="0" baseline="0" noProof="0" dirty="0">
                <a:ln>
                  <a:noFill/>
                </a:ln>
                <a:solidFill>
                  <a:srgbClr val="000A2B"/>
                </a:solidFill>
                <a:effectLst/>
                <a:uLnTx/>
                <a:uFillTx/>
                <a:latin typeface="Arial"/>
                <a:ea typeface="+mn-ea"/>
                <a:cs typeface="Arial"/>
              </a:rPr>
              <a:t> </a:t>
            </a:r>
            <a:r>
              <a:rPr kumimoji="0" sz="1200" b="1" i="0" u="none" strike="noStrike" kern="1200" cap="none" spc="-5" normalizeH="0" baseline="0" noProof="0" dirty="0">
                <a:ln>
                  <a:noFill/>
                </a:ln>
                <a:solidFill>
                  <a:srgbClr val="000A2B"/>
                </a:solidFill>
                <a:effectLst/>
                <a:uLnTx/>
                <a:uFillTx/>
                <a:latin typeface="Arial"/>
                <a:ea typeface="+mn-ea"/>
                <a:cs typeface="Arial"/>
              </a:rPr>
              <a:t>centres</a:t>
            </a:r>
            <a:r>
              <a:rPr kumimoji="0" sz="1200" b="1" i="0" u="none" strike="noStrike" kern="1200" cap="none" spc="-40" normalizeH="0" baseline="0" noProof="0" dirty="0">
                <a:ln>
                  <a:noFill/>
                </a:ln>
                <a:solidFill>
                  <a:srgbClr val="000A2B"/>
                </a:solidFill>
                <a:effectLst/>
                <a:uLnTx/>
                <a:uFillTx/>
                <a:latin typeface="Arial"/>
                <a:ea typeface="+mn-ea"/>
                <a:cs typeface="Arial"/>
              </a:rPr>
              <a:t> </a:t>
            </a:r>
            <a:r>
              <a:rPr kumimoji="0" sz="1200" b="1" i="0" u="none" strike="noStrike" kern="1200" cap="none" spc="-5" normalizeH="0" baseline="0" noProof="0" dirty="0">
                <a:ln>
                  <a:noFill/>
                </a:ln>
                <a:solidFill>
                  <a:srgbClr val="000A2B"/>
                </a:solidFill>
                <a:effectLst/>
                <a:uLnTx/>
                <a:uFillTx/>
                <a:latin typeface="Arial"/>
                <a:ea typeface="+mn-ea"/>
                <a:cs typeface="Arial"/>
              </a:rPr>
              <a:t>(CVCs)</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grpSp>
        <p:nvGrpSpPr>
          <p:cNvPr id="44" name="object 44"/>
          <p:cNvGrpSpPr/>
          <p:nvPr/>
        </p:nvGrpSpPr>
        <p:grpSpPr>
          <a:xfrm>
            <a:off x="3748913" y="4590288"/>
            <a:ext cx="641985" cy="829310"/>
            <a:chOff x="3748913" y="4590288"/>
            <a:chExt cx="641985" cy="829310"/>
          </a:xfrm>
        </p:grpSpPr>
        <p:pic>
          <p:nvPicPr>
            <p:cNvPr id="45" name="object 45"/>
            <p:cNvPicPr/>
            <p:nvPr/>
          </p:nvPicPr>
          <p:blipFill>
            <a:blip r:embed="rId12" cstate="print"/>
            <a:stretch>
              <a:fillRect/>
            </a:stretch>
          </p:blipFill>
          <p:spPr>
            <a:xfrm>
              <a:off x="3748913" y="4778121"/>
              <a:ext cx="641858" cy="641349"/>
            </a:xfrm>
            <a:prstGeom prst="rect">
              <a:avLst/>
            </a:prstGeom>
          </p:spPr>
        </p:pic>
        <p:pic>
          <p:nvPicPr>
            <p:cNvPr id="46" name="object 46"/>
            <p:cNvPicPr/>
            <p:nvPr/>
          </p:nvPicPr>
          <p:blipFill>
            <a:blip r:embed="rId13" cstate="print"/>
            <a:stretch>
              <a:fillRect/>
            </a:stretch>
          </p:blipFill>
          <p:spPr>
            <a:xfrm>
              <a:off x="3982048" y="5132957"/>
              <a:ext cx="69828" cy="149475"/>
            </a:xfrm>
            <a:prstGeom prst="rect">
              <a:avLst/>
            </a:prstGeom>
          </p:spPr>
        </p:pic>
        <p:pic>
          <p:nvPicPr>
            <p:cNvPr id="47" name="object 47"/>
            <p:cNvPicPr/>
            <p:nvPr/>
          </p:nvPicPr>
          <p:blipFill>
            <a:blip r:embed="rId14" cstate="print"/>
            <a:stretch>
              <a:fillRect/>
            </a:stretch>
          </p:blipFill>
          <p:spPr>
            <a:xfrm>
              <a:off x="4055331" y="4916051"/>
              <a:ext cx="101020" cy="365246"/>
            </a:xfrm>
            <a:prstGeom prst="rect">
              <a:avLst/>
            </a:prstGeom>
          </p:spPr>
        </p:pic>
        <p:sp>
          <p:nvSpPr>
            <p:cNvPr id="48" name="object 48"/>
            <p:cNvSpPr/>
            <p:nvPr/>
          </p:nvSpPr>
          <p:spPr>
            <a:xfrm>
              <a:off x="3925824" y="4590288"/>
              <a:ext cx="287020" cy="287020"/>
            </a:xfrm>
            <a:custGeom>
              <a:avLst/>
              <a:gdLst/>
              <a:ahLst/>
              <a:cxnLst/>
              <a:rect l="l" t="t" r="r" b="b"/>
              <a:pathLst>
                <a:path w="287020" h="287020">
                  <a:moveTo>
                    <a:pt x="143255" y="0"/>
                  </a:moveTo>
                  <a:lnTo>
                    <a:pt x="97974" y="7303"/>
                  </a:lnTo>
                  <a:lnTo>
                    <a:pt x="58649" y="27639"/>
                  </a:lnTo>
                  <a:lnTo>
                    <a:pt x="27639" y="58649"/>
                  </a:lnTo>
                  <a:lnTo>
                    <a:pt x="7303" y="97974"/>
                  </a:lnTo>
                  <a:lnTo>
                    <a:pt x="0" y="143256"/>
                  </a:lnTo>
                  <a:lnTo>
                    <a:pt x="7303" y="188537"/>
                  </a:lnTo>
                  <a:lnTo>
                    <a:pt x="27639" y="227862"/>
                  </a:lnTo>
                  <a:lnTo>
                    <a:pt x="58649" y="258872"/>
                  </a:lnTo>
                  <a:lnTo>
                    <a:pt x="97974" y="279208"/>
                  </a:lnTo>
                  <a:lnTo>
                    <a:pt x="143255" y="286512"/>
                  </a:lnTo>
                  <a:lnTo>
                    <a:pt x="188537" y="279208"/>
                  </a:lnTo>
                  <a:lnTo>
                    <a:pt x="227862" y="258872"/>
                  </a:lnTo>
                  <a:lnTo>
                    <a:pt x="258872" y="227862"/>
                  </a:lnTo>
                  <a:lnTo>
                    <a:pt x="279208" y="188537"/>
                  </a:lnTo>
                  <a:lnTo>
                    <a:pt x="286512" y="143256"/>
                  </a:lnTo>
                  <a:lnTo>
                    <a:pt x="279208" y="97974"/>
                  </a:lnTo>
                  <a:lnTo>
                    <a:pt x="258872" y="58649"/>
                  </a:lnTo>
                  <a:lnTo>
                    <a:pt x="227862" y="27639"/>
                  </a:lnTo>
                  <a:lnTo>
                    <a:pt x="188537" y="7303"/>
                  </a:lnTo>
                  <a:lnTo>
                    <a:pt x="143255" y="0"/>
                  </a:lnTo>
                  <a:close/>
                </a:path>
              </a:pathLst>
            </a:custGeom>
            <a:solidFill>
              <a:srgbClr val="119A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49" name="object 49"/>
          <p:cNvSpPr txBox="1"/>
          <p:nvPr/>
        </p:nvSpPr>
        <p:spPr>
          <a:xfrm>
            <a:off x="4000627" y="4595240"/>
            <a:ext cx="13843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Arial MT"/>
                <a:ea typeface="+mn-ea"/>
                <a:cs typeface="Arial MT"/>
              </a:rPr>
              <a:t>4</a:t>
            </a:r>
            <a:endParaRPr kumimoji="0" sz="1600" b="0" i="0" u="none" strike="noStrike" kern="1200" cap="none" spc="0" normalizeH="0" baseline="0" noProof="0">
              <a:ln>
                <a:noFill/>
              </a:ln>
              <a:solidFill>
                <a:srgbClr val="000000"/>
              </a:solidFill>
              <a:effectLst/>
              <a:uLnTx/>
              <a:uFillTx/>
              <a:latin typeface="Arial MT"/>
              <a:ea typeface="+mn-ea"/>
              <a:cs typeface="Arial MT"/>
            </a:endParaRPr>
          </a:p>
        </p:txBody>
      </p:sp>
      <p:grpSp>
        <p:nvGrpSpPr>
          <p:cNvPr id="50" name="object 50"/>
          <p:cNvGrpSpPr/>
          <p:nvPr/>
        </p:nvGrpSpPr>
        <p:grpSpPr>
          <a:xfrm>
            <a:off x="6793865" y="4806822"/>
            <a:ext cx="640715" cy="640080"/>
            <a:chOff x="6793865" y="4806822"/>
            <a:chExt cx="640715" cy="640080"/>
          </a:xfrm>
        </p:grpSpPr>
        <p:pic>
          <p:nvPicPr>
            <p:cNvPr id="51" name="object 51"/>
            <p:cNvPicPr/>
            <p:nvPr/>
          </p:nvPicPr>
          <p:blipFill>
            <a:blip r:embed="rId5" cstate="print"/>
            <a:stretch>
              <a:fillRect/>
            </a:stretch>
          </p:blipFill>
          <p:spPr>
            <a:xfrm>
              <a:off x="6793865" y="4806822"/>
              <a:ext cx="640333" cy="640079"/>
            </a:xfrm>
            <a:prstGeom prst="rect">
              <a:avLst/>
            </a:prstGeom>
          </p:spPr>
        </p:pic>
        <p:pic>
          <p:nvPicPr>
            <p:cNvPr id="52" name="object 52"/>
            <p:cNvPicPr/>
            <p:nvPr/>
          </p:nvPicPr>
          <p:blipFill>
            <a:blip r:embed="rId15" cstate="print"/>
            <a:stretch>
              <a:fillRect/>
            </a:stretch>
          </p:blipFill>
          <p:spPr>
            <a:xfrm>
              <a:off x="6930281" y="4942500"/>
              <a:ext cx="370905" cy="370777"/>
            </a:xfrm>
            <a:prstGeom prst="rect">
              <a:avLst/>
            </a:prstGeom>
          </p:spPr>
        </p:pic>
      </p:grpSp>
      <p:grpSp>
        <p:nvGrpSpPr>
          <p:cNvPr id="53" name="object 53"/>
          <p:cNvGrpSpPr/>
          <p:nvPr/>
        </p:nvGrpSpPr>
        <p:grpSpPr>
          <a:xfrm>
            <a:off x="10125836" y="4206621"/>
            <a:ext cx="930910" cy="435609"/>
            <a:chOff x="10125836" y="4206621"/>
            <a:chExt cx="930910" cy="435609"/>
          </a:xfrm>
        </p:grpSpPr>
        <p:sp>
          <p:nvSpPr>
            <p:cNvPr id="54" name="object 54"/>
            <p:cNvSpPr/>
            <p:nvPr/>
          </p:nvSpPr>
          <p:spPr>
            <a:xfrm>
              <a:off x="10135361" y="4216146"/>
              <a:ext cx="911860" cy="416559"/>
            </a:xfrm>
            <a:custGeom>
              <a:avLst/>
              <a:gdLst/>
              <a:ahLst/>
              <a:cxnLst/>
              <a:rect l="l" t="t" r="r" b="b"/>
              <a:pathLst>
                <a:path w="911859" h="416560">
                  <a:moveTo>
                    <a:pt x="0" y="416051"/>
                  </a:moveTo>
                  <a:lnTo>
                    <a:pt x="911351" y="416051"/>
                  </a:lnTo>
                  <a:lnTo>
                    <a:pt x="911351" y="0"/>
                  </a:lnTo>
                  <a:lnTo>
                    <a:pt x="0" y="0"/>
                  </a:lnTo>
                  <a:lnTo>
                    <a:pt x="0" y="416051"/>
                  </a:lnTo>
                  <a:close/>
                </a:path>
              </a:pathLst>
            </a:custGeom>
            <a:ln w="19050">
              <a:solidFill>
                <a:srgbClr val="911C3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55" name="object 55"/>
            <p:cNvPicPr/>
            <p:nvPr/>
          </p:nvPicPr>
          <p:blipFill>
            <a:blip r:embed="rId16" cstate="print"/>
            <a:stretch>
              <a:fillRect/>
            </a:stretch>
          </p:blipFill>
          <p:spPr>
            <a:xfrm>
              <a:off x="10273732" y="4300570"/>
              <a:ext cx="633087" cy="255506"/>
            </a:xfrm>
            <a:prstGeom prst="rect">
              <a:avLst/>
            </a:prstGeom>
          </p:spPr>
        </p:pic>
      </p:grpSp>
      <p:sp>
        <p:nvSpPr>
          <p:cNvPr id="56" name="object 56"/>
          <p:cNvSpPr txBox="1"/>
          <p:nvPr/>
        </p:nvSpPr>
        <p:spPr>
          <a:xfrm>
            <a:off x="6462140" y="3581527"/>
            <a:ext cx="899160"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0" normalizeH="0" baseline="0" noProof="0" dirty="0">
                <a:ln>
                  <a:noFill/>
                </a:ln>
                <a:solidFill>
                  <a:srgbClr val="000000"/>
                </a:solidFill>
                <a:effectLst/>
                <a:uLnTx/>
                <a:uFillTx/>
                <a:latin typeface="Arial"/>
                <a:ea typeface="+mn-ea"/>
                <a:cs typeface="Arial"/>
              </a:rPr>
              <a:t>Technical </a:t>
            </a:r>
            <a:r>
              <a:rPr kumimoji="0" sz="1200" b="1" i="0" u="none" strike="noStrike" kern="1200" cap="none" spc="-5" normalizeH="0" baseline="0" noProof="0" dirty="0">
                <a:ln>
                  <a:noFill/>
                </a:ln>
                <a:solidFill>
                  <a:srgbClr val="000000"/>
                </a:solidFill>
                <a:effectLst/>
                <a:uLnTx/>
                <a:uFillTx/>
                <a:latin typeface="Arial"/>
                <a:ea typeface="+mn-ea"/>
                <a:cs typeface="Arial"/>
              </a:rPr>
              <a:t> assistance </a:t>
            </a:r>
            <a:r>
              <a:rPr kumimoji="0" sz="1200" b="1" i="0" u="none" strike="noStrike" kern="1200" cap="none" spc="0" normalizeH="0" baseline="0" noProof="0" dirty="0">
                <a:ln>
                  <a:noFill/>
                </a:ln>
                <a:solidFill>
                  <a:srgbClr val="000000"/>
                </a:solidFill>
                <a:effectLst/>
                <a:uLnTx/>
                <a:uFillTx/>
                <a:latin typeface="Arial"/>
                <a:ea typeface="+mn-ea"/>
                <a:cs typeface="Arial"/>
              </a:rPr>
              <a:t> to</a:t>
            </a:r>
            <a:r>
              <a:rPr kumimoji="0" sz="1200" b="1" i="0" u="none" strike="noStrike" kern="1200" cap="none" spc="-55" normalizeH="0" baseline="0" noProof="0" dirty="0">
                <a:ln>
                  <a:noFill/>
                </a:ln>
                <a:solidFill>
                  <a:srgbClr val="000000"/>
                </a:solidFill>
                <a:effectLst/>
                <a:uLnTx/>
                <a:uFillTx/>
                <a:latin typeface="Arial"/>
                <a:ea typeface="+mn-ea"/>
                <a:cs typeface="Arial"/>
              </a:rPr>
              <a:t> </a:t>
            </a:r>
            <a:r>
              <a:rPr kumimoji="0" sz="1200" b="1" i="0" u="none" strike="noStrike" kern="1200" cap="none" spc="-5" normalizeH="0" baseline="0" noProof="0" dirty="0">
                <a:ln>
                  <a:noFill/>
                </a:ln>
                <a:solidFill>
                  <a:srgbClr val="000000"/>
                </a:solidFill>
                <a:effectLst/>
                <a:uLnTx/>
                <a:uFillTx/>
                <a:latin typeface="Arial"/>
                <a:ea typeface="+mn-ea"/>
                <a:cs typeface="Arial"/>
              </a:rPr>
              <a:t>countries</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grpSp>
        <p:nvGrpSpPr>
          <p:cNvPr id="57" name="object 57"/>
          <p:cNvGrpSpPr/>
          <p:nvPr/>
        </p:nvGrpSpPr>
        <p:grpSpPr>
          <a:xfrm>
            <a:off x="5564123" y="3735323"/>
            <a:ext cx="1830070" cy="883919"/>
            <a:chOff x="5564123" y="3735323"/>
            <a:chExt cx="1830070" cy="883919"/>
          </a:xfrm>
        </p:grpSpPr>
        <p:sp>
          <p:nvSpPr>
            <p:cNvPr id="58" name="object 58"/>
            <p:cNvSpPr/>
            <p:nvPr/>
          </p:nvSpPr>
          <p:spPr>
            <a:xfrm>
              <a:off x="6474713" y="4193285"/>
              <a:ext cx="909955" cy="416559"/>
            </a:xfrm>
            <a:custGeom>
              <a:avLst/>
              <a:gdLst/>
              <a:ahLst/>
              <a:cxnLst/>
              <a:rect l="l" t="t" r="r" b="b"/>
              <a:pathLst>
                <a:path w="909954" h="416560">
                  <a:moveTo>
                    <a:pt x="909828" y="0"/>
                  </a:moveTo>
                  <a:lnTo>
                    <a:pt x="0" y="0"/>
                  </a:lnTo>
                  <a:lnTo>
                    <a:pt x="0" y="416051"/>
                  </a:lnTo>
                  <a:lnTo>
                    <a:pt x="909828" y="416051"/>
                  </a:lnTo>
                  <a:lnTo>
                    <a:pt x="90982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object 59"/>
            <p:cNvSpPr/>
            <p:nvPr/>
          </p:nvSpPr>
          <p:spPr>
            <a:xfrm>
              <a:off x="6474713" y="4193285"/>
              <a:ext cx="909955" cy="416559"/>
            </a:xfrm>
            <a:custGeom>
              <a:avLst/>
              <a:gdLst/>
              <a:ahLst/>
              <a:cxnLst/>
              <a:rect l="l" t="t" r="r" b="b"/>
              <a:pathLst>
                <a:path w="909954" h="416560">
                  <a:moveTo>
                    <a:pt x="0" y="416051"/>
                  </a:moveTo>
                  <a:lnTo>
                    <a:pt x="909828" y="416051"/>
                  </a:lnTo>
                  <a:lnTo>
                    <a:pt x="909828" y="0"/>
                  </a:lnTo>
                  <a:lnTo>
                    <a:pt x="0" y="0"/>
                  </a:lnTo>
                  <a:lnTo>
                    <a:pt x="0" y="416051"/>
                  </a:lnTo>
                  <a:close/>
                </a:path>
              </a:pathLst>
            </a:custGeom>
            <a:ln w="19050">
              <a:solidFill>
                <a:srgbClr val="D1D1D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60" name="object 60"/>
            <p:cNvPicPr/>
            <p:nvPr/>
          </p:nvPicPr>
          <p:blipFill>
            <a:blip r:embed="rId17" cstate="print"/>
            <a:stretch>
              <a:fillRect/>
            </a:stretch>
          </p:blipFill>
          <p:spPr>
            <a:xfrm>
              <a:off x="6574535" y="4239767"/>
              <a:ext cx="708659" cy="321563"/>
            </a:xfrm>
            <a:prstGeom prst="rect">
              <a:avLst/>
            </a:prstGeom>
          </p:spPr>
        </p:pic>
        <p:sp>
          <p:nvSpPr>
            <p:cNvPr id="61" name="object 61"/>
            <p:cNvSpPr/>
            <p:nvPr/>
          </p:nvSpPr>
          <p:spPr>
            <a:xfrm>
              <a:off x="5564123" y="3735323"/>
              <a:ext cx="287020" cy="287020"/>
            </a:xfrm>
            <a:custGeom>
              <a:avLst/>
              <a:gdLst/>
              <a:ahLst/>
              <a:cxnLst/>
              <a:rect l="l" t="t" r="r" b="b"/>
              <a:pathLst>
                <a:path w="287020" h="287020">
                  <a:moveTo>
                    <a:pt x="143255" y="0"/>
                  </a:moveTo>
                  <a:lnTo>
                    <a:pt x="97974" y="7303"/>
                  </a:lnTo>
                  <a:lnTo>
                    <a:pt x="58649" y="27639"/>
                  </a:lnTo>
                  <a:lnTo>
                    <a:pt x="27639" y="58649"/>
                  </a:lnTo>
                  <a:lnTo>
                    <a:pt x="7303" y="97974"/>
                  </a:lnTo>
                  <a:lnTo>
                    <a:pt x="0" y="143256"/>
                  </a:lnTo>
                  <a:lnTo>
                    <a:pt x="7303" y="188537"/>
                  </a:lnTo>
                  <a:lnTo>
                    <a:pt x="27639" y="227862"/>
                  </a:lnTo>
                  <a:lnTo>
                    <a:pt x="58649" y="258872"/>
                  </a:lnTo>
                  <a:lnTo>
                    <a:pt x="97974" y="279208"/>
                  </a:lnTo>
                  <a:lnTo>
                    <a:pt x="143255" y="286512"/>
                  </a:lnTo>
                  <a:lnTo>
                    <a:pt x="188537" y="279208"/>
                  </a:lnTo>
                  <a:lnTo>
                    <a:pt x="227862" y="258872"/>
                  </a:lnTo>
                  <a:lnTo>
                    <a:pt x="258872" y="227862"/>
                  </a:lnTo>
                  <a:lnTo>
                    <a:pt x="279208" y="188537"/>
                  </a:lnTo>
                  <a:lnTo>
                    <a:pt x="286512" y="143256"/>
                  </a:lnTo>
                  <a:lnTo>
                    <a:pt x="279208" y="97974"/>
                  </a:lnTo>
                  <a:lnTo>
                    <a:pt x="258872" y="58649"/>
                  </a:lnTo>
                  <a:lnTo>
                    <a:pt x="227862" y="27639"/>
                  </a:lnTo>
                  <a:lnTo>
                    <a:pt x="188537" y="7303"/>
                  </a:lnTo>
                  <a:lnTo>
                    <a:pt x="143255" y="0"/>
                  </a:lnTo>
                  <a:close/>
                </a:path>
              </a:pathLst>
            </a:custGeom>
            <a:solidFill>
              <a:srgbClr val="D1D1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62" name="object 62"/>
          <p:cNvSpPr/>
          <p:nvPr/>
        </p:nvSpPr>
        <p:spPr>
          <a:xfrm>
            <a:off x="9116568" y="2700527"/>
            <a:ext cx="287020" cy="287020"/>
          </a:xfrm>
          <a:custGeom>
            <a:avLst/>
            <a:gdLst/>
            <a:ahLst/>
            <a:cxnLst/>
            <a:rect l="l" t="t" r="r" b="b"/>
            <a:pathLst>
              <a:path w="287020" h="287019">
                <a:moveTo>
                  <a:pt x="143255" y="0"/>
                </a:moveTo>
                <a:lnTo>
                  <a:pt x="97974" y="7303"/>
                </a:lnTo>
                <a:lnTo>
                  <a:pt x="58649" y="27639"/>
                </a:lnTo>
                <a:lnTo>
                  <a:pt x="27639" y="58649"/>
                </a:lnTo>
                <a:lnTo>
                  <a:pt x="7303" y="97974"/>
                </a:lnTo>
                <a:lnTo>
                  <a:pt x="0" y="143256"/>
                </a:lnTo>
                <a:lnTo>
                  <a:pt x="7303" y="188537"/>
                </a:lnTo>
                <a:lnTo>
                  <a:pt x="27639" y="227862"/>
                </a:lnTo>
                <a:lnTo>
                  <a:pt x="58649" y="258872"/>
                </a:lnTo>
                <a:lnTo>
                  <a:pt x="97974" y="279208"/>
                </a:lnTo>
                <a:lnTo>
                  <a:pt x="143255" y="286512"/>
                </a:lnTo>
                <a:lnTo>
                  <a:pt x="188537" y="279208"/>
                </a:lnTo>
                <a:lnTo>
                  <a:pt x="227862" y="258872"/>
                </a:lnTo>
                <a:lnTo>
                  <a:pt x="258872" y="227862"/>
                </a:lnTo>
                <a:lnTo>
                  <a:pt x="279208" y="188537"/>
                </a:lnTo>
                <a:lnTo>
                  <a:pt x="286511" y="143256"/>
                </a:lnTo>
                <a:lnTo>
                  <a:pt x="279208" y="97974"/>
                </a:lnTo>
                <a:lnTo>
                  <a:pt x="258872" y="58649"/>
                </a:lnTo>
                <a:lnTo>
                  <a:pt x="227862" y="27639"/>
                </a:lnTo>
                <a:lnTo>
                  <a:pt x="188537" y="7303"/>
                </a:lnTo>
                <a:lnTo>
                  <a:pt x="143255" y="0"/>
                </a:lnTo>
                <a:close/>
              </a:path>
            </a:pathLst>
          </a:custGeom>
          <a:solidFill>
            <a:srgbClr val="D1D1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3" name="object 63"/>
          <p:cNvSpPr txBox="1"/>
          <p:nvPr/>
        </p:nvSpPr>
        <p:spPr>
          <a:xfrm>
            <a:off x="9191625" y="2704845"/>
            <a:ext cx="13843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000000"/>
                </a:solidFill>
                <a:effectLst/>
                <a:uLnTx/>
                <a:uFillTx/>
                <a:latin typeface="Arial MT"/>
                <a:ea typeface="+mn-ea"/>
                <a:cs typeface="Arial MT"/>
              </a:rPr>
              <a:t>8</a:t>
            </a:r>
            <a:endParaRPr kumimoji="0" sz="1600" b="0" i="0" u="none" strike="noStrike" kern="1200" cap="none" spc="0" normalizeH="0" baseline="0" noProof="0">
              <a:ln>
                <a:noFill/>
              </a:ln>
              <a:solidFill>
                <a:srgbClr val="000000"/>
              </a:solidFill>
              <a:effectLst/>
              <a:uLnTx/>
              <a:uFillTx/>
              <a:latin typeface="Arial MT"/>
              <a:ea typeface="+mn-ea"/>
              <a:cs typeface="Arial MT"/>
            </a:endParaRPr>
          </a:p>
        </p:txBody>
      </p:sp>
      <p:sp>
        <p:nvSpPr>
          <p:cNvPr id="64" name="object 64"/>
          <p:cNvSpPr txBox="1"/>
          <p:nvPr/>
        </p:nvSpPr>
        <p:spPr>
          <a:xfrm>
            <a:off x="10124058" y="3752850"/>
            <a:ext cx="1250950" cy="39116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a:ea typeface="+mn-ea"/>
                <a:cs typeface="Arial"/>
              </a:rPr>
              <a:t>Hiring of </a:t>
            </a:r>
            <a:r>
              <a:rPr kumimoji="0" sz="1200" b="1" i="0" u="none" strike="noStrike" kern="1200" cap="none" spc="5" normalizeH="0" baseline="0" noProof="0" dirty="0">
                <a:ln>
                  <a:noFill/>
                </a:ln>
                <a:solidFill>
                  <a:srgbClr val="000000"/>
                </a:solidFill>
                <a:effectLst/>
                <a:uLnTx/>
                <a:uFillTx/>
                <a:latin typeface="Arial"/>
                <a:ea typeface="+mn-ea"/>
                <a:cs typeface="Arial"/>
              </a:rPr>
              <a:t> </a:t>
            </a:r>
            <a:r>
              <a:rPr kumimoji="0" sz="1200" b="1" i="0" u="none" strike="noStrike" kern="1200" cap="none" spc="0" normalizeH="0" baseline="0" noProof="0" dirty="0">
                <a:ln>
                  <a:noFill/>
                </a:ln>
                <a:solidFill>
                  <a:srgbClr val="000000"/>
                </a:solidFill>
                <a:effectLst/>
                <a:uLnTx/>
                <a:uFillTx/>
                <a:latin typeface="Arial"/>
                <a:ea typeface="+mn-ea"/>
                <a:cs typeface="Arial"/>
              </a:rPr>
              <a:t>Progra</a:t>
            </a:r>
            <a:r>
              <a:rPr kumimoji="0" sz="1200" b="1" i="0" u="none" strike="noStrike" kern="1200" cap="none" spc="-5" normalizeH="0" baseline="0" noProof="0" dirty="0">
                <a:ln>
                  <a:noFill/>
                </a:ln>
                <a:solidFill>
                  <a:srgbClr val="000000"/>
                </a:solidFill>
                <a:effectLst/>
                <a:uLnTx/>
                <a:uFillTx/>
                <a:latin typeface="Arial"/>
                <a:ea typeface="+mn-ea"/>
                <a:cs typeface="Arial"/>
              </a:rPr>
              <a:t>mme</a:t>
            </a:r>
            <a:r>
              <a:rPr kumimoji="0" sz="1200" b="1" i="0" u="none" strike="noStrike" kern="1200" cap="none" spc="-30" normalizeH="0" baseline="0" noProof="0" dirty="0">
                <a:ln>
                  <a:noFill/>
                </a:ln>
                <a:solidFill>
                  <a:srgbClr val="000000"/>
                </a:solidFill>
                <a:effectLst/>
                <a:uLnTx/>
                <a:uFillTx/>
                <a:latin typeface="Arial"/>
                <a:ea typeface="+mn-ea"/>
                <a:cs typeface="Arial"/>
              </a:rPr>
              <a:t> </a:t>
            </a:r>
            <a:r>
              <a:rPr kumimoji="0" sz="1200" b="1" i="0" u="none" strike="noStrike" kern="1200" cap="none" spc="0" normalizeH="0" baseline="0" noProof="0" dirty="0">
                <a:ln>
                  <a:noFill/>
                </a:ln>
                <a:solidFill>
                  <a:srgbClr val="000000"/>
                </a:solidFill>
                <a:effectLst/>
                <a:uLnTx/>
                <a:uFillTx/>
                <a:latin typeface="Arial"/>
                <a:ea typeface="+mn-ea"/>
                <a:cs typeface="Arial"/>
              </a:rPr>
              <a:t>S</a:t>
            </a:r>
            <a:r>
              <a:rPr kumimoji="0" sz="1200" b="1" i="0" u="none" strike="noStrike" kern="1200" cap="none" spc="-5" normalizeH="0" baseline="0" noProof="0" dirty="0">
                <a:ln>
                  <a:noFill/>
                </a:ln>
                <a:solidFill>
                  <a:srgbClr val="000000"/>
                </a:solidFill>
                <a:effectLst/>
                <a:uLnTx/>
                <a:uFillTx/>
                <a:latin typeface="Arial"/>
                <a:ea typeface="+mn-ea"/>
                <a:cs typeface="Arial"/>
              </a:rPr>
              <a:t>taff</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sp>
        <p:nvSpPr>
          <p:cNvPr id="65" name="object 65"/>
          <p:cNvSpPr txBox="1"/>
          <p:nvPr/>
        </p:nvSpPr>
        <p:spPr>
          <a:xfrm>
            <a:off x="10124058" y="5033898"/>
            <a:ext cx="1153160" cy="39116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a:ea typeface="+mn-ea"/>
                <a:cs typeface="Arial"/>
              </a:rPr>
              <a:t>Impl</a:t>
            </a:r>
            <a:r>
              <a:rPr kumimoji="0" sz="1200" b="1" i="0" u="none" strike="noStrike" kern="1200" cap="none" spc="-5" normalizeH="0" baseline="0" noProof="0" dirty="0">
                <a:ln>
                  <a:noFill/>
                </a:ln>
                <a:solidFill>
                  <a:srgbClr val="000000"/>
                </a:solidFill>
                <a:effectLst/>
                <a:uLnTx/>
                <a:uFillTx/>
                <a:latin typeface="Arial"/>
                <a:ea typeface="+mn-ea"/>
                <a:cs typeface="Arial"/>
              </a:rPr>
              <a:t>eme</a:t>
            </a:r>
            <a:r>
              <a:rPr kumimoji="0" sz="1200" b="1" i="0" u="none" strike="noStrike" kern="1200" cap="none" spc="0" normalizeH="0" baseline="0" noProof="0" dirty="0">
                <a:ln>
                  <a:noFill/>
                </a:ln>
                <a:solidFill>
                  <a:srgbClr val="000000"/>
                </a:solidFill>
                <a:effectLst/>
                <a:uLnTx/>
                <a:uFillTx/>
                <a:latin typeface="Arial"/>
                <a:ea typeface="+mn-ea"/>
                <a:cs typeface="Arial"/>
              </a:rPr>
              <a:t>n</a:t>
            </a:r>
            <a:r>
              <a:rPr kumimoji="0" sz="1200" b="1" i="0" u="none" strike="noStrike" kern="1200" cap="none" spc="-5" normalizeH="0" baseline="0" noProof="0" dirty="0">
                <a:ln>
                  <a:noFill/>
                </a:ln>
                <a:solidFill>
                  <a:srgbClr val="000000"/>
                </a:solidFill>
                <a:effectLst/>
                <a:uLnTx/>
                <a:uFillTx/>
                <a:latin typeface="Arial"/>
                <a:ea typeface="+mn-ea"/>
                <a:cs typeface="Arial"/>
              </a:rPr>
              <a:t>ta</a:t>
            </a:r>
            <a:r>
              <a:rPr kumimoji="0" sz="1200" b="1" i="0" u="none" strike="noStrike" kern="1200" cap="none" spc="0" normalizeH="0" baseline="0" noProof="0" dirty="0">
                <a:ln>
                  <a:noFill/>
                </a:ln>
                <a:solidFill>
                  <a:srgbClr val="000000"/>
                </a:solidFill>
                <a:effectLst/>
                <a:uLnTx/>
                <a:uFillTx/>
                <a:latin typeface="Arial"/>
                <a:ea typeface="+mn-ea"/>
                <a:cs typeface="Arial"/>
              </a:rPr>
              <a:t>tion  science</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sp>
        <p:nvSpPr>
          <p:cNvPr id="66" name="object 66"/>
          <p:cNvSpPr txBox="1"/>
          <p:nvPr/>
        </p:nvSpPr>
        <p:spPr>
          <a:xfrm>
            <a:off x="10124058" y="2642108"/>
            <a:ext cx="1515110" cy="3917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000000"/>
                </a:solidFill>
                <a:effectLst/>
                <a:uLnTx/>
                <a:uFillTx/>
                <a:latin typeface="Arial"/>
                <a:ea typeface="+mn-ea"/>
                <a:cs typeface="Arial"/>
              </a:rPr>
              <a:t>Data</a:t>
            </a:r>
            <a:r>
              <a:rPr kumimoji="0" sz="1200" b="1" i="0" u="none" strike="noStrike" kern="1200" cap="none" spc="-50" normalizeH="0" baseline="0" noProof="0" dirty="0">
                <a:ln>
                  <a:noFill/>
                </a:ln>
                <a:solidFill>
                  <a:srgbClr val="000000"/>
                </a:solidFill>
                <a:effectLst/>
                <a:uLnTx/>
                <a:uFillTx/>
                <a:latin typeface="Arial"/>
                <a:ea typeface="+mn-ea"/>
                <a:cs typeface="Arial"/>
              </a:rPr>
              <a:t> </a:t>
            </a:r>
            <a:r>
              <a:rPr kumimoji="0" sz="1200" b="1" i="0" u="none" strike="noStrike" kern="1200" cap="none" spc="0" normalizeH="0" baseline="0" noProof="0" dirty="0">
                <a:ln>
                  <a:noFill/>
                </a:ln>
                <a:solidFill>
                  <a:srgbClr val="000000"/>
                </a:solidFill>
                <a:effectLst/>
                <a:uLnTx/>
                <a:uFillTx/>
                <a:latin typeface="Arial"/>
                <a:ea typeface="+mn-ea"/>
                <a:cs typeface="Arial"/>
              </a:rPr>
              <a:t>and</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a:ea typeface="+mn-ea"/>
                <a:cs typeface="Arial"/>
              </a:rPr>
              <a:t>information</a:t>
            </a:r>
            <a:r>
              <a:rPr kumimoji="0" sz="1200" b="1" i="0" u="none" strike="noStrike" kern="1200" cap="none" spc="-60" normalizeH="0" baseline="0" noProof="0" dirty="0">
                <a:ln>
                  <a:noFill/>
                </a:ln>
                <a:solidFill>
                  <a:srgbClr val="000000"/>
                </a:solidFill>
                <a:effectLst/>
                <a:uLnTx/>
                <a:uFillTx/>
                <a:latin typeface="Arial"/>
                <a:ea typeface="+mn-ea"/>
                <a:cs typeface="Arial"/>
              </a:rPr>
              <a:t> </a:t>
            </a:r>
            <a:r>
              <a:rPr kumimoji="0" sz="1200" b="1" i="0" u="none" strike="noStrike" kern="1200" cap="none" spc="-5" normalizeH="0" baseline="0" noProof="0" dirty="0">
                <a:ln>
                  <a:noFill/>
                </a:ln>
                <a:solidFill>
                  <a:srgbClr val="000000"/>
                </a:solidFill>
                <a:effectLst/>
                <a:uLnTx/>
                <a:uFillTx/>
                <a:latin typeface="Arial"/>
                <a:ea typeface="+mn-ea"/>
                <a:cs typeface="Arial"/>
              </a:rPr>
              <a:t>systems</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grpSp>
        <p:nvGrpSpPr>
          <p:cNvPr id="67" name="object 67"/>
          <p:cNvGrpSpPr/>
          <p:nvPr/>
        </p:nvGrpSpPr>
        <p:grpSpPr>
          <a:xfrm>
            <a:off x="9436481" y="2523617"/>
            <a:ext cx="641985" cy="640715"/>
            <a:chOff x="9436481" y="2523617"/>
            <a:chExt cx="641985" cy="640715"/>
          </a:xfrm>
        </p:grpSpPr>
        <p:sp>
          <p:nvSpPr>
            <p:cNvPr id="68" name="object 68"/>
            <p:cNvSpPr/>
            <p:nvPr/>
          </p:nvSpPr>
          <p:spPr>
            <a:xfrm>
              <a:off x="9439656" y="2526792"/>
              <a:ext cx="635635" cy="634365"/>
            </a:xfrm>
            <a:custGeom>
              <a:avLst/>
              <a:gdLst/>
              <a:ahLst/>
              <a:cxnLst/>
              <a:rect l="l" t="t" r="r" b="b"/>
              <a:pathLst>
                <a:path w="635634" h="634364">
                  <a:moveTo>
                    <a:pt x="0" y="316992"/>
                  </a:moveTo>
                  <a:lnTo>
                    <a:pt x="3444" y="270135"/>
                  </a:lnTo>
                  <a:lnTo>
                    <a:pt x="13451" y="225417"/>
                  </a:lnTo>
                  <a:lnTo>
                    <a:pt x="29529" y="183328"/>
                  </a:lnTo>
                  <a:lnTo>
                    <a:pt x="51186" y="144358"/>
                  </a:lnTo>
                  <a:lnTo>
                    <a:pt x="77931" y="108996"/>
                  </a:lnTo>
                  <a:lnTo>
                    <a:pt x="109274" y="77731"/>
                  </a:lnTo>
                  <a:lnTo>
                    <a:pt x="144723" y="51053"/>
                  </a:lnTo>
                  <a:lnTo>
                    <a:pt x="183786" y="29451"/>
                  </a:lnTo>
                  <a:lnTo>
                    <a:pt x="225973" y="13416"/>
                  </a:lnTo>
                  <a:lnTo>
                    <a:pt x="270793" y="3435"/>
                  </a:lnTo>
                  <a:lnTo>
                    <a:pt x="317753" y="0"/>
                  </a:lnTo>
                  <a:lnTo>
                    <a:pt x="364714" y="3435"/>
                  </a:lnTo>
                  <a:lnTo>
                    <a:pt x="409534" y="13416"/>
                  </a:lnTo>
                  <a:lnTo>
                    <a:pt x="451721" y="29451"/>
                  </a:lnTo>
                  <a:lnTo>
                    <a:pt x="490784" y="51053"/>
                  </a:lnTo>
                  <a:lnTo>
                    <a:pt x="526233" y="77731"/>
                  </a:lnTo>
                  <a:lnTo>
                    <a:pt x="557576" y="108996"/>
                  </a:lnTo>
                  <a:lnTo>
                    <a:pt x="584321" y="144358"/>
                  </a:lnTo>
                  <a:lnTo>
                    <a:pt x="605978" y="183328"/>
                  </a:lnTo>
                  <a:lnTo>
                    <a:pt x="622056" y="225417"/>
                  </a:lnTo>
                  <a:lnTo>
                    <a:pt x="632063" y="270135"/>
                  </a:lnTo>
                  <a:lnTo>
                    <a:pt x="635508" y="316992"/>
                  </a:lnTo>
                  <a:lnTo>
                    <a:pt x="632063" y="363848"/>
                  </a:lnTo>
                  <a:lnTo>
                    <a:pt x="622056" y="408566"/>
                  </a:lnTo>
                  <a:lnTo>
                    <a:pt x="605978" y="450655"/>
                  </a:lnTo>
                  <a:lnTo>
                    <a:pt x="584321" y="489625"/>
                  </a:lnTo>
                  <a:lnTo>
                    <a:pt x="557576" y="524987"/>
                  </a:lnTo>
                  <a:lnTo>
                    <a:pt x="526233" y="556252"/>
                  </a:lnTo>
                  <a:lnTo>
                    <a:pt x="490784" y="582930"/>
                  </a:lnTo>
                  <a:lnTo>
                    <a:pt x="451721" y="604532"/>
                  </a:lnTo>
                  <a:lnTo>
                    <a:pt x="409534" y="620567"/>
                  </a:lnTo>
                  <a:lnTo>
                    <a:pt x="364714" y="630548"/>
                  </a:lnTo>
                  <a:lnTo>
                    <a:pt x="317753" y="633984"/>
                  </a:lnTo>
                  <a:lnTo>
                    <a:pt x="270793" y="630548"/>
                  </a:lnTo>
                  <a:lnTo>
                    <a:pt x="225973" y="620567"/>
                  </a:lnTo>
                  <a:lnTo>
                    <a:pt x="183786" y="604532"/>
                  </a:lnTo>
                  <a:lnTo>
                    <a:pt x="144723" y="582930"/>
                  </a:lnTo>
                  <a:lnTo>
                    <a:pt x="109274" y="556252"/>
                  </a:lnTo>
                  <a:lnTo>
                    <a:pt x="77931" y="524987"/>
                  </a:lnTo>
                  <a:lnTo>
                    <a:pt x="51186" y="489625"/>
                  </a:lnTo>
                  <a:lnTo>
                    <a:pt x="29529" y="450655"/>
                  </a:lnTo>
                  <a:lnTo>
                    <a:pt x="13451" y="408566"/>
                  </a:lnTo>
                  <a:lnTo>
                    <a:pt x="3444" y="363848"/>
                  </a:lnTo>
                  <a:lnTo>
                    <a:pt x="0" y="316992"/>
                  </a:lnTo>
                  <a:close/>
                </a:path>
              </a:pathLst>
            </a:custGeom>
            <a:ln w="6350">
              <a:solidFill>
                <a:srgbClr val="D1D1D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69" name="object 69"/>
            <p:cNvSpPr/>
            <p:nvPr/>
          </p:nvSpPr>
          <p:spPr>
            <a:xfrm>
              <a:off x="9573743" y="2680931"/>
              <a:ext cx="370205" cy="326390"/>
            </a:xfrm>
            <a:custGeom>
              <a:avLst/>
              <a:gdLst/>
              <a:ahLst/>
              <a:cxnLst/>
              <a:rect l="l" t="t" r="r" b="b"/>
              <a:pathLst>
                <a:path w="370204" h="326389">
                  <a:moveTo>
                    <a:pt x="330708" y="64706"/>
                  </a:moveTo>
                  <a:lnTo>
                    <a:pt x="322922" y="64706"/>
                  </a:lnTo>
                  <a:lnTo>
                    <a:pt x="322922" y="72478"/>
                  </a:lnTo>
                  <a:lnTo>
                    <a:pt x="322922" y="279184"/>
                  </a:lnTo>
                  <a:lnTo>
                    <a:pt x="47498" y="279184"/>
                  </a:lnTo>
                  <a:lnTo>
                    <a:pt x="47498" y="72478"/>
                  </a:lnTo>
                  <a:lnTo>
                    <a:pt x="322922" y="72478"/>
                  </a:lnTo>
                  <a:lnTo>
                    <a:pt x="322922" y="64706"/>
                  </a:lnTo>
                  <a:lnTo>
                    <a:pt x="39712" y="64706"/>
                  </a:lnTo>
                  <a:lnTo>
                    <a:pt x="39712" y="286956"/>
                  </a:lnTo>
                  <a:lnTo>
                    <a:pt x="330708" y="286956"/>
                  </a:lnTo>
                  <a:lnTo>
                    <a:pt x="330708" y="283070"/>
                  </a:lnTo>
                  <a:lnTo>
                    <a:pt x="330708" y="279184"/>
                  </a:lnTo>
                  <a:lnTo>
                    <a:pt x="330708" y="72478"/>
                  </a:lnTo>
                  <a:lnTo>
                    <a:pt x="330708" y="68592"/>
                  </a:lnTo>
                  <a:lnTo>
                    <a:pt x="330708" y="64706"/>
                  </a:lnTo>
                  <a:close/>
                </a:path>
                <a:path w="370204" h="326389">
                  <a:moveTo>
                    <a:pt x="369824" y="25069"/>
                  </a:moveTo>
                  <a:lnTo>
                    <a:pt x="362038" y="25069"/>
                  </a:lnTo>
                  <a:lnTo>
                    <a:pt x="362038" y="32842"/>
                  </a:lnTo>
                  <a:lnTo>
                    <a:pt x="362038" y="318236"/>
                  </a:lnTo>
                  <a:lnTo>
                    <a:pt x="7785" y="318236"/>
                  </a:lnTo>
                  <a:lnTo>
                    <a:pt x="7785" y="32842"/>
                  </a:lnTo>
                  <a:lnTo>
                    <a:pt x="30594" y="32842"/>
                  </a:lnTo>
                  <a:lnTo>
                    <a:pt x="34582" y="28956"/>
                  </a:lnTo>
                  <a:lnTo>
                    <a:pt x="37426" y="26174"/>
                  </a:lnTo>
                  <a:lnTo>
                    <a:pt x="38557" y="25069"/>
                  </a:lnTo>
                  <a:lnTo>
                    <a:pt x="56286" y="7772"/>
                  </a:lnTo>
                  <a:lnTo>
                    <a:pt x="154686" y="7772"/>
                  </a:lnTo>
                  <a:lnTo>
                    <a:pt x="179806" y="32842"/>
                  </a:lnTo>
                  <a:lnTo>
                    <a:pt x="362038" y="32842"/>
                  </a:lnTo>
                  <a:lnTo>
                    <a:pt x="362038" y="25069"/>
                  </a:lnTo>
                  <a:lnTo>
                    <a:pt x="183032" y="25069"/>
                  </a:lnTo>
                  <a:lnTo>
                    <a:pt x="165696" y="7772"/>
                  </a:lnTo>
                  <a:lnTo>
                    <a:pt x="164553" y="6642"/>
                  </a:lnTo>
                  <a:lnTo>
                    <a:pt x="157911" y="0"/>
                  </a:lnTo>
                  <a:lnTo>
                    <a:pt x="53111" y="0"/>
                  </a:lnTo>
                  <a:lnTo>
                    <a:pt x="27419" y="25069"/>
                  </a:lnTo>
                  <a:lnTo>
                    <a:pt x="0" y="25069"/>
                  </a:lnTo>
                  <a:lnTo>
                    <a:pt x="0" y="326009"/>
                  </a:lnTo>
                  <a:lnTo>
                    <a:pt x="369824" y="326009"/>
                  </a:lnTo>
                  <a:lnTo>
                    <a:pt x="369824" y="322122"/>
                  </a:lnTo>
                  <a:lnTo>
                    <a:pt x="369824" y="318236"/>
                  </a:lnTo>
                  <a:lnTo>
                    <a:pt x="369824" y="32842"/>
                  </a:lnTo>
                  <a:lnTo>
                    <a:pt x="369824" y="28956"/>
                  </a:lnTo>
                  <a:lnTo>
                    <a:pt x="369824" y="26200"/>
                  </a:lnTo>
                  <a:lnTo>
                    <a:pt x="369824" y="25069"/>
                  </a:lnTo>
                  <a:close/>
                </a:path>
              </a:pathLst>
            </a:custGeom>
            <a:solidFill>
              <a:srgbClr val="119A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70" name="object 70"/>
            <p:cNvPicPr/>
            <p:nvPr/>
          </p:nvPicPr>
          <p:blipFill>
            <a:blip r:embed="rId18" cstate="print"/>
            <a:stretch>
              <a:fillRect/>
            </a:stretch>
          </p:blipFill>
          <p:spPr>
            <a:xfrm>
              <a:off x="9655310" y="2784677"/>
              <a:ext cx="207295" cy="147653"/>
            </a:xfrm>
            <a:prstGeom prst="rect">
              <a:avLst/>
            </a:prstGeom>
          </p:spPr>
        </p:pic>
      </p:grpSp>
      <p:grpSp>
        <p:nvGrpSpPr>
          <p:cNvPr id="71" name="object 71"/>
          <p:cNvGrpSpPr/>
          <p:nvPr/>
        </p:nvGrpSpPr>
        <p:grpSpPr>
          <a:xfrm>
            <a:off x="10125836" y="3072764"/>
            <a:ext cx="930910" cy="436880"/>
            <a:chOff x="10125836" y="3072764"/>
            <a:chExt cx="930910" cy="436880"/>
          </a:xfrm>
        </p:grpSpPr>
        <p:sp>
          <p:nvSpPr>
            <p:cNvPr id="72" name="object 72"/>
            <p:cNvSpPr/>
            <p:nvPr/>
          </p:nvSpPr>
          <p:spPr>
            <a:xfrm>
              <a:off x="10135361" y="3082289"/>
              <a:ext cx="911860" cy="417830"/>
            </a:xfrm>
            <a:custGeom>
              <a:avLst/>
              <a:gdLst/>
              <a:ahLst/>
              <a:cxnLst/>
              <a:rect l="l" t="t" r="r" b="b"/>
              <a:pathLst>
                <a:path w="911859" h="417829">
                  <a:moveTo>
                    <a:pt x="0" y="417575"/>
                  </a:moveTo>
                  <a:lnTo>
                    <a:pt x="911351" y="417575"/>
                  </a:lnTo>
                  <a:lnTo>
                    <a:pt x="911351" y="0"/>
                  </a:lnTo>
                  <a:lnTo>
                    <a:pt x="0" y="0"/>
                  </a:lnTo>
                  <a:lnTo>
                    <a:pt x="0" y="417575"/>
                  </a:lnTo>
                  <a:close/>
                </a:path>
              </a:pathLst>
            </a:custGeom>
            <a:ln w="19049">
              <a:solidFill>
                <a:srgbClr val="D1D1D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73" name="object 73"/>
            <p:cNvPicPr/>
            <p:nvPr/>
          </p:nvPicPr>
          <p:blipFill>
            <a:blip r:embed="rId19" cstate="print"/>
            <a:stretch>
              <a:fillRect/>
            </a:stretch>
          </p:blipFill>
          <p:spPr>
            <a:xfrm>
              <a:off x="10263975" y="3159390"/>
              <a:ext cx="662198" cy="261850"/>
            </a:xfrm>
            <a:prstGeom prst="rect">
              <a:avLst/>
            </a:prstGeom>
          </p:spPr>
        </p:pic>
      </p:grpSp>
      <p:sp>
        <p:nvSpPr>
          <p:cNvPr id="74" name="object 74"/>
          <p:cNvSpPr txBox="1"/>
          <p:nvPr/>
        </p:nvSpPr>
        <p:spPr>
          <a:xfrm>
            <a:off x="5638546" y="3740658"/>
            <a:ext cx="13843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000000"/>
                </a:solidFill>
                <a:effectLst/>
                <a:uLnTx/>
                <a:uFillTx/>
                <a:latin typeface="Arial MT"/>
                <a:ea typeface="+mn-ea"/>
                <a:cs typeface="Arial MT"/>
              </a:rPr>
              <a:t>7</a:t>
            </a:r>
            <a:endParaRPr kumimoji="0" sz="1600" b="0" i="0" u="none" strike="noStrike" kern="1200" cap="none" spc="0" normalizeH="0" baseline="0" noProof="0">
              <a:ln>
                <a:noFill/>
              </a:ln>
              <a:solidFill>
                <a:srgbClr val="000000"/>
              </a:solidFill>
              <a:effectLst/>
              <a:uLnTx/>
              <a:uFillTx/>
              <a:latin typeface="Arial MT"/>
              <a:ea typeface="+mn-ea"/>
              <a:cs typeface="Arial MT"/>
            </a:endParaRPr>
          </a:p>
        </p:txBody>
      </p:sp>
      <p:grpSp>
        <p:nvGrpSpPr>
          <p:cNvPr id="75" name="object 75"/>
          <p:cNvGrpSpPr/>
          <p:nvPr/>
        </p:nvGrpSpPr>
        <p:grpSpPr>
          <a:xfrm>
            <a:off x="2708529" y="4211192"/>
            <a:ext cx="4549140" cy="666115"/>
            <a:chOff x="2708529" y="4211192"/>
            <a:chExt cx="4549140" cy="666115"/>
          </a:xfrm>
        </p:grpSpPr>
        <p:sp>
          <p:nvSpPr>
            <p:cNvPr id="76" name="object 76"/>
            <p:cNvSpPr/>
            <p:nvPr/>
          </p:nvSpPr>
          <p:spPr>
            <a:xfrm>
              <a:off x="2718054" y="4220717"/>
              <a:ext cx="927100" cy="416559"/>
            </a:xfrm>
            <a:custGeom>
              <a:avLst/>
              <a:gdLst/>
              <a:ahLst/>
              <a:cxnLst/>
              <a:rect l="l" t="t" r="r" b="b"/>
              <a:pathLst>
                <a:path w="927100" h="416560">
                  <a:moveTo>
                    <a:pt x="0" y="416051"/>
                  </a:moveTo>
                  <a:lnTo>
                    <a:pt x="926592" y="416051"/>
                  </a:lnTo>
                  <a:lnTo>
                    <a:pt x="926592" y="0"/>
                  </a:lnTo>
                  <a:lnTo>
                    <a:pt x="0" y="0"/>
                  </a:lnTo>
                  <a:lnTo>
                    <a:pt x="0" y="416051"/>
                  </a:lnTo>
                  <a:close/>
                </a:path>
              </a:pathLst>
            </a:custGeom>
            <a:ln w="19049">
              <a:solidFill>
                <a:srgbClr val="911C3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77" name="object 77"/>
            <p:cNvPicPr/>
            <p:nvPr/>
          </p:nvPicPr>
          <p:blipFill>
            <a:blip r:embed="rId20" cstate="print"/>
            <a:stretch>
              <a:fillRect/>
            </a:stretch>
          </p:blipFill>
          <p:spPr>
            <a:xfrm>
              <a:off x="2903855" y="4326635"/>
              <a:ext cx="548132" cy="201930"/>
            </a:xfrm>
            <a:prstGeom prst="rect">
              <a:avLst/>
            </a:prstGeom>
          </p:spPr>
        </p:pic>
        <p:pic>
          <p:nvPicPr>
            <p:cNvPr id="78" name="object 78"/>
            <p:cNvPicPr/>
            <p:nvPr/>
          </p:nvPicPr>
          <p:blipFill>
            <a:blip r:embed="rId21" cstate="print"/>
            <a:stretch>
              <a:fillRect/>
            </a:stretch>
          </p:blipFill>
          <p:spPr>
            <a:xfrm>
              <a:off x="6970775" y="4590287"/>
              <a:ext cx="286512" cy="286512"/>
            </a:xfrm>
            <a:prstGeom prst="rect">
              <a:avLst/>
            </a:prstGeom>
          </p:spPr>
        </p:pic>
      </p:grpSp>
      <p:sp>
        <p:nvSpPr>
          <p:cNvPr id="79" name="object 79"/>
          <p:cNvSpPr txBox="1"/>
          <p:nvPr/>
        </p:nvSpPr>
        <p:spPr>
          <a:xfrm>
            <a:off x="2725673" y="3711905"/>
            <a:ext cx="874394" cy="39243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srgbClr val="000000"/>
                </a:solidFill>
                <a:effectLst/>
                <a:uLnTx/>
                <a:uFillTx/>
                <a:latin typeface="Arial"/>
                <a:ea typeface="+mn-ea"/>
                <a:cs typeface="Arial"/>
              </a:rPr>
              <a:t>Genomic</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200" b="1" i="0" u="none" strike="noStrike" kern="1200" cap="none" spc="-5" normalizeH="0" baseline="0" noProof="0" dirty="0">
                <a:ln>
                  <a:noFill/>
                </a:ln>
                <a:solidFill>
                  <a:srgbClr val="000000"/>
                </a:solidFill>
                <a:effectLst/>
                <a:uLnTx/>
                <a:uFillTx/>
                <a:latin typeface="Arial"/>
                <a:ea typeface="+mn-ea"/>
                <a:cs typeface="Arial"/>
              </a:rPr>
              <a:t>se</a:t>
            </a:r>
            <a:r>
              <a:rPr kumimoji="0" sz="1200" b="1" i="0" u="none" strike="noStrike" kern="1200" cap="none" spc="0" normalizeH="0" baseline="0" noProof="0" dirty="0">
                <a:ln>
                  <a:noFill/>
                </a:ln>
                <a:solidFill>
                  <a:srgbClr val="000000"/>
                </a:solidFill>
                <a:effectLst/>
                <a:uLnTx/>
                <a:uFillTx/>
                <a:latin typeface="Arial"/>
                <a:ea typeface="+mn-ea"/>
                <a:cs typeface="Arial"/>
              </a:rPr>
              <a:t>quencing</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sp>
        <p:nvSpPr>
          <p:cNvPr id="80" name="object 80"/>
          <p:cNvSpPr/>
          <p:nvPr/>
        </p:nvSpPr>
        <p:spPr>
          <a:xfrm>
            <a:off x="8928354" y="1570482"/>
            <a:ext cx="0" cy="4791710"/>
          </a:xfrm>
          <a:custGeom>
            <a:avLst/>
            <a:gdLst/>
            <a:ahLst/>
            <a:cxnLst/>
            <a:rect l="l" t="t" r="r" b="b"/>
            <a:pathLst>
              <a:path h="4791710">
                <a:moveTo>
                  <a:pt x="0" y="0"/>
                </a:moveTo>
                <a:lnTo>
                  <a:pt x="0" y="4791595"/>
                </a:lnTo>
              </a:path>
            </a:pathLst>
          </a:custGeom>
          <a:ln w="190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81" name="object 81"/>
          <p:cNvGrpSpPr/>
          <p:nvPr/>
        </p:nvGrpSpPr>
        <p:grpSpPr>
          <a:xfrm>
            <a:off x="6710553" y="1894713"/>
            <a:ext cx="1167130" cy="435609"/>
            <a:chOff x="6710553" y="1894713"/>
            <a:chExt cx="1167130" cy="435609"/>
          </a:xfrm>
        </p:grpSpPr>
        <p:sp>
          <p:nvSpPr>
            <p:cNvPr id="82" name="object 82"/>
            <p:cNvSpPr/>
            <p:nvPr/>
          </p:nvSpPr>
          <p:spPr>
            <a:xfrm>
              <a:off x="6720078" y="1904238"/>
              <a:ext cx="1148080" cy="416559"/>
            </a:xfrm>
            <a:custGeom>
              <a:avLst/>
              <a:gdLst/>
              <a:ahLst/>
              <a:cxnLst/>
              <a:rect l="l" t="t" r="r" b="b"/>
              <a:pathLst>
                <a:path w="1148079" h="416560">
                  <a:moveTo>
                    <a:pt x="0" y="416051"/>
                  </a:moveTo>
                  <a:lnTo>
                    <a:pt x="1147572" y="416051"/>
                  </a:lnTo>
                  <a:lnTo>
                    <a:pt x="1147572" y="0"/>
                  </a:lnTo>
                  <a:lnTo>
                    <a:pt x="0" y="0"/>
                  </a:lnTo>
                  <a:lnTo>
                    <a:pt x="0" y="416051"/>
                  </a:lnTo>
                  <a:close/>
                </a:path>
              </a:pathLst>
            </a:custGeom>
            <a:ln w="19050">
              <a:solidFill>
                <a:srgbClr val="911C3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83" name="object 83"/>
            <p:cNvPicPr/>
            <p:nvPr/>
          </p:nvPicPr>
          <p:blipFill>
            <a:blip r:embed="rId22" cstate="print"/>
            <a:stretch>
              <a:fillRect/>
            </a:stretch>
          </p:blipFill>
          <p:spPr>
            <a:xfrm>
              <a:off x="6957060" y="1952244"/>
              <a:ext cx="707135" cy="338327"/>
            </a:xfrm>
            <a:prstGeom prst="rect">
              <a:avLst/>
            </a:prstGeom>
          </p:spPr>
        </p:pic>
      </p:grpSp>
      <p:pic>
        <p:nvPicPr>
          <p:cNvPr id="84" name="object 84"/>
          <p:cNvPicPr/>
          <p:nvPr/>
        </p:nvPicPr>
        <p:blipFill>
          <a:blip r:embed="rId23" cstate="print"/>
          <a:stretch>
            <a:fillRect/>
          </a:stretch>
        </p:blipFill>
        <p:spPr>
          <a:xfrm>
            <a:off x="6111056" y="1478078"/>
            <a:ext cx="344540" cy="345448"/>
          </a:xfrm>
          <a:prstGeom prst="rect">
            <a:avLst/>
          </a:prstGeom>
        </p:spPr>
      </p:pic>
      <p:sp>
        <p:nvSpPr>
          <p:cNvPr id="85" name="object 85"/>
          <p:cNvSpPr txBox="1"/>
          <p:nvPr/>
        </p:nvSpPr>
        <p:spPr>
          <a:xfrm>
            <a:off x="6046089" y="1875282"/>
            <a:ext cx="539115" cy="361315"/>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1100" b="0" i="1" u="none" strike="noStrike" kern="1200" cap="none" spc="-10" normalizeH="0" baseline="0" noProof="0" dirty="0">
                <a:ln>
                  <a:noFill/>
                </a:ln>
                <a:solidFill>
                  <a:srgbClr val="000000"/>
                </a:solidFill>
                <a:effectLst/>
                <a:uLnTx/>
                <a:uFillTx/>
                <a:latin typeface="Arial"/>
                <a:ea typeface="+mn-ea"/>
                <a:cs typeface="Arial"/>
              </a:rPr>
              <a:t>M</a:t>
            </a:r>
            <a:r>
              <a:rPr kumimoji="0" sz="1100" b="0" i="1" u="none" strike="noStrike" kern="1200" cap="none" spc="0" normalizeH="0" baseline="0" noProof="0" dirty="0">
                <a:ln>
                  <a:noFill/>
                </a:ln>
                <a:solidFill>
                  <a:srgbClr val="000000"/>
                </a:solidFill>
                <a:effectLst/>
                <a:uLnTx/>
                <a:uFillTx/>
                <a:latin typeface="Arial"/>
                <a:ea typeface="+mn-ea"/>
                <a:cs typeface="Arial"/>
              </a:rPr>
              <a:t>ember  States</a:t>
            </a:r>
            <a:endParaRPr kumimoji="0" sz="1100" b="0" i="0" u="none" strike="noStrike" kern="1200" cap="none" spc="0" normalizeH="0" baseline="0" noProof="0">
              <a:ln>
                <a:noFill/>
              </a:ln>
              <a:solidFill>
                <a:srgbClr val="000000"/>
              </a:solidFill>
              <a:effectLst/>
              <a:uLnTx/>
              <a:uFillTx/>
              <a:latin typeface="Arial"/>
              <a:ea typeface="+mn-ea"/>
              <a:cs typeface="Arial"/>
            </a:endParaRPr>
          </a:p>
        </p:txBody>
      </p:sp>
      <p:grpSp>
        <p:nvGrpSpPr>
          <p:cNvPr id="86" name="object 86"/>
          <p:cNvGrpSpPr/>
          <p:nvPr/>
        </p:nvGrpSpPr>
        <p:grpSpPr>
          <a:xfrm>
            <a:off x="3752469" y="1434464"/>
            <a:ext cx="1168400" cy="909319"/>
            <a:chOff x="3752469" y="1434464"/>
            <a:chExt cx="1168400" cy="909319"/>
          </a:xfrm>
        </p:grpSpPr>
        <p:sp>
          <p:nvSpPr>
            <p:cNvPr id="87" name="object 87"/>
            <p:cNvSpPr/>
            <p:nvPr/>
          </p:nvSpPr>
          <p:spPr>
            <a:xfrm>
              <a:off x="3761994" y="1917953"/>
              <a:ext cx="1149350" cy="416559"/>
            </a:xfrm>
            <a:custGeom>
              <a:avLst/>
              <a:gdLst/>
              <a:ahLst/>
              <a:cxnLst/>
              <a:rect l="l" t="t" r="r" b="b"/>
              <a:pathLst>
                <a:path w="1149350" h="416560">
                  <a:moveTo>
                    <a:pt x="0" y="416051"/>
                  </a:moveTo>
                  <a:lnTo>
                    <a:pt x="1149096" y="416051"/>
                  </a:lnTo>
                  <a:lnTo>
                    <a:pt x="1149096" y="0"/>
                  </a:lnTo>
                  <a:lnTo>
                    <a:pt x="0" y="0"/>
                  </a:lnTo>
                  <a:lnTo>
                    <a:pt x="0" y="416051"/>
                  </a:lnTo>
                  <a:close/>
                </a:path>
              </a:pathLst>
            </a:custGeom>
            <a:ln w="19050">
              <a:solidFill>
                <a:srgbClr val="911C3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88" name="object 88"/>
            <p:cNvPicPr/>
            <p:nvPr/>
          </p:nvPicPr>
          <p:blipFill>
            <a:blip r:embed="rId24" cstate="print"/>
            <a:stretch>
              <a:fillRect/>
            </a:stretch>
          </p:blipFill>
          <p:spPr>
            <a:xfrm>
              <a:off x="4022336" y="2016008"/>
              <a:ext cx="636531" cy="191414"/>
            </a:xfrm>
            <a:prstGeom prst="rect">
              <a:avLst/>
            </a:prstGeom>
          </p:spPr>
        </p:pic>
        <p:sp>
          <p:nvSpPr>
            <p:cNvPr id="89" name="object 89"/>
            <p:cNvSpPr/>
            <p:nvPr/>
          </p:nvSpPr>
          <p:spPr>
            <a:xfrm>
              <a:off x="3761994" y="1443989"/>
              <a:ext cx="1149350" cy="416559"/>
            </a:xfrm>
            <a:custGeom>
              <a:avLst/>
              <a:gdLst/>
              <a:ahLst/>
              <a:cxnLst/>
              <a:rect l="l" t="t" r="r" b="b"/>
              <a:pathLst>
                <a:path w="1149350" h="416560">
                  <a:moveTo>
                    <a:pt x="0" y="416051"/>
                  </a:moveTo>
                  <a:lnTo>
                    <a:pt x="1149096" y="416051"/>
                  </a:lnTo>
                  <a:lnTo>
                    <a:pt x="1149096" y="0"/>
                  </a:lnTo>
                  <a:lnTo>
                    <a:pt x="0" y="0"/>
                  </a:lnTo>
                  <a:lnTo>
                    <a:pt x="0" y="416051"/>
                  </a:lnTo>
                  <a:close/>
                </a:path>
              </a:pathLst>
            </a:custGeom>
            <a:ln w="19050">
              <a:solidFill>
                <a:srgbClr val="911C3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90" name="object 90"/>
            <p:cNvPicPr/>
            <p:nvPr/>
          </p:nvPicPr>
          <p:blipFill>
            <a:blip r:embed="rId25" cstate="print"/>
            <a:stretch>
              <a:fillRect/>
            </a:stretch>
          </p:blipFill>
          <p:spPr>
            <a:xfrm>
              <a:off x="4031488" y="1500216"/>
              <a:ext cx="588772" cy="311819"/>
            </a:xfrm>
            <a:prstGeom prst="rect">
              <a:avLst/>
            </a:prstGeom>
          </p:spPr>
        </p:pic>
      </p:grpSp>
      <p:grpSp>
        <p:nvGrpSpPr>
          <p:cNvPr id="91" name="object 91"/>
          <p:cNvGrpSpPr/>
          <p:nvPr/>
        </p:nvGrpSpPr>
        <p:grpSpPr>
          <a:xfrm>
            <a:off x="10125836" y="5456301"/>
            <a:ext cx="930910" cy="435609"/>
            <a:chOff x="10125836" y="5456301"/>
            <a:chExt cx="930910" cy="435609"/>
          </a:xfrm>
        </p:grpSpPr>
        <p:sp>
          <p:nvSpPr>
            <p:cNvPr id="92" name="object 92"/>
            <p:cNvSpPr/>
            <p:nvPr/>
          </p:nvSpPr>
          <p:spPr>
            <a:xfrm>
              <a:off x="10135361" y="5465826"/>
              <a:ext cx="911860" cy="416559"/>
            </a:xfrm>
            <a:custGeom>
              <a:avLst/>
              <a:gdLst/>
              <a:ahLst/>
              <a:cxnLst/>
              <a:rect l="l" t="t" r="r" b="b"/>
              <a:pathLst>
                <a:path w="911859" h="416560">
                  <a:moveTo>
                    <a:pt x="0" y="416052"/>
                  </a:moveTo>
                  <a:lnTo>
                    <a:pt x="911351" y="416052"/>
                  </a:lnTo>
                  <a:lnTo>
                    <a:pt x="911351" y="0"/>
                  </a:lnTo>
                  <a:lnTo>
                    <a:pt x="0" y="0"/>
                  </a:lnTo>
                  <a:lnTo>
                    <a:pt x="0" y="416052"/>
                  </a:lnTo>
                  <a:close/>
                </a:path>
              </a:pathLst>
            </a:custGeom>
            <a:ln w="19050">
              <a:solidFill>
                <a:srgbClr val="119A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93" name="object 93"/>
            <p:cNvPicPr/>
            <p:nvPr/>
          </p:nvPicPr>
          <p:blipFill>
            <a:blip r:embed="rId26" cstate="print"/>
            <a:stretch>
              <a:fillRect/>
            </a:stretch>
          </p:blipFill>
          <p:spPr>
            <a:xfrm>
              <a:off x="10384610" y="5501547"/>
              <a:ext cx="299596" cy="309142"/>
            </a:xfrm>
            <a:prstGeom prst="rect">
              <a:avLst/>
            </a:prstGeom>
          </p:spPr>
        </p:pic>
      </p:grpSp>
      <p:sp>
        <p:nvSpPr>
          <p:cNvPr id="94" name="object 94"/>
          <p:cNvSpPr txBox="1"/>
          <p:nvPr/>
        </p:nvSpPr>
        <p:spPr>
          <a:xfrm>
            <a:off x="995273" y="5434380"/>
            <a:ext cx="140462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000A2B"/>
                </a:solidFill>
                <a:effectLst/>
                <a:uLnTx/>
                <a:uFillTx/>
                <a:latin typeface="Arial"/>
                <a:ea typeface="+mn-ea"/>
                <a:cs typeface="Arial"/>
              </a:rPr>
              <a:t>Safety</a:t>
            </a:r>
            <a:r>
              <a:rPr kumimoji="0" sz="1200" b="1" i="0" u="none" strike="noStrike" kern="1200" cap="none" spc="-45" normalizeH="0" baseline="0" noProof="0" dirty="0">
                <a:ln>
                  <a:noFill/>
                </a:ln>
                <a:solidFill>
                  <a:srgbClr val="000A2B"/>
                </a:solidFill>
                <a:effectLst/>
                <a:uLnTx/>
                <a:uFillTx/>
                <a:latin typeface="Arial"/>
                <a:ea typeface="+mn-ea"/>
                <a:cs typeface="Arial"/>
              </a:rPr>
              <a:t> </a:t>
            </a:r>
            <a:r>
              <a:rPr kumimoji="0" sz="1200" b="1" i="0" u="none" strike="noStrike" kern="1200" cap="none" spc="-5" normalizeH="0" baseline="0" noProof="0" dirty="0">
                <a:ln>
                  <a:noFill/>
                </a:ln>
                <a:solidFill>
                  <a:srgbClr val="000A2B"/>
                </a:solidFill>
                <a:effectLst/>
                <a:uLnTx/>
                <a:uFillTx/>
                <a:latin typeface="Arial"/>
                <a:ea typeface="+mn-ea"/>
                <a:cs typeface="Arial"/>
              </a:rPr>
              <a:t>surveillance</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grpSp>
        <p:nvGrpSpPr>
          <p:cNvPr id="95" name="object 95"/>
          <p:cNvGrpSpPr/>
          <p:nvPr/>
        </p:nvGrpSpPr>
        <p:grpSpPr>
          <a:xfrm>
            <a:off x="782193" y="5852540"/>
            <a:ext cx="1884680" cy="506730"/>
            <a:chOff x="782193" y="5852540"/>
            <a:chExt cx="1884680" cy="506730"/>
          </a:xfrm>
        </p:grpSpPr>
        <p:pic>
          <p:nvPicPr>
            <p:cNvPr id="96" name="object 96"/>
            <p:cNvPicPr/>
            <p:nvPr/>
          </p:nvPicPr>
          <p:blipFill>
            <a:blip r:embed="rId27" cstate="print"/>
            <a:stretch>
              <a:fillRect/>
            </a:stretch>
          </p:blipFill>
          <p:spPr>
            <a:xfrm>
              <a:off x="1830488" y="5968971"/>
              <a:ext cx="365070" cy="280863"/>
            </a:xfrm>
            <a:prstGeom prst="rect">
              <a:avLst/>
            </a:prstGeom>
          </p:spPr>
        </p:pic>
        <p:sp>
          <p:nvSpPr>
            <p:cNvPr id="97" name="object 97"/>
            <p:cNvSpPr/>
            <p:nvPr/>
          </p:nvSpPr>
          <p:spPr>
            <a:xfrm>
              <a:off x="791718" y="5862065"/>
              <a:ext cx="1865630" cy="487680"/>
            </a:xfrm>
            <a:custGeom>
              <a:avLst/>
              <a:gdLst/>
              <a:ahLst/>
              <a:cxnLst/>
              <a:rect l="l" t="t" r="r" b="b"/>
              <a:pathLst>
                <a:path w="1865630" h="487679">
                  <a:moveTo>
                    <a:pt x="0" y="487680"/>
                  </a:moveTo>
                  <a:lnTo>
                    <a:pt x="1865376" y="487680"/>
                  </a:lnTo>
                  <a:lnTo>
                    <a:pt x="1865376" y="0"/>
                  </a:lnTo>
                  <a:lnTo>
                    <a:pt x="0" y="0"/>
                  </a:lnTo>
                  <a:lnTo>
                    <a:pt x="0" y="487680"/>
                  </a:lnTo>
                  <a:close/>
                </a:path>
              </a:pathLst>
            </a:custGeom>
            <a:ln w="19049">
              <a:solidFill>
                <a:srgbClr val="119A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98" name="object 98"/>
            <p:cNvPicPr/>
            <p:nvPr/>
          </p:nvPicPr>
          <p:blipFill>
            <a:blip r:embed="rId28" cstate="print"/>
            <a:stretch>
              <a:fillRect/>
            </a:stretch>
          </p:blipFill>
          <p:spPr>
            <a:xfrm>
              <a:off x="1153668" y="5859779"/>
              <a:ext cx="518159" cy="457199"/>
            </a:xfrm>
            <a:prstGeom prst="rect">
              <a:avLst/>
            </a:prstGeom>
          </p:spPr>
        </p:pic>
      </p:grpSp>
      <p:grpSp>
        <p:nvGrpSpPr>
          <p:cNvPr id="99" name="object 99"/>
          <p:cNvGrpSpPr/>
          <p:nvPr/>
        </p:nvGrpSpPr>
        <p:grpSpPr>
          <a:xfrm>
            <a:off x="3059048" y="5844921"/>
            <a:ext cx="2026285" cy="516255"/>
            <a:chOff x="3059048" y="5844921"/>
            <a:chExt cx="2026285" cy="516255"/>
          </a:xfrm>
        </p:grpSpPr>
        <p:sp>
          <p:nvSpPr>
            <p:cNvPr id="100" name="object 100"/>
            <p:cNvSpPr/>
            <p:nvPr/>
          </p:nvSpPr>
          <p:spPr>
            <a:xfrm>
              <a:off x="3068573" y="5854446"/>
              <a:ext cx="2007235" cy="497205"/>
            </a:xfrm>
            <a:custGeom>
              <a:avLst/>
              <a:gdLst/>
              <a:ahLst/>
              <a:cxnLst/>
              <a:rect l="l" t="t" r="r" b="b"/>
              <a:pathLst>
                <a:path w="2007235" h="497204">
                  <a:moveTo>
                    <a:pt x="0" y="496823"/>
                  </a:moveTo>
                  <a:lnTo>
                    <a:pt x="2007107" y="496823"/>
                  </a:lnTo>
                  <a:lnTo>
                    <a:pt x="2007107" y="0"/>
                  </a:lnTo>
                  <a:lnTo>
                    <a:pt x="0" y="0"/>
                  </a:lnTo>
                  <a:lnTo>
                    <a:pt x="0" y="496823"/>
                  </a:lnTo>
                  <a:close/>
                </a:path>
              </a:pathLst>
            </a:custGeom>
            <a:ln w="19050">
              <a:solidFill>
                <a:srgbClr val="119A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101" name="object 101"/>
            <p:cNvPicPr/>
            <p:nvPr/>
          </p:nvPicPr>
          <p:blipFill>
            <a:blip r:embed="rId29" cstate="print"/>
            <a:stretch>
              <a:fillRect/>
            </a:stretch>
          </p:blipFill>
          <p:spPr>
            <a:xfrm>
              <a:off x="4035805" y="6002223"/>
              <a:ext cx="373379" cy="220979"/>
            </a:xfrm>
            <a:prstGeom prst="rect">
              <a:avLst/>
            </a:prstGeom>
          </p:spPr>
        </p:pic>
        <p:pic>
          <p:nvPicPr>
            <p:cNvPr id="102" name="object 102"/>
            <p:cNvPicPr/>
            <p:nvPr/>
          </p:nvPicPr>
          <p:blipFill>
            <a:blip r:embed="rId30" cstate="print"/>
            <a:stretch>
              <a:fillRect/>
            </a:stretch>
          </p:blipFill>
          <p:spPr>
            <a:xfrm>
              <a:off x="3387851" y="5929884"/>
              <a:ext cx="381000" cy="365759"/>
            </a:xfrm>
            <a:prstGeom prst="rect">
              <a:avLst/>
            </a:prstGeom>
          </p:spPr>
        </p:pic>
      </p:grpSp>
      <p:sp>
        <p:nvSpPr>
          <p:cNvPr id="103" name="object 103"/>
          <p:cNvSpPr txBox="1"/>
          <p:nvPr/>
        </p:nvSpPr>
        <p:spPr>
          <a:xfrm>
            <a:off x="6203060" y="5434380"/>
            <a:ext cx="1859914" cy="391160"/>
          </a:xfrm>
          <a:prstGeom prst="rect">
            <a:avLst/>
          </a:prstGeom>
        </p:spPr>
        <p:txBody>
          <a:bodyPr vert="horz" wrap="square" lIns="0" tIns="12700" rIns="0" bIns="0" rtlCol="0">
            <a:spAutoFit/>
          </a:bodyPr>
          <a:lstStyle/>
          <a:p>
            <a:pPr marL="12700" marR="5080" lvl="0" indent="4445"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000000"/>
                </a:solidFill>
                <a:effectLst/>
                <a:uLnTx/>
                <a:uFillTx/>
                <a:latin typeface="Arial"/>
                <a:ea typeface="+mn-ea"/>
                <a:cs typeface="Arial"/>
              </a:rPr>
              <a:t>Risk</a:t>
            </a:r>
            <a:r>
              <a:rPr kumimoji="0" sz="1200" b="1" i="0" u="none" strike="noStrike" kern="1200" cap="none" spc="-50" normalizeH="0" baseline="0" noProof="0" dirty="0">
                <a:ln>
                  <a:noFill/>
                </a:ln>
                <a:solidFill>
                  <a:srgbClr val="000000"/>
                </a:solidFill>
                <a:effectLst/>
                <a:uLnTx/>
                <a:uFillTx/>
                <a:latin typeface="Arial"/>
                <a:ea typeface="+mn-ea"/>
                <a:cs typeface="Arial"/>
              </a:rPr>
              <a:t> </a:t>
            </a:r>
            <a:r>
              <a:rPr kumimoji="0" sz="1200" b="1" i="0" u="none" strike="noStrike" kern="1200" cap="none" spc="0" normalizeH="0" baseline="0" noProof="0" dirty="0">
                <a:ln>
                  <a:noFill/>
                </a:ln>
                <a:solidFill>
                  <a:srgbClr val="000000"/>
                </a:solidFill>
                <a:effectLst/>
                <a:uLnTx/>
                <a:uFillTx/>
                <a:latin typeface="Arial"/>
                <a:ea typeface="+mn-ea"/>
                <a:cs typeface="Arial"/>
              </a:rPr>
              <a:t>Communication</a:t>
            </a:r>
            <a:r>
              <a:rPr kumimoji="0" sz="1200" b="1" i="0" u="none" strike="noStrike" kern="1200" cap="none" spc="-40" normalizeH="0" baseline="0" noProof="0" dirty="0">
                <a:ln>
                  <a:noFill/>
                </a:ln>
                <a:solidFill>
                  <a:srgbClr val="000000"/>
                </a:solidFill>
                <a:effectLst/>
                <a:uLnTx/>
                <a:uFillTx/>
                <a:latin typeface="Arial"/>
                <a:ea typeface="+mn-ea"/>
                <a:cs typeface="Arial"/>
              </a:rPr>
              <a:t> </a:t>
            </a:r>
            <a:r>
              <a:rPr kumimoji="0" sz="1200" b="1" i="0" u="none" strike="noStrike" kern="1200" cap="none" spc="0" normalizeH="0" baseline="0" noProof="0" dirty="0">
                <a:ln>
                  <a:noFill/>
                </a:ln>
                <a:solidFill>
                  <a:srgbClr val="000000"/>
                </a:solidFill>
                <a:effectLst/>
                <a:uLnTx/>
                <a:uFillTx/>
                <a:latin typeface="Arial"/>
                <a:ea typeface="+mn-ea"/>
                <a:cs typeface="Arial"/>
              </a:rPr>
              <a:t>and </a:t>
            </a:r>
            <a:r>
              <a:rPr kumimoji="0" sz="1200" b="1" i="0" u="none" strike="noStrike" kern="1200" cap="none" spc="-315" normalizeH="0" baseline="0" noProof="0" dirty="0">
                <a:ln>
                  <a:noFill/>
                </a:ln>
                <a:solidFill>
                  <a:srgbClr val="000000"/>
                </a:solidFill>
                <a:effectLst/>
                <a:uLnTx/>
                <a:uFillTx/>
                <a:latin typeface="Arial"/>
                <a:ea typeface="+mn-ea"/>
                <a:cs typeface="Arial"/>
              </a:rPr>
              <a:t> </a:t>
            </a:r>
            <a:r>
              <a:rPr kumimoji="0" sz="1200" b="1" i="0" u="none" strike="noStrike" kern="1200" cap="none" spc="-5" normalizeH="0" baseline="0" noProof="0" dirty="0">
                <a:ln>
                  <a:noFill/>
                </a:ln>
                <a:solidFill>
                  <a:srgbClr val="000000"/>
                </a:solidFill>
                <a:effectLst/>
                <a:uLnTx/>
                <a:uFillTx/>
                <a:latin typeface="Arial"/>
                <a:ea typeface="+mn-ea"/>
                <a:cs typeface="Arial"/>
              </a:rPr>
              <a:t>Community</a:t>
            </a:r>
            <a:r>
              <a:rPr kumimoji="0" sz="1200" b="1" i="0" u="none" strike="noStrike" kern="1200" cap="none" spc="-30" normalizeH="0" baseline="0" noProof="0" dirty="0">
                <a:ln>
                  <a:noFill/>
                </a:ln>
                <a:solidFill>
                  <a:srgbClr val="000000"/>
                </a:solidFill>
                <a:effectLst/>
                <a:uLnTx/>
                <a:uFillTx/>
                <a:latin typeface="Arial"/>
                <a:ea typeface="+mn-ea"/>
                <a:cs typeface="Arial"/>
              </a:rPr>
              <a:t> </a:t>
            </a:r>
            <a:r>
              <a:rPr kumimoji="0" sz="1200" b="1" i="0" u="none" strike="noStrike" kern="1200" cap="none" spc="0" normalizeH="0" baseline="0" noProof="0" dirty="0">
                <a:ln>
                  <a:noFill/>
                </a:ln>
                <a:solidFill>
                  <a:srgbClr val="000000"/>
                </a:solidFill>
                <a:effectLst/>
                <a:uLnTx/>
                <a:uFillTx/>
                <a:latin typeface="Arial"/>
                <a:ea typeface="+mn-ea"/>
                <a:cs typeface="Arial"/>
              </a:rPr>
              <a:t>Engagement</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grpSp>
        <p:nvGrpSpPr>
          <p:cNvPr id="104" name="object 104"/>
          <p:cNvGrpSpPr/>
          <p:nvPr/>
        </p:nvGrpSpPr>
        <p:grpSpPr>
          <a:xfrm>
            <a:off x="6523101" y="5864733"/>
            <a:ext cx="2274570" cy="506730"/>
            <a:chOff x="6523101" y="5864733"/>
            <a:chExt cx="2274570" cy="506730"/>
          </a:xfrm>
        </p:grpSpPr>
        <p:sp>
          <p:nvSpPr>
            <p:cNvPr id="105" name="object 105"/>
            <p:cNvSpPr/>
            <p:nvPr/>
          </p:nvSpPr>
          <p:spPr>
            <a:xfrm>
              <a:off x="6532626" y="5874258"/>
              <a:ext cx="2255520" cy="487680"/>
            </a:xfrm>
            <a:custGeom>
              <a:avLst/>
              <a:gdLst/>
              <a:ahLst/>
              <a:cxnLst/>
              <a:rect l="l" t="t" r="r" b="b"/>
              <a:pathLst>
                <a:path w="2255520" h="487679">
                  <a:moveTo>
                    <a:pt x="0" y="487680"/>
                  </a:moveTo>
                  <a:lnTo>
                    <a:pt x="2255520" y="487680"/>
                  </a:lnTo>
                  <a:lnTo>
                    <a:pt x="2255520" y="0"/>
                  </a:lnTo>
                  <a:lnTo>
                    <a:pt x="0" y="0"/>
                  </a:lnTo>
                  <a:lnTo>
                    <a:pt x="0" y="487680"/>
                  </a:lnTo>
                  <a:close/>
                </a:path>
              </a:pathLst>
            </a:custGeom>
            <a:ln w="19050">
              <a:solidFill>
                <a:srgbClr val="119A4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106" name="object 106"/>
            <p:cNvPicPr/>
            <p:nvPr/>
          </p:nvPicPr>
          <p:blipFill>
            <a:blip r:embed="rId31" cstate="print"/>
            <a:stretch>
              <a:fillRect/>
            </a:stretch>
          </p:blipFill>
          <p:spPr>
            <a:xfrm>
              <a:off x="6643370" y="5998756"/>
              <a:ext cx="420624" cy="227075"/>
            </a:xfrm>
            <a:prstGeom prst="rect">
              <a:avLst/>
            </a:prstGeom>
          </p:spPr>
        </p:pic>
        <p:pic>
          <p:nvPicPr>
            <p:cNvPr id="107" name="object 107"/>
            <p:cNvPicPr/>
            <p:nvPr/>
          </p:nvPicPr>
          <p:blipFill>
            <a:blip r:embed="rId32" cstate="print"/>
            <a:stretch>
              <a:fillRect/>
            </a:stretch>
          </p:blipFill>
          <p:spPr>
            <a:xfrm>
              <a:off x="7235952" y="5926836"/>
              <a:ext cx="381000" cy="371855"/>
            </a:xfrm>
            <a:prstGeom prst="rect">
              <a:avLst/>
            </a:prstGeom>
          </p:spPr>
        </p:pic>
        <p:pic>
          <p:nvPicPr>
            <p:cNvPr id="108" name="object 108"/>
            <p:cNvPicPr/>
            <p:nvPr/>
          </p:nvPicPr>
          <p:blipFill>
            <a:blip r:embed="rId33" cstate="print"/>
            <a:stretch>
              <a:fillRect/>
            </a:stretch>
          </p:blipFill>
          <p:spPr>
            <a:xfrm>
              <a:off x="7760208" y="5926836"/>
              <a:ext cx="379475" cy="371855"/>
            </a:xfrm>
            <a:prstGeom prst="rect">
              <a:avLst/>
            </a:prstGeom>
          </p:spPr>
        </p:pic>
        <p:pic>
          <p:nvPicPr>
            <p:cNvPr id="109" name="object 109"/>
            <p:cNvPicPr/>
            <p:nvPr/>
          </p:nvPicPr>
          <p:blipFill>
            <a:blip r:embed="rId34" cstate="print"/>
            <a:stretch>
              <a:fillRect/>
            </a:stretch>
          </p:blipFill>
          <p:spPr>
            <a:xfrm>
              <a:off x="8272272" y="5926836"/>
              <a:ext cx="379475" cy="371855"/>
            </a:xfrm>
            <a:prstGeom prst="rect">
              <a:avLst/>
            </a:prstGeom>
          </p:spPr>
        </p:pic>
      </p:grpSp>
      <p:grpSp>
        <p:nvGrpSpPr>
          <p:cNvPr id="110" name="object 110"/>
          <p:cNvGrpSpPr/>
          <p:nvPr/>
        </p:nvGrpSpPr>
        <p:grpSpPr>
          <a:xfrm>
            <a:off x="5732145" y="5864733"/>
            <a:ext cx="737235" cy="506730"/>
            <a:chOff x="5732145" y="5864733"/>
            <a:chExt cx="737235" cy="506730"/>
          </a:xfrm>
        </p:grpSpPr>
        <p:sp>
          <p:nvSpPr>
            <p:cNvPr id="111" name="object 111"/>
            <p:cNvSpPr/>
            <p:nvPr/>
          </p:nvSpPr>
          <p:spPr>
            <a:xfrm>
              <a:off x="5741670" y="5874258"/>
              <a:ext cx="718185" cy="487680"/>
            </a:xfrm>
            <a:custGeom>
              <a:avLst/>
              <a:gdLst/>
              <a:ahLst/>
              <a:cxnLst/>
              <a:rect l="l" t="t" r="r" b="b"/>
              <a:pathLst>
                <a:path w="718185" h="487679">
                  <a:moveTo>
                    <a:pt x="0" y="487680"/>
                  </a:moveTo>
                  <a:lnTo>
                    <a:pt x="717803" y="487680"/>
                  </a:lnTo>
                  <a:lnTo>
                    <a:pt x="717803" y="0"/>
                  </a:lnTo>
                  <a:lnTo>
                    <a:pt x="0" y="0"/>
                  </a:lnTo>
                  <a:lnTo>
                    <a:pt x="0" y="487680"/>
                  </a:lnTo>
                  <a:close/>
                </a:path>
              </a:pathLst>
            </a:custGeom>
            <a:ln w="19050">
              <a:solidFill>
                <a:srgbClr val="911C3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112" name="object 112"/>
            <p:cNvPicPr/>
            <p:nvPr/>
          </p:nvPicPr>
          <p:blipFill>
            <a:blip r:embed="rId35" cstate="print"/>
            <a:stretch>
              <a:fillRect/>
            </a:stretch>
          </p:blipFill>
          <p:spPr>
            <a:xfrm>
              <a:off x="5924619" y="5962373"/>
              <a:ext cx="350381" cy="330915"/>
            </a:xfrm>
            <a:prstGeom prst="rect">
              <a:avLst/>
            </a:prstGeom>
          </p:spPr>
        </p:pic>
      </p:grpSp>
      <p:sp>
        <p:nvSpPr>
          <p:cNvPr id="113" name="object 113"/>
          <p:cNvSpPr txBox="1"/>
          <p:nvPr/>
        </p:nvSpPr>
        <p:spPr>
          <a:xfrm>
            <a:off x="7045579" y="4595240"/>
            <a:ext cx="13843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Arial MT"/>
                <a:ea typeface="+mn-ea"/>
                <a:cs typeface="Arial MT"/>
              </a:rPr>
              <a:t>3</a:t>
            </a:r>
            <a:endParaRPr kumimoji="0" sz="1600" b="0" i="0" u="none" strike="noStrike" kern="1200" cap="none" spc="0" normalizeH="0" baseline="0" noProof="0">
              <a:ln>
                <a:noFill/>
              </a:ln>
              <a:solidFill>
                <a:srgbClr val="000000"/>
              </a:solidFill>
              <a:effectLst/>
              <a:uLnTx/>
              <a:uFillTx/>
              <a:latin typeface="Arial MT"/>
              <a:ea typeface="+mn-ea"/>
              <a:cs typeface="Arial MT"/>
            </a:endParaRPr>
          </a:p>
        </p:txBody>
      </p:sp>
      <p:sp>
        <p:nvSpPr>
          <p:cNvPr id="116" name="object 116"/>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fld id="{81D60167-4931-47E6-BA6A-407CBD079E47}" type="slidenum">
              <a:rPr kumimoji="0" sz="700" b="0" i="0" u="none" strike="noStrike" kern="1200" cap="none" spc="-5" normalizeH="0" baseline="0" noProof="0" dirty="0">
                <a:ln>
                  <a:noFill/>
                </a:ln>
                <a:solidFill>
                  <a:srgbClr val="000000"/>
                </a:solidFill>
                <a:effectLst/>
                <a:uLnTx/>
                <a:uFillTx/>
                <a:latin typeface="Arial MT"/>
                <a:ea typeface="+mn-ea"/>
              </a:rPr>
              <a:pPr marL="38100" marR="0" lvl="0" indent="0" algn="l" defTabSz="914400" rtl="0" eaLnBrk="1" fontAlgn="auto" latinLnBrk="0" hangingPunct="1">
                <a:lnSpc>
                  <a:spcPct val="100000"/>
                </a:lnSpc>
                <a:spcBef>
                  <a:spcPts val="30"/>
                </a:spcBef>
                <a:spcAft>
                  <a:spcPts val="0"/>
                </a:spcAft>
                <a:buClrTx/>
                <a:buSzTx/>
                <a:buFontTx/>
                <a:buNone/>
                <a:tabLst/>
                <a:defRPr/>
              </a:pPr>
              <a:t>68</a:t>
            </a:fld>
            <a:endParaRPr kumimoji="0" sz="700" b="0" i="0" u="none" strike="noStrike" kern="1200" cap="none" spc="-5" normalizeH="0" baseline="0" noProof="0" dirty="0">
              <a:ln>
                <a:noFill/>
              </a:ln>
              <a:solidFill>
                <a:srgbClr val="000000"/>
              </a:solidFill>
              <a:effectLst/>
              <a:uLnTx/>
              <a:uFillTx/>
              <a:latin typeface="Arial MT"/>
              <a:ea typeface="+mn-ea"/>
            </a:endParaRPr>
          </a:p>
        </p:txBody>
      </p:sp>
      <p:sp>
        <p:nvSpPr>
          <p:cNvPr id="114" name="object 114"/>
          <p:cNvSpPr txBox="1"/>
          <p:nvPr/>
        </p:nvSpPr>
        <p:spPr>
          <a:xfrm>
            <a:off x="542036" y="1234186"/>
            <a:ext cx="2130425" cy="14795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800" b="1" i="0" u="none" strike="noStrike" kern="1200" cap="none" spc="-5" normalizeH="0" baseline="0" noProof="0" dirty="0">
                <a:ln>
                  <a:noFill/>
                </a:ln>
                <a:solidFill>
                  <a:srgbClr val="000000"/>
                </a:solidFill>
                <a:effectLst/>
                <a:uLnTx/>
                <a:uFillTx/>
                <a:latin typeface="Arial"/>
                <a:ea typeface="+mn-ea"/>
                <a:cs typeface="Arial"/>
              </a:rPr>
              <a:t>ILLUSTRATIVE,</a:t>
            </a:r>
            <a:r>
              <a:rPr kumimoji="0" sz="800" b="1" i="0" u="none" strike="noStrike" kern="1200" cap="none" spc="15" normalizeH="0" baseline="0" noProof="0" dirty="0">
                <a:ln>
                  <a:noFill/>
                </a:ln>
                <a:solidFill>
                  <a:srgbClr val="000000"/>
                </a:solidFill>
                <a:effectLst/>
                <a:uLnTx/>
                <a:uFillTx/>
                <a:latin typeface="Arial"/>
                <a:ea typeface="+mn-ea"/>
                <a:cs typeface="Arial"/>
              </a:rPr>
              <a:t> </a:t>
            </a:r>
            <a:r>
              <a:rPr kumimoji="0" sz="800" b="1" i="0" u="none" strike="noStrike" kern="1200" cap="none" spc="-10" normalizeH="0" baseline="0" noProof="0" dirty="0">
                <a:ln>
                  <a:noFill/>
                </a:ln>
                <a:solidFill>
                  <a:srgbClr val="000000"/>
                </a:solidFill>
                <a:effectLst/>
                <a:uLnTx/>
                <a:uFillTx/>
                <a:latin typeface="Arial"/>
                <a:ea typeface="+mn-ea"/>
                <a:cs typeface="Arial"/>
              </a:rPr>
              <a:t>MAY </a:t>
            </a:r>
            <a:r>
              <a:rPr kumimoji="0" sz="800" b="1" i="0" u="none" strike="noStrike" kern="1200" cap="none" spc="0" normalizeH="0" baseline="0" noProof="0" dirty="0">
                <a:ln>
                  <a:noFill/>
                </a:ln>
                <a:solidFill>
                  <a:srgbClr val="000000"/>
                </a:solidFill>
                <a:effectLst/>
                <a:uLnTx/>
                <a:uFillTx/>
                <a:latin typeface="Arial"/>
                <a:ea typeface="+mn-ea"/>
                <a:cs typeface="Arial"/>
              </a:rPr>
              <a:t>DIFFER</a:t>
            </a:r>
            <a:r>
              <a:rPr kumimoji="0" sz="800" b="1" i="0" u="none" strike="noStrike" kern="1200" cap="none" spc="-25" normalizeH="0" baseline="0" noProof="0" dirty="0">
                <a:ln>
                  <a:noFill/>
                </a:ln>
                <a:solidFill>
                  <a:srgbClr val="000000"/>
                </a:solidFill>
                <a:effectLst/>
                <a:uLnTx/>
                <a:uFillTx/>
                <a:latin typeface="Arial"/>
                <a:ea typeface="+mn-ea"/>
                <a:cs typeface="Arial"/>
              </a:rPr>
              <a:t> </a:t>
            </a:r>
            <a:r>
              <a:rPr kumimoji="0" sz="800" b="1" i="0" u="none" strike="noStrike" kern="1200" cap="none" spc="0" normalizeH="0" baseline="0" noProof="0" dirty="0">
                <a:ln>
                  <a:noFill/>
                </a:ln>
                <a:solidFill>
                  <a:srgbClr val="000000"/>
                </a:solidFill>
                <a:effectLst/>
                <a:uLnTx/>
                <a:uFillTx/>
                <a:latin typeface="Arial"/>
                <a:ea typeface="+mn-ea"/>
                <a:cs typeface="Arial"/>
              </a:rPr>
              <a:t>BY</a:t>
            </a:r>
            <a:r>
              <a:rPr kumimoji="0" sz="800" b="1" i="0" u="none" strike="noStrike" kern="1200" cap="none" spc="-20" normalizeH="0" baseline="0" noProof="0" dirty="0">
                <a:ln>
                  <a:noFill/>
                </a:ln>
                <a:solidFill>
                  <a:srgbClr val="000000"/>
                </a:solidFill>
                <a:effectLst/>
                <a:uLnTx/>
                <a:uFillTx/>
                <a:latin typeface="Arial"/>
                <a:ea typeface="+mn-ea"/>
                <a:cs typeface="Arial"/>
              </a:rPr>
              <a:t> </a:t>
            </a:r>
            <a:r>
              <a:rPr kumimoji="0" sz="800" b="1" i="0" u="none" strike="noStrike" kern="1200" cap="none" spc="-5" normalizeH="0" baseline="0" noProof="0" dirty="0">
                <a:ln>
                  <a:noFill/>
                </a:ln>
                <a:solidFill>
                  <a:srgbClr val="000000"/>
                </a:solidFill>
                <a:effectLst/>
                <a:uLnTx/>
                <a:uFillTx/>
                <a:latin typeface="Arial"/>
                <a:ea typeface="+mn-ea"/>
                <a:cs typeface="Arial"/>
              </a:rPr>
              <a:t>COUNTRY</a:t>
            </a:r>
            <a:endParaRPr kumimoji="0" sz="800" b="0" i="0" u="none" strike="noStrike" kern="1200" cap="none" spc="0" normalizeH="0" baseline="0" noProof="0">
              <a:ln>
                <a:noFill/>
              </a:ln>
              <a:solidFill>
                <a:srgbClr val="000000"/>
              </a:solidFill>
              <a:effectLst/>
              <a:uLnTx/>
              <a:uFillTx/>
              <a:latin typeface="Arial"/>
              <a:ea typeface="+mn-ea"/>
              <a:cs typeface="Arial"/>
            </a:endParaRPr>
          </a:p>
        </p:txBody>
      </p:sp>
      <p:sp>
        <p:nvSpPr>
          <p:cNvPr id="115" name="object 115"/>
          <p:cNvSpPr txBox="1"/>
          <p:nvPr/>
        </p:nvSpPr>
        <p:spPr>
          <a:xfrm>
            <a:off x="3018789" y="1234186"/>
            <a:ext cx="927100" cy="14795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800" b="1" i="0" u="none" strike="noStrike" kern="1200" cap="none" spc="-5" normalizeH="0" baseline="0" noProof="0" dirty="0">
                <a:ln>
                  <a:noFill/>
                </a:ln>
                <a:solidFill>
                  <a:srgbClr val="000000"/>
                </a:solidFill>
                <a:effectLst/>
                <a:uLnTx/>
                <a:uFillTx/>
                <a:latin typeface="Arial"/>
                <a:ea typeface="+mn-ea"/>
                <a:cs typeface="Arial"/>
              </a:rPr>
              <a:t>N</a:t>
            </a:r>
            <a:r>
              <a:rPr kumimoji="0" sz="800" b="1" i="0" u="none" strike="noStrike" kern="1200" cap="none" spc="0" normalizeH="0" baseline="0" noProof="0" dirty="0">
                <a:ln>
                  <a:noFill/>
                </a:ln>
                <a:solidFill>
                  <a:srgbClr val="000000"/>
                </a:solidFill>
                <a:effectLst/>
                <a:uLnTx/>
                <a:uFillTx/>
                <a:latin typeface="Arial"/>
                <a:ea typeface="+mn-ea"/>
                <a:cs typeface="Arial"/>
              </a:rPr>
              <a:t>ON</a:t>
            </a:r>
            <a:r>
              <a:rPr kumimoji="0" sz="800" b="1" i="0" u="none" strike="noStrike" kern="1200" cap="none" spc="-5" normalizeH="0" baseline="0" noProof="0" dirty="0">
                <a:ln>
                  <a:noFill/>
                </a:ln>
                <a:solidFill>
                  <a:srgbClr val="000000"/>
                </a:solidFill>
                <a:effectLst/>
                <a:uLnTx/>
                <a:uFillTx/>
                <a:latin typeface="Arial"/>
                <a:ea typeface="+mn-ea"/>
                <a:cs typeface="Arial"/>
              </a:rPr>
              <a:t> </a:t>
            </a:r>
            <a:r>
              <a:rPr kumimoji="0" sz="800" b="1" i="0" u="none" strike="noStrike" kern="1200" cap="none" spc="0" normalizeH="0" baseline="0" noProof="0" dirty="0">
                <a:ln>
                  <a:noFill/>
                </a:ln>
                <a:solidFill>
                  <a:srgbClr val="000000"/>
                </a:solidFill>
                <a:effectLst/>
                <a:uLnTx/>
                <a:uFillTx/>
                <a:latin typeface="Arial"/>
                <a:ea typeface="+mn-ea"/>
                <a:cs typeface="Arial"/>
              </a:rPr>
              <a:t>EX</a:t>
            </a:r>
            <a:r>
              <a:rPr kumimoji="0" sz="800" b="1" i="0" u="none" strike="noStrike" kern="1200" cap="none" spc="-5" normalizeH="0" baseline="0" noProof="0" dirty="0">
                <a:ln>
                  <a:noFill/>
                </a:ln>
                <a:solidFill>
                  <a:srgbClr val="000000"/>
                </a:solidFill>
                <a:effectLst/>
                <a:uLnTx/>
                <a:uFillTx/>
                <a:latin typeface="Arial"/>
                <a:ea typeface="+mn-ea"/>
                <a:cs typeface="Arial"/>
              </a:rPr>
              <a:t>H</a:t>
            </a:r>
            <a:r>
              <a:rPr kumimoji="0" sz="800" b="1" i="0" u="none" strike="noStrike" kern="1200" cap="none" spc="-45" normalizeH="0" baseline="0" noProof="0" dirty="0">
                <a:ln>
                  <a:noFill/>
                </a:ln>
                <a:solidFill>
                  <a:srgbClr val="000000"/>
                </a:solidFill>
                <a:effectLst/>
                <a:uLnTx/>
                <a:uFillTx/>
                <a:latin typeface="Arial"/>
                <a:ea typeface="+mn-ea"/>
                <a:cs typeface="Arial"/>
              </a:rPr>
              <a:t>A</a:t>
            </a:r>
            <a:r>
              <a:rPr kumimoji="0" sz="800" b="1" i="0" u="none" strike="noStrike" kern="1200" cap="none" spc="-5" normalizeH="0" baseline="0" noProof="0" dirty="0">
                <a:ln>
                  <a:noFill/>
                </a:ln>
                <a:solidFill>
                  <a:srgbClr val="000000"/>
                </a:solidFill>
                <a:effectLst/>
                <a:uLnTx/>
                <a:uFillTx/>
                <a:latin typeface="Arial"/>
                <a:ea typeface="+mn-ea"/>
                <a:cs typeface="Arial"/>
              </a:rPr>
              <a:t>U</a:t>
            </a:r>
            <a:r>
              <a:rPr kumimoji="0" sz="800" b="1" i="0" u="none" strike="noStrike" kern="1200" cap="none" spc="0" normalizeH="0" baseline="0" noProof="0" dirty="0">
                <a:ln>
                  <a:noFill/>
                </a:ln>
                <a:solidFill>
                  <a:srgbClr val="000000"/>
                </a:solidFill>
                <a:effectLst/>
                <a:uLnTx/>
                <a:uFillTx/>
                <a:latin typeface="Arial"/>
                <a:ea typeface="+mn-ea"/>
                <a:cs typeface="Arial"/>
              </a:rPr>
              <a:t>S</a:t>
            </a:r>
            <a:r>
              <a:rPr kumimoji="0" sz="800" b="1" i="0" u="none" strike="noStrike" kern="1200" cap="none" spc="-15" normalizeH="0" baseline="0" noProof="0" dirty="0">
                <a:ln>
                  <a:noFill/>
                </a:ln>
                <a:solidFill>
                  <a:srgbClr val="000000"/>
                </a:solidFill>
                <a:effectLst/>
                <a:uLnTx/>
                <a:uFillTx/>
                <a:latin typeface="Arial"/>
                <a:ea typeface="+mn-ea"/>
                <a:cs typeface="Arial"/>
              </a:rPr>
              <a:t>T</a:t>
            </a:r>
            <a:r>
              <a:rPr kumimoji="0" sz="800" b="1" i="0" u="none" strike="noStrike" kern="1200" cap="none" spc="0" normalizeH="0" baseline="0" noProof="0" dirty="0">
                <a:ln>
                  <a:noFill/>
                </a:ln>
                <a:solidFill>
                  <a:srgbClr val="000000"/>
                </a:solidFill>
                <a:effectLst/>
                <a:uLnTx/>
                <a:uFillTx/>
                <a:latin typeface="Arial"/>
                <a:ea typeface="+mn-ea"/>
                <a:cs typeface="Arial"/>
              </a:rPr>
              <a:t>IVE</a:t>
            </a:r>
            <a:endParaRPr kumimoji="0" sz="8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1851013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6" hidden="1">
            <a:extLst>
              <a:ext uri="{FF2B5EF4-FFF2-40B4-BE49-F238E27FC236}">
                <a16:creationId xmlns:a16="http://schemas.microsoft.com/office/drawing/2014/main" id="{D8DF4758-A11F-4D57-8EC5-5CBAB01058A2}"/>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49" name="think-cell Slide" r:id="rId11" imgW="395" imgH="396" progId="TCLayout.ActiveDocument.1">
                  <p:embed/>
                </p:oleObj>
              </mc:Choice>
              <mc:Fallback>
                <p:oleObj name="think-cell Slide" r:id="rId11" imgW="395" imgH="396" progId="TCLayout.ActiveDocument.1">
                  <p:embed/>
                  <p:pic>
                    <p:nvPicPr>
                      <p:cNvPr id="9" name="Object 6" hidden="1">
                        <a:extLst>
                          <a:ext uri="{FF2B5EF4-FFF2-40B4-BE49-F238E27FC236}">
                            <a16:creationId xmlns:a16="http://schemas.microsoft.com/office/drawing/2014/main" id="{D8DF4758-A11F-4D57-8EC5-5CBAB01058A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3. Subtitle">
            <a:extLst>
              <a:ext uri="{FF2B5EF4-FFF2-40B4-BE49-F238E27FC236}">
                <a16:creationId xmlns:a16="http://schemas.microsoft.com/office/drawing/2014/main" id="{B8A12083-EE0A-4E56-8E78-247C5F9535A1}"/>
              </a:ext>
            </a:extLst>
          </p:cNvPr>
          <p:cNvSpPr>
            <a:spLocks noGrp="1"/>
          </p:cNvSpPr>
          <p:nvPr>
            <p:ph type="subTitle" idx="1"/>
            <p:custDataLst>
              <p:tags r:id="rId3"/>
            </p:custDataLst>
          </p:nvPr>
        </p:nvSpPr>
        <p:spPr/>
        <p:txBody>
          <a:bodyPr/>
          <a:lstStyle/>
          <a:p>
            <a:endParaRPr lang="en-GB" dirty="0"/>
          </a:p>
        </p:txBody>
      </p:sp>
      <p:sp>
        <p:nvSpPr>
          <p:cNvPr id="3" name="1. On-page tracker">
            <a:extLst>
              <a:ext uri="{FF2B5EF4-FFF2-40B4-BE49-F238E27FC236}">
                <a16:creationId xmlns:a16="http://schemas.microsoft.com/office/drawing/2014/main" id="{AB796937-1F49-42AE-BD00-95A7AED9AED9}"/>
              </a:ext>
            </a:extLst>
          </p:cNvPr>
          <p:cNvSpPr>
            <a:spLocks noGrp="1"/>
          </p:cNvSpPr>
          <p:nvPr>
            <p:ph type="body" sz="quarter" idx="10"/>
            <p:custDataLst>
              <p:tags r:id="rId4"/>
            </p:custDataLst>
          </p:nvPr>
        </p:nvSpPr>
        <p:spPr/>
        <p:txBody>
          <a:bodyPr/>
          <a:lstStyle/>
          <a:p>
            <a:endParaRPr lang="en-GB" dirty="0"/>
          </a:p>
        </p:txBody>
      </p:sp>
      <p:sp>
        <p:nvSpPr>
          <p:cNvPr id="4" name="2. Slide Title">
            <a:extLst>
              <a:ext uri="{FF2B5EF4-FFF2-40B4-BE49-F238E27FC236}">
                <a16:creationId xmlns:a16="http://schemas.microsoft.com/office/drawing/2014/main" id="{FA696654-ECC6-49C5-BEC3-166A1FF3B745}"/>
              </a:ext>
            </a:extLst>
          </p:cNvPr>
          <p:cNvSpPr>
            <a:spLocks noGrp="1"/>
          </p:cNvSpPr>
          <p:nvPr>
            <p:ph type="title"/>
            <p:custDataLst>
              <p:tags r:id="rId5"/>
            </p:custDataLst>
          </p:nvPr>
        </p:nvSpPr>
        <p:spPr/>
        <p:txBody>
          <a:bodyPr vert="horz">
            <a:noAutofit/>
          </a:bodyPr>
          <a:lstStyle/>
          <a:p>
            <a:r>
              <a:rPr lang="en-GB"/>
              <a:t>We have kickstarted large scale implementation through a series of workshops for both Implementing Partners and Member States</a:t>
            </a:r>
            <a:endParaRPr lang="en-GB" dirty="0"/>
          </a:p>
        </p:txBody>
      </p:sp>
      <p:sp>
        <p:nvSpPr>
          <p:cNvPr id="5" name="TextBox 4">
            <a:extLst>
              <a:ext uri="{FF2B5EF4-FFF2-40B4-BE49-F238E27FC236}">
                <a16:creationId xmlns:a16="http://schemas.microsoft.com/office/drawing/2014/main" id="{19352356-B0C8-4B43-9E92-59FE13199C5A}"/>
              </a:ext>
            </a:extLst>
          </p:cNvPr>
          <p:cNvSpPr txBox="1">
            <a:spLocks/>
          </p:cNvSpPr>
          <p:nvPr/>
        </p:nvSpPr>
        <p:spPr>
          <a:xfrm>
            <a:off x="554735" y="3233953"/>
            <a:ext cx="3464365" cy="400110"/>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2600" b="1" i="0" u="none" strike="noStrike" kern="1200" cap="none" spc="0" normalizeH="0" baseline="0" noProof="0">
                <a:ln>
                  <a:noFill/>
                </a:ln>
                <a:solidFill>
                  <a:srgbClr val="119A48"/>
                </a:solidFill>
                <a:effectLst/>
                <a:uLnTx/>
                <a:uFillTx/>
                <a:latin typeface="Arial"/>
                <a:ea typeface="+mn-ea"/>
                <a:cs typeface="Arial" panose="020B0604020202020204" pitchFamily="34" charset="0"/>
              </a:rPr>
              <a:t>Partner Orientation</a:t>
            </a:r>
            <a:endParaRPr kumimoji="0" lang="en-GB" sz="2600" b="1" i="0" u="none" strike="noStrike" kern="1200" cap="none" spc="0" normalizeH="0" baseline="0" noProof="0" dirty="0">
              <a:ln>
                <a:noFill/>
              </a:ln>
              <a:solidFill>
                <a:srgbClr val="119A48"/>
              </a:solidFill>
              <a:effectLst/>
              <a:uLnTx/>
              <a:uFillTx/>
              <a:latin typeface="Arial"/>
              <a:ea typeface="+mn-ea"/>
              <a:cs typeface="Arial" panose="020B0604020202020204" pitchFamily="34" charset="0"/>
            </a:endParaRPr>
          </a:p>
        </p:txBody>
      </p:sp>
      <p:sp>
        <p:nvSpPr>
          <p:cNvPr id="6" name="TextBox 5">
            <a:extLst>
              <a:ext uri="{FF2B5EF4-FFF2-40B4-BE49-F238E27FC236}">
                <a16:creationId xmlns:a16="http://schemas.microsoft.com/office/drawing/2014/main" id="{835CF808-B8E4-4D52-91B7-8B747B021400}"/>
              </a:ext>
            </a:extLst>
          </p:cNvPr>
          <p:cNvSpPr txBox="1"/>
          <p:nvPr/>
        </p:nvSpPr>
        <p:spPr>
          <a:xfrm>
            <a:off x="4363817" y="3233953"/>
            <a:ext cx="3464365" cy="400110"/>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2600" b="1" i="0" u="none" strike="noStrike" kern="1200" cap="none" spc="0" normalizeH="0" baseline="0" noProof="0">
                <a:ln>
                  <a:noFill/>
                </a:ln>
                <a:solidFill>
                  <a:srgbClr val="119A48"/>
                </a:solidFill>
                <a:effectLst/>
                <a:uLnTx/>
                <a:uFillTx/>
                <a:latin typeface="Arial"/>
                <a:ea typeface="+mn-ea"/>
                <a:cs typeface="Arial" panose="020B0604020202020204" pitchFamily="34" charset="0"/>
              </a:rPr>
              <a:t>Morocco Workshop</a:t>
            </a:r>
            <a:endParaRPr kumimoji="0" lang="en-GB" sz="2600" b="1" i="0" u="none" strike="noStrike" kern="1200" cap="none" spc="0" normalizeH="0" baseline="0" noProof="0" dirty="0">
              <a:ln>
                <a:noFill/>
              </a:ln>
              <a:solidFill>
                <a:srgbClr val="119A48"/>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7BA67839-C78B-4363-B677-A7C638B856BD}"/>
              </a:ext>
            </a:extLst>
          </p:cNvPr>
          <p:cNvSpPr txBox="1"/>
          <p:nvPr/>
        </p:nvSpPr>
        <p:spPr>
          <a:xfrm>
            <a:off x="8172898" y="3233953"/>
            <a:ext cx="3464365" cy="400110"/>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2600" b="1" i="0" u="none" strike="noStrike" kern="1200" cap="none" spc="0" normalizeH="0" baseline="0" noProof="0">
                <a:ln>
                  <a:noFill/>
                </a:ln>
                <a:solidFill>
                  <a:srgbClr val="119A48"/>
                </a:solidFill>
                <a:effectLst/>
                <a:uLnTx/>
                <a:uFillTx/>
                <a:latin typeface="Arial"/>
                <a:ea typeface="+mn-ea"/>
                <a:cs typeface="Arial" panose="020B0604020202020204" pitchFamily="34" charset="0"/>
              </a:rPr>
              <a:t>Rwanda Workshop</a:t>
            </a:r>
            <a:endParaRPr kumimoji="0" lang="en-GB" sz="2600" b="1" i="0" u="none" strike="noStrike" kern="1200" cap="none" spc="0" normalizeH="0" baseline="0" noProof="0" dirty="0">
              <a:ln>
                <a:noFill/>
              </a:ln>
              <a:solidFill>
                <a:srgbClr val="119A48"/>
              </a:solidFill>
              <a:effectLst/>
              <a:uLnTx/>
              <a:uFillTx/>
              <a:latin typeface="Arial"/>
              <a:ea typeface="+mn-ea"/>
              <a:cs typeface="Arial" panose="020B0604020202020204" pitchFamily="34" charset="0"/>
            </a:endParaRPr>
          </a:p>
        </p:txBody>
      </p:sp>
      <p:sp>
        <p:nvSpPr>
          <p:cNvPr id="10" name="TextBox 9">
            <a:extLst>
              <a:ext uri="{FF2B5EF4-FFF2-40B4-BE49-F238E27FC236}">
                <a16:creationId xmlns:a16="http://schemas.microsoft.com/office/drawing/2014/main" id="{7163D32B-0E9C-49B4-A844-5EE12E3DCC32}"/>
              </a:ext>
            </a:extLst>
          </p:cNvPr>
          <p:cNvSpPr txBox="1"/>
          <p:nvPr/>
        </p:nvSpPr>
        <p:spPr>
          <a:xfrm>
            <a:off x="554735" y="3703250"/>
            <a:ext cx="3464365"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600" b="0" i="1" u="none" strike="noStrike" kern="1200" cap="none" spc="0" normalizeH="0" baseline="0" noProof="0">
                <a:ln>
                  <a:noFill/>
                </a:ln>
                <a:solidFill>
                  <a:srgbClr val="FFFFFF">
                    <a:lumMod val="50000"/>
                  </a:srgbClr>
                </a:solidFill>
                <a:effectLst/>
                <a:uLnTx/>
                <a:uFillTx/>
                <a:latin typeface="Arial"/>
                <a:ea typeface="+mn-ea"/>
                <a:cs typeface="Arial" panose="020B0604020202020204" pitchFamily="34" charset="0"/>
              </a:rPr>
              <a:t>Addis Ababa, Ethiopia</a:t>
            </a:r>
            <a:endParaRPr kumimoji="0" lang="en-GB" sz="1600" b="0" i="1"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endParaRPr>
          </a:p>
        </p:txBody>
      </p:sp>
      <p:sp>
        <p:nvSpPr>
          <p:cNvPr id="11" name="TextBox 10">
            <a:extLst>
              <a:ext uri="{FF2B5EF4-FFF2-40B4-BE49-F238E27FC236}">
                <a16:creationId xmlns:a16="http://schemas.microsoft.com/office/drawing/2014/main" id="{0F43D304-490F-43AE-8ED0-6A6C94783485}"/>
              </a:ext>
            </a:extLst>
          </p:cNvPr>
          <p:cNvSpPr txBox="1"/>
          <p:nvPr/>
        </p:nvSpPr>
        <p:spPr>
          <a:xfrm>
            <a:off x="4363817" y="3703250"/>
            <a:ext cx="3464365"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600" b="0" i="1" u="none" strike="noStrike" kern="1200" cap="none" spc="0" normalizeH="0" baseline="0" noProof="0">
                <a:ln>
                  <a:noFill/>
                </a:ln>
                <a:solidFill>
                  <a:srgbClr val="FFFFFF">
                    <a:lumMod val="50000"/>
                  </a:srgbClr>
                </a:solidFill>
                <a:effectLst/>
                <a:uLnTx/>
                <a:uFillTx/>
                <a:latin typeface="Arial"/>
                <a:ea typeface="+mn-ea"/>
                <a:cs typeface="Arial" panose="020B0604020202020204" pitchFamily="34" charset="0"/>
              </a:rPr>
              <a:t>Casablanca, Morocco</a:t>
            </a:r>
            <a:endParaRPr kumimoji="0" lang="en-GB" sz="1600" b="0" i="1"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endParaRPr>
          </a:p>
        </p:txBody>
      </p:sp>
      <p:sp>
        <p:nvSpPr>
          <p:cNvPr id="12" name="TextBox 11">
            <a:extLst>
              <a:ext uri="{FF2B5EF4-FFF2-40B4-BE49-F238E27FC236}">
                <a16:creationId xmlns:a16="http://schemas.microsoft.com/office/drawing/2014/main" id="{8CC234FE-F3E0-4D34-893E-4EA2DEFD91ED}"/>
              </a:ext>
            </a:extLst>
          </p:cNvPr>
          <p:cNvSpPr txBox="1"/>
          <p:nvPr/>
        </p:nvSpPr>
        <p:spPr>
          <a:xfrm>
            <a:off x="8172898" y="3703250"/>
            <a:ext cx="3464365"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600" b="0" i="1" u="none" strike="noStrike" kern="1200" cap="none" spc="0" normalizeH="0" baseline="0" noProof="0">
                <a:ln>
                  <a:noFill/>
                </a:ln>
                <a:solidFill>
                  <a:srgbClr val="FFFFFF">
                    <a:lumMod val="50000"/>
                  </a:srgbClr>
                </a:solidFill>
                <a:effectLst/>
                <a:uLnTx/>
                <a:uFillTx/>
                <a:latin typeface="Arial"/>
                <a:ea typeface="+mn-ea"/>
                <a:cs typeface="Arial" panose="020B0604020202020204" pitchFamily="34" charset="0"/>
              </a:rPr>
              <a:t>Kigali, Rwanda</a:t>
            </a:r>
            <a:endParaRPr kumimoji="0" lang="en-GB" sz="1600" b="0" i="1" u="none" strike="noStrike" kern="1200" cap="none" spc="0" normalizeH="0" baseline="0" noProof="0" dirty="0">
              <a:ln>
                <a:noFill/>
              </a:ln>
              <a:solidFill>
                <a:srgbClr val="FFFFFF">
                  <a:lumMod val="50000"/>
                </a:srgbClr>
              </a:solidFill>
              <a:effectLst/>
              <a:uLnTx/>
              <a:uFillTx/>
              <a:latin typeface="Arial"/>
              <a:ea typeface="+mn-ea"/>
              <a:cs typeface="Arial" panose="020B0604020202020204" pitchFamily="34" charset="0"/>
            </a:endParaRPr>
          </a:p>
        </p:txBody>
      </p:sp>
      <p:sp>
        <p:nvSpPr>
          <p:cNvPr id="13" name="TextBox 12">
            <a:extLst>
              <a:ext uri="{FF2B5EF4-FFF2-40B4-BE49-F238E27FC236}">
                <a16:creationId xmlns:a16="http://schemas.microsoft.com/office/drawing/2014/main" id="{6D391D0F-F136-4B3F-AEB1-B14F12CB9CD9}"/>
              </a:ext>
            </a:extLst>
          </p:cNvPr>
          <p:cNvSpPr txBox="1"/>
          <p:nvPr/>
        </p:nvSpPr>
        <p:spPr>
          <a:xfrm>
            <a:off x="554735" y="4278503"/>
            <a:ext cx="3464365" cy="430887"/>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Introduction to SLL Programme, kickoff and onboarding for implementing partners</a:t>
            </a:r>
            <a:endPar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4" name="TextBox 13">
            <a:extLst>
              <a:ext uri="{FF2B5EF4-FFF2-40B4-BE49-F238E27FC236}">
                <a16:creationId xmlns:a16="http://schemas.microsoft.com/office/drawing/2014/main" id="{D9BEB63F-F71D-4EB0-BAA9-598919FFB3EC}"/>
              </a:ext>
            </a:extLst>
          </p:cNvPr>
          <p:cNvSpPr txBox="1"/>
          <p:nvPr/>
        </p:nvSpPr>
        <p:spPr>
          <a:xfrm>
            <a:off x="4363817" y="4278503"/>
            <a:ext cx="3464365" cy="64633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Meeting of Member States and partners</a:t>
            </a:r>
            <a:b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b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Sharing best practices &amp; pharmacovigilance of Morocco’s vaccine rollout </a:t>
            </a:r>
            <a:endPar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5" name="TextBox 14">
            <a:extLst>
              <a:ext uri="{FF2B5EF4-FFF2-40B4-BE49-F238E27FC236}">
                <a16:creationId xmlns:a16="http://schemas.microsoft.com/office/drawing/2014/main" id="{AB18A45E-BF78-4362-A20B-F1D257C7C513}"/>
              </a:ext>
            </a:extLst>
          </p:cNvPr>
          <p:cNvSpPr txBox="1"/>
          <p:nvPr/>
        </p:nvSpPr>
        <p:spPr>
          <a:xfrm>
            <a:off x="8172898" y="4278503"/>
            <a:ext cx="3464365" cy="64633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Meeting of Member States and partners</a:t>
            </a:r>
            <a:b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b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Laying the foundations for microplanning and programme delivery</a:t>
            </a:r>
            <a:endPar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1" name="TextBox 20">
            <a:extLst>
              <a:ext uri="{FF2B5EF4-FFF2-40B4-BE49-F238E27FC236}">
                <a16:creationId xmlns:a16="http://schemas.microsoft.com/office/drawing/2014/main" id="{CF4F0160-933C-4482-8A87-1BCEA9A1B54C}"/>
              </a:ext>
            </a:extLst>
          </p:cNvPr>
          <p:cNvSpPr txBox="1"/>
          <p:nvPr/>
        </p:nvSpPr>
        <p:spPr>
          <a:xfrm>
            <a:off x="554735" y="5117124"/>
            <a:ext cx="3464365" cy="61555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2000" b="1" i="0" u="none" strike="noStrike" kern="1200" cap="none" spc="0" normalizeH="0" baseline="0" noProof="0">
                <a:ln>
                  <a:noFill/>
                </a:ln>
                <a:solidFill>
                  <a:srgbClr val="C3A366"/>
                </a:solidFill>
                <a:effectLst/>
                <a:uLnTx/>
                <a:uFillTx/>
                <a:latin typeface="Arial"/>
                <a:ea typeface="+mn-ea"/>
                <a:cs typeface="Arial" panose="020B0604020202020204" pitchFamily="34" charset="0"/>
              </a:rPr>
              <a:t>50+ </a:t>
            </a: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attendees</a:t>
            </a:r>
            <a:b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br>
            <a:r>
              <a:rPr kumimoji="0" lang="en-GB" sz="2000" b="1" i="0" u="none" strike="noStrike" kern="1200" cap="none" spc="0" normalizeH="0" baseline="0" noProof="0">
                <a:ln>
                  <a:noFill/>
                </a:ln>
                <a:solidFill>
                  <a:srgbClr val="C3A366"/>
                </a:solidFill>
                <a:effectLst/>
                <a:uLnTx/>
                <a:uFillTx/>
                <a:latin typeface="Arial"/>
                <a:ea typeface="+mn-ea"/>
                <a:cs typeface="Arial" panose="020B0604020202020204" pitchFamily="34" charset="0"/>
              </a:rPr>
              <a:t>12 </a:t>
            </a: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partners</a:t>
            </a:r>
            <a:endPar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2" name="TextBox 21">
            <a:extLst>
              <a:ext uri="{FF2B5EF4-FFF2-40B4-BE49-F238E27FC236}">
                <a16:creationId xmlns:a16="http://schemas.microsoft.com/office/drawing/2014/main" id="{058077CC-5DFF-4F9F-84BA-E409A5DFAA3D}"/>
              </a:ext>
            </a:extLst>
          </p:cNvPr>
          <p:cNvSpPr txBox="1"/>
          <p:nvPr/>
        </p:nvSpPr>
        <p:spPr>
          <a:xfrm>
            <a:off x="4363817" y="5117124"/>
            <a:ext cx="3464365" cy="113877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2000" b="1" i="0" u="none" strike="noStrike" kern="1200" cap="none" spc="0" normalizeH="0" baseline="0" noProof="0">
                <a:ln>
                  <a:noFill/>
                </a:ln>
                <a:solidFill>
                  <a:srgbClr val="C3A366"/>
                </a:solidFill>
                <a:effectLst/>
                <a:uLnTx/>
                <a:uFillTx/>
                <a:latin typeface="Arial"/>
                <a:ea typeface="+mn-ea"/>
                <a:cs typeface="Arial" panose="020B0604020202020204" pitchFamily="34" charset="0"/>
              </a:rPr>
              <a:t>45 </a:t>
            </a: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attendees</a:t>
            </a:r>
            <a:b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br>
            <a:r>
              <a:rPr kumimoji="0" lang="en-GB" sz="2000" b="1" i="0" u="none" strike="noStrike" kern="1200" cap="none" spc="0" normalizeH="0" baseline="0" noProof="0">
                <a:ln>
                  <a:noFill/>
                </a:ln>
                <a:solidFill>
                  <a:srgbClr val="C3A366"/>
                </a:solidFill>
                <a:effectLst/>
                <a:uLnTx/>
                <a:uFillTx/>
                <a:latin typeface="Arial"/>
                <a:ea typeface="+mn-ea"/>
                <a:cs typeface="Arial" panose="020B0604020202020204" pitchFamily="34" charset="0"/>
              </a:rPr>
              <a:t>14 </a:t>
            </a: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Member States, </a:t>
            </a:r>
            <a:r>
              <a:rPr kumimoji="0" lang="en-GB" sz="2000" b="1" i="0" u="none" strike="noStrike" kern="1200" cap="none" spc="0" normalizeH="0" baseline="0" noProof="0">
                <a:ln>
                  <a:noFill/>
                </a:ln>
                <a:solidFill>
                  <a:srgbClr val="C3A366"/>
                </a:solidFill>
                <a:effectLst/>
                <a:uLnTx/>
                <a:uFillTx/>
                <a:latin typeface="Arial"/>
                <a:ea typeface="+mn-ea"/>
                <a:cs typeface="Arial" panose="020B0604020202020204" pitchFamily="34" charset="0"/>
              </a:rPr>
              <a:t>11 </a:t>
            </a: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partners</a:t>
            </a:r>
            <a:b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br>
            <a:r>
              <a:rPr kumimoji="0" lang="en-GB" sz="2000" b="1" i="0" u="none" strike="noStrike" kern="1200" cap="none" spc="0" normalizeH="0" baseline="0" noProof="0">
                <a:ln>
                  <a:noFill/>
                </a:ln>
                <a:solidFill>
                  <a:srgbClr val="C3A366"/>
                </a:solidFill>
                <a:effectLst/>
                <a:uLnTx/>
                <a:uFillTx/>
                <a:latin typeface="Arial"/>
                <a:ea typeface="+mn-ea"/>
                <a:cs typeface="Arial" panose="020B0604020202020204" pitchFamily="34" charset="0"/>
              </a:rPr>
              <a:t>3 </a:t>
            </a: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guest organizations </a:t>
            </a:r>
            <a:b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br>
            <a:endPar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3" name="TextBox 22">
            <a:extLst>
              <a:ext uri="{FF2B5EF4-FFF2-40B4-BE49-F238E27FC236}">
                <a16:creationId xmlns:a16="http://schemas.microsoft.com/office/drawing/2014/main" id="{A510DEB7-A9F4-43C5-BCD2-F8956AE967DA}"/>
              </a:ext>
            </a:extLst>
          </p:cNvPr>
          <p:cNvSpPr txBox="1"/>
          <p:nvPr/>
        </p:nvSpPr>
        <p:spPr>
          <a:xfrm>
            <a:off x="8172898" y="5117124"/>
            <a:ext cx="3464365" cy="923330"/>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2000" b="1" i="0" u="none" strike="noStrike" kern="1200" cap="none" spc="0" normalizeH="0" baseline="0" noProof="0">
                <a:ln>
                  <a:noFill/>
                </a:ln>
                <a:solidFill>
                  <a:srgbClr val="C3A366"/>
                </a:solidFill>
                <a:effectLst/>
                <a:uLnTx/>
                <a:uFillTx/>
                <a:latin typeface="Arial"/>
                <a:ea typeface="+mn-ea"/>
                <a:cs typeface="Arial" panose="020B0604020202020204" pitchFamily="34" charset="0"/>
              </a:rPr>
              <a:t>~80</a:t>
            </a: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attendees </a:t>
            </a:r>
            <a:br>
              <a:rPr kumimoji="0" lang="en-GB" sz="1400" b="0" i="0" u="none" strike="noStrike" kern="1200" cap="none" spc="0" normalizeH="0" baseline="0" noProof="0">
                <a:ln>
                  <a:noFill/>
                </a:ln>
                <a:solidFill>
                  <a:srgbClr val="FF0000"/>
                </a:solidFill>
                <a:effectLst/>
                <a:uLnTx/>
                <a:uFillTx/>
                <a:latin typeface="Arial"/>
                <a:ea typeface="+mn-ea"/>
                <a:cs typeface="Arial" panose="020B0604020202020204" pitchFamily="34" charset="0"/>
              </a:rPr>
            </a:br>
            <a:r>
              <a:rPr kumimoji="0" lang="en-GB" sz="2000" b="1" i="0" u="none" strike="noStrike" kern="1200" cap="none" spc="0" normalizeH="0" baseline="0" noProof="0">
                <a:ln>
                  <a:noFill/>
                </a:ln>
                <a:solidFill>
                  <a:srgbClr val="C3A366"/>
                </a:solidFill>
                <a:effectLst/>
                <a:uLnTx/>
                <a:uFillTx/>
                <a:latin typeface="Arial"/>
                <a:ea typeface="+mn-ea"/>
                <a:cs typeface="Arial" panose="020B0604020202020204" pitchFamily="34" charset="0"/>
              </a:rPr>
              <a:t>29 </a:t>
            </a: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Member States, </a:t>
            </a:r>
            <a:r>
              <a:rPr kumimoji="0" lang="en-GB" sz="2000" b="1" i="0" u="none" strike="noStrike" kern="1200" cap="none" spc="0" normalizeH="0" baseline="0" noProof="0">
                <a:ln>
                  <a:noFill/>
                </a:ln>
                <a:solidFill>
                  <a:srgbClr val="C3A366"/>
                </a:solidFill>
                <a:effectLst/>
                <a:uLnTx/>
                <a:uFillTx/>
                <a:latin typeface="Arial"/>
                <a:ea typeface="+mn-ea"/>
                <a:cs typeface="Arial" panose="020B0604020202020204" pitchFamily="34" charset="0"/>
              </a:rPr>
              <a:t>12 </a:t>
            </a: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partners</a:t>
            </a:r>
            <a:br>
              <a:rPr kumimoji="0" lang="en-GB" sz="1400" b="0" i="0" u="none" strike="noStrike" kern="1200" cap="none" spc="0" normalizeH="0" baseline="0" noProof="0">
                <a:ln>
                  <a:noFill/>
                </a:ln>
                <a:solidFill>
                  <a:srgbClr val="FF0000"/>
                </a:solidFill>
                <a:effectLst/>
                <a:uLnTx/>
                <a:uFillTx/>
                <a:latin typeface="Arial"/>
                <a:ea typeface="+mn-ea"/>
                <a:cs typeface="Arial" panose="020B0604020202020204" pitchFamily="34" charset="0"/>
              </a:rPr>
            </a:br>
            <a:r>
              <a:rPr kumimoji="0" lang="en-GB" sz="2000" b="1" i="0" u="none" strike="noStrike" kern="1200" cap="none" spc="0" normalizeH="0" baseline="0" noProof="0">
                <a:ln>
                  <a:noFill/>
                </a:ln>
                <a:solidFill>
                  <a:srgbClr val="C3A366"/>
                </a:solidFill>
                <a:effectLst/>
                <a:uLnTx/>
                <a:uFillTx/>
                <a:latin typeface="Arial"/>
                <a:ea typeface="+mn-ea"/>
                <a:cs typeface="Arial" panose="020B0604020202020204" pitchFamily="34" charset="0"/>
              </a:rPr>
              <a:t>3</a:t>
            </a:r>
            <a:r>
              <a:rPr kumimoji="0" lang="en-GB" sz="14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guest organizations</a:t>
            </a:r>
            <a:endParaRPr kumimoji="0" lang="en-GB"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pic>
        <p:nvPicPr>
          <p:cNvPr id="30" name="Picture 29">
            <a:extLst>
              <a:ext uri="{FF2B5EF4-FFF2-40B4-BE49-F238E27FC236}">
                <a16:creationId xmlns:a16="http://schemas.microsoft.com/office/drawing/2014/main" id="{39CE163F-A742-4914-A25A-8DA07B798C6F}"/>
              </a:ext>
            </a:extLst>
          </p:cNvPr>
          <p:cNvPicPr>
            <a:picLocks/>
          </p:cNvPicPr>
          <p:nvPr/>
        </p:nvPicPr>
        <p:blipFill rotWithShape="1">
          <a:blip r:embed="rId13" cstate="screen">
            <a:extLst>
              <a:ext uri="{28A0092B-C50C-407E-A947-70E740481C1C}">
                <a14:useLocalDpi xmlns:a14="http://schemas.microsoft.com/office/drawing/2010/main"/>
              </a:ext>
            </a:extLst>
          </a:blip>
          <a:srcRect/>
          <a:stretch/>
        </p:blipFill>
        <p:spPr>
          <a:xfrm>
            <a:off x="714193" y="1568327"/>
            <a:ext cx="3145449" cy="1432091"/>
          </a:xfrm>
          <a:prstGeom prst="rect">
            <a:avLst/>
          </a:prstGeom>
        </p:spPr>
      </p:pic>
      <p:pic>
        <p:nvPicPr>
          <p:cNvPr id="31" name="Picture 30">
            <a:extLst>
              <a:ext uri="{FF2B5EF4-FFF2-40B4-BE49-F238E27FC236}">
                <a16:creationId xmlns:a16="http://schemas.microsoft.com/office/drawing/2014/main" id="{1471359F-2A87-4EC2-A215-A6CE28AA2EDA}"/>
              </a:ext>
            </a:extLst>
          </p:cNvPr>
          <p:cNvPicPr>
            <a:picLocks/>
          </p:cNvPicPr>
          <p:nvPr/>
        </p:nvPicPr>
        <p:blipFill rotWithShape="1">
          <a:blip r:embed="rId14" cstate="screen">
            <a:extLst>
              <a:ext uri="{28A0092B-C50C-407E-A947-70E740481C1C}">
                <a14:useLocalDpi xmlns:a14="http://schemas.microsoft.com/office/drawing/2010/main"/>
              </a:ext>
            </a:extLst>
          </a:blip>
          <a:srcRect/>
          <a:stretch/>
        </p:blipFill>
        <p:spPr>
          <a:xfrm>
            <a:off x="4523274" y="1568327"/>
            <a:ext cx="3145449" cy="1432091"/>
          </a:xfrm>
          <a:prstGeom prst="rect">
            <a:avLst/>
          </a:prstGeom>
        </p:spPr>
      </p:pic>
      <p:cxnSp>
        <p:nvCxnSpPr>
          <p:cNvPr id="33" name="LineSeparatorStrong 33">
            <a:extLst>
              <a:ext uri="{FF2B5EF4-FFF2-40B4-BE49-F238E27FC236}">
                <a16:creationId xmlns:a16="http://schemas.microsoft.com/office/drawing/2014/main" id="{7A81B52A-3179-4425-8CBF-B27F526A9DAB}"/>
              </a:ext>
            </a:extLst>
          </p:cNvPr>
          <p:cNvCxnSpPr>
            <a:cxnSpLocks/>
          </p:cNvCxnSpPr>
          <p:nvPr>
            <p:custDataLst>
              <p:tags r:id="rId6"/>
            </p:custDataLst>
          </p:nvPr>
        </p:nvCxnSpPr>
        <p:spPr>
          <a:xfrm>
            <a:off x="554735" y="4086212"/>
            <a:ext cx="3464365" cy="0"/>
          </a:xfrm>
          <a:prstGeom prst="straightConnector1">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 name="LineSeparatorStrong 33">
            <a:extLst>
              <a:ext uri="{FF2B5EF4-FFF2-40B4-BE49-F238E27FC236}">
                <a16:creationId xmlns:a16="http://schemas.microsoft.com/office/drawing/2014/main" id="{9E20717A-EFA3-4B27-8CEB-E89E966EF583}"/>
              </a:ext>
            </a:extLst>
          </p:cNvPr>
          <p:cNvCxnSpPr>
            <a:cxnSpLocks/>
          </p:cNvCxnSpPr>
          <p:nvPr>
            <p:custDataLst>
              <p:tags r:id="rId7"/>
            </p:custDataLst>
          </p:nvPr>
        </p:nvCxnSpPr>
        <p:spPr>
          <a:xfrm>
            <a:off x="4398073" y="4086212"/>
            <a:ext cx="3464365" cy="0"/>
          </a:xfrm>
          <a:prstGeom prst="straightConnector1">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 name="LineSeparatorStrong 33">
            <a:extLst>
              <a:ext uri="{FF2B5EF4-FFF2-40B4-BE49-F238E27FC236}">
                <a16:creationId xmlns:a16="http://schemas.microsoft.com/office/drawing/2014/main" id="{1B28C1FC-1F70-4BA9-8263-8F2F203D9D57}"/>
              </a:ext>
            </a:extLst>
          </p:cNvPr>
          <p:cNvCxnSpPr>
            <a:cxnSpLocks/>
          </p:cNvCxnSpPr>
          <p:nvPr>
            <p:custDataLst>
              <p:tags r:id="rId8"/>
            </p:custDataLst>
          </p:nvPr>
        </p:nvCxnSpPr>
        <p:spPr>
          <a:xfrm>
            <a:off x="8172898" y="4086212"/>
            <a:ext cx="3464365" cy="0"/>
          </a:xfrm>
          <a:prstGeom prst="straightConnector1">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87045" name="Picture 5" descr="The most inviting city in Africa? - BBC Travel">
            <a:extLst>
              <a:ext uri="{FF2B5EF4-FFF2-40B4-BE49-F238E27FC236}">
                <a16:creationId xmlns:a16="http://schemas.microsoft.com/office/drawing/2014/main" id="{354D8712-3285-43FD-B792-A9307E4FC49F}"/>
              </a:ext>
            </a:extLst>
          </p:cNvPr>
          <p:cNvPicPr>
            <a:picLocks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8332356" y="1568327"/>
            <a:ext cx="3145449" cy="143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321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DE01-F968-B14B-B173-862F7A2C2199}"/>
              </a:ext>
            </a:extLst>
          </p:cNvPr>
          <p:cNvSpPr>
            <a:spLocks noGrp="1"/>
          </p:cNvSpPr>
          <p:nvPr>
            <p:ph type="title"/>
          </p:nvPr>
        </p:nvSpPr>
        <p:spPr>
          <a:xfrm>
            <a:off x="1080655" y="110836"/>
            <a:ext cx="10275262" cy="736891"/>
          </a:xfrm>
        </p:spPr>
        <p:txBody>
          <a:bodyPr/>
          <a:lstStyle/>
          <a:p>
            <a:r>
              <a:rPr lang="en-US" dirty="0">
                <a:solidFill>
                  <a:srgbClr val="FF0000"/>
                </a:solidFill>
              </a:rPr>
              <a:t>Africa 2022</a:t>
            </a:r>
          </a:p>
        </p:txBody>
      </p:sp>
      <p:sp>
        <p:nvSpPr>
          <p:cNvPr id="7" name="Text Placeholder 6">
            <a:extLst>
              <a:ext uri="{FF2B5EF4-FFF2-40B4-BE49-F238E27FC236}">
                <a16:creationId xmlns:a16="http://schemas.microsoft.com/office/drawing/2014/main" id="{0E4396B0-EC25-7C46-A5D2-752354207DE2}"/>
              </a:ext>
            </a:extLst>
          </p:cNvPr>
          <p:cNvSpPr>
            <a:spLocks noGrp="1"/>
          </p:cNvSpPr>
          <p:nvPr>
            <p:ph type="body" idx="1"/>
          </p:nvPr>
        </p:nvSpPr>
        <p:spPr>
          <a:xfrm>
            <a:off x="840318" y="847728"/>
            <a:ext cx="5158316" cy="482308"/>
          </a:xfrm>
        </p:spPr>
        <p:txBody>
          <a:bodyPr/>
          <a:lstStyle/>
          <a:p>
            <a:r>
              <a:rPr lang="en-US" dirty="0">
                <a:solidFill>
                  <a:schemeClr val="tx2">
                    <a:lumMod val="60000"/>
                    <a:lumOff val="40000"/>
                  </a:schemeClr>
                </a:solidFill>
              </a:rPr>
              <a:t>Most Populous Countries</a:t>
            </a:r>
          </a:p>
        </p:txBody>
      </p:sp>
      <p:sp>
        <p:nvSpPr>
          <p:cNvPr id="5" name="Content Placeholder 4">
            <a:extLst>
              <a:ext uri="{FF2B5EF4-FFF2-40B4-BE49-F238E27FC236}">
                <a16:creationId xmlns:a16="http://schemas.microsoft.com/office/drawing/2014/main" id="{F8E66B89-F3FE-D44C-9F6A-37C0EBA21ACB}"/>
              </a:ext>
            </a:extLst>
          </p:cNvPr>
          <p:cNvSpPr>
            <a:spLocks noGrp="1"/>
          </p:cNvSpPr>
          <p:nvPr>
            <p:ph sz="half" idx="2"/>
          </p:nvPr>
        </p:nvSpPr>
        <p:spPr>
          <a:xfrm>
            <a:off x="840318" y="1584618"/>
            <a:ext cx="5158316" cy="4605045"/>
          </a:xfrm>
        </p:spPr>
        <p:txBody>
          <a:bodyPr/>
          <a:lstStyle/>
          <a:p>
            <a:r>
              <a:rPr lang="en-US" sz="2800" dirty="0"/>
              <a:t>Nigeria: </a:t>
            </a:r>
            <a:r>
              <a:rPr lang="en-US" dirty="0"/>
              <a:t>216,746,934</a:t>
            </a:r>
          </a:p>
          <a:p>
            <a:r>
              <a:rPr lang="en-US" dirty="0"/>
              <a:t>Ethiopia</a:t>
            </a:r>
            <a:r>
              <a:rPr lang="en-US" sz="2800" dirty="0"/>
              <a:t>: </a:t>
            </a:r>
            <a:r>
              <a:rPr lang="en-US" dirty="0"/>
              <a:t>120,812,698</a:t>
            </a:r>
          </a:p>
          <a:p>
            <a:r>
              <a:rPr lang="en-US" dirty="0"/>
              <a:t>Egypt</a:t>
            </a:r>
            <a:r>
              <a:rPr lang="en-US" sz="2800" dirty="0"/>
              <a:t>: </a:t>
            </a:r>
            <a:r>
              <a:rPr lang="en-US" dirty="0"/>
              <a:t>106,156,692</a:t>
            </a:r>
          </a:p>
          <a:p>
            <a:r>
              <a:rPr lang="en-US" dirty="0"/>
              <a:t>DR </a:t>
            </a:r>
            <a:r>
              <a:rPr lang="en-US" sz="2800" dirty="0"/>
              <a:t>of Congo: </a:t>
            </a:r>
            <a:r>
              <a:rPr lang="en-US" dirty="0"/>
              <a:t>95,240,792</a:t>
            </a:r>
          </a:p>
          <a:p>
            <a:r>
              <a:rPr lang="en-US" dirty="0"/>
              <a:t>South </a:t>
            </a:r>
            <a:r>
              <a:rPr lang="en-US" sz="2800" dirty="0"/>
              <a:t>Africa: </a:t>
            </a:r>
            <a:r>
              <a:rPr lang="en-US" dirty="0"/>
              <a:t>60,756,135</a:t>
            </a:r>
          </a:p>
        </p:txBody>
      </p:sp>
      <p:sp>
        <p:nvSpPr>
          <p:cNvPr id="8" name="Text Placeholder 7">
            <a:extLst>
              <a:ext uri="{FF2B5EF4-FFF2-40B4-BE49-F238E27FC236}">
                <a16:creationId xmlns:a16="http://schemas.microsoft.com/office/drawing/2014/main" id="{52495FE3-489E-974D-882C-4D4EF32892CB}"/>
              </a:ext>
            </a:extLst>
          </p:cNvPr>
          <p:cNvSpPr>
            <a:spLocks noGrp="1"/>
          </p:cNvSpPr>
          <p:nvPr>
            <p:ph type="body" sz="quarter" idx="3"/>
          </p:nvPr>
        </p:nvSpPr>
        <p:spPr>
          <a:xfrm>
            <a:off x="6172200" y="847726"/>
            <a:ext cx="5183717" cy="482309"/>
          </a:xfrm>
        </p:spPr>
        <p:txBody>
          <a:bodyPr/>
          <a:lstStyle/>
          <a:p>
            <a:r>
              <a:rPr lang="en-US" dirty="0">
                <a:solidFill>
                  <a:schemeClr val="tx2">
                    <a:lumMod val="60000"/>
                    <a:lumOff val="40000"/>
                  </a:schemeClr>
                </a:solidFill>
              </a:rPr>
              <a:t>Least Populous Countries</a:t>
            </a:r>
          </a:p>
        </p:txBody>
      </p:sp>
      <p:sp>
        <p:nvSpPr>
          <p:cNvPr id="6" name="Content Placeholder 5">
            <a:extLst>
              <a:ext uri="{FF2B5EF4-FFF2-40B4-BE49-F238E27FC236}">
                <a16:creationId xmlns:a16="http://schemas.microsoft.com/office/drawing/2014/main" id="{7E660C67-4630-A547-87E6-394AC49B402D}"/>
              </a:ext>
            </a:extLst>
          </p:cNvPr>
          <p:cNvSpPr>
            <a:spLocks noGrp="1"/>
          </p:cNvSpPr>
          <p:nvPr>
            <p:ph sz="quarter" idx="4"/>
          </p:nvPr>
        </p:nvSpPr>
        <p:spPr>
          <a:xfrm>
            <a:off x="6172200" y="1330035"/>
            <a:ext cx="5183717" cy="4859629"/>
          </a:xfrm>
        </p:spPr>
        <p:txBody>
          <a:bodyPr/>
          <a:lstStyle/>
          <a:p>
            <a:r>
              <a:rPr lang="en-US" sz="2800" dirty="0"/>
              <a:t>Saint Helena, Ascension and Tristan da Cunha (UK) (non-sovereign): </a:t>
            </a:r>
            <a:r>
              <a:rPr lang="en-US" dirty="0"/>
              <a:t>6,101</a:t>
            </a:r>
          </a:p>
          <a:p>
            <a:r>
              <a:rPr lang="en-US" dirty="0"/>
              <a:t>Seychelles</a:t>
            </a:r>
            <a:r>
              <a:rPr lang="en-US" sz="2800" dirty="0"/>
              <a:t>: </a:t>
            </a:r>
            <a:r>
              <a:rPr lang="en-US" dirty="0"/>
              <a:t>99,426</a:t>
            </a:r>
          </a:p>
          <a:p>
            <a:r>
              <a:rPr lang="en-US" dirty="0"/>
              <a:t>São </a:t>
            </a:r>
            <a:r>
              <a:rPr lang="en-US" sz="2800" dirty="0"/>
              <a:t>Tomé and Príncipe: </a:t>
            </a:r>
            <a:r>
              <a:rPr lang="en-US" dirty="0"/>
              <a:t>227,679</a:t>
            </a:r>
          </a:p>
          <a:p>
            <a:r>
              <a:rPr lang="en-US" dirty="0" err="1"/>
              <a:t>Mayote</a:t>
            </a:r>
            <a:r>
              <a:rPr lang="en-US" dirty="0"/>
              <a:t>(France</a:t>
            </a:r>
            <a:r>
              <a:rPr lang="en-US" sz="2800" dirty="0"/>
              <a:t>): </a:t>
            </a:r>
            <a:r>
              <a:rPr lang="en-US" dirty="0"/>
              <a:t>286,259</a:t>
            </a:r>
          </a:p>
          <a:p>
            <a:r>
              <a:rPr lang="en-US" dirty="0"/>
              <a:t>Cape </a:t>
            </a:r>
            <a:r>
              <a:rPr lang="en-US" sz="2800" dirty="0"/>
              <a:t>Verde: </a:t>
            </a:r>
            <a:r>
              <a:rPr lang="en-US" dirty="0"/>
              <a:t>567,678</a:t>
            </a:r>
          </a:p>
        </p:txBody>
      </p:sp>
      <p:sp>
        <p:nvSpPr>
          <p:cNvPr id="3" name="Rectangle 2"/>
          <p:cNvSpPr/>
          <p:nvPr/>
        </p:nvSpPr>
        <p:spPr>
          <a:xfrm>
            <a:off x="429768" y="5762408"/>
            <a:ext cx="11530584" cy="369332"/>
          </a:xfrm>
          <a:prstGeom prst="rect">
            <a:avLst/>
          </a:prstGeom>
        </p:spPr>
        <p:txBody>
          <a:bodyPr wrap="square">
            <a:spAutoFit/>
          </a:bodyPr>
          <a:lstStyle/>
          <a:p>
            <a:r>
              <a:rPr lang="en-US" dirty="0">
                <a:solidFill>
                  <a:srgbClr val="337AB7"/>
                </a:solidFill>
                <a:latin typeface="Open Sans"/>
              </a:rPr>
              <a:t>Reference : World Population Prospects (2019 Revision)</a:t>
            </a:r>
            <a:r>
              <a:rPr lang="en-US" dirty="0">
                <a:solidFill>
                  <a:srgbClr val="444444"/>
                </a:solidFill>
                <a:latin typeface="Open Sans"/>
              </a:rPr>
              <a:t> - United Nations population estimates and projections.</a:t>
            </a:r>
            <a:endParaRPr lang="en-US" b="0" i="0" dirty="0">
              <a:solidFill>
                <a:srgbClr val="444444"/>
              </a:solidFill>
              <a:effectLst/>
              <a:latin typeface="Open Sans"/>
            </a:endParaRPr>
          </a:p>
        </p:txBody>
      </p:sp>
    </p:spTree>
    <p:extLst>
      <p:ext uri="{BB962C8B-B14F-4D97-AF65-F5344CB8AC3E}">
        <p14:creationId xmlns:p14="http://schemas.microsoft.com/office/powerpoint/2010/main" val="2210198910"/>
      </p:ext>
    </p:extLst>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6" hidden="1">
            <a:extLst>
              <a:ext uri="{FF2B5EF4-FFF2-40B4-BE49-F238E27FC236}">
                <a16:creationId xmlns:a16="http://schemas.microsoft.com/office/drawing/2014/main" id="{AE3DEBD9-28B9-4325-BF56-6965F514E45D}"/>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73" name="think-cell Slide" r:id="rId26" imgW="789" imgH="793" progId="TCLayout.ActiveDocument.1">
                  <p:embed/>
                </p:oleObj>
              </mc:Choice>
              <mc:Fallback>
                <p:oleObj name="think-cell Slide" r:id="rId26" imgW="789" imgH="793" progId="TCLayout.ActiveDocument.1">
                  <p:embed/>
                  <p:pic>
                    <p:nvPicPr>
                      <p:cNvPr id="6" name="Object 6" hidden="1">
                        <a:extLst>
                          <a:ext uri="{FF2B5EF4-FFF2-40B4-BE49-F238E27FC236}">
                            <a16:creationId xmlns:a16="http://schemas.microsoft.com/office/drawing/2014/main" id="{AE3DEBD9-28B9-4325-BF56-6965F514E45D}"/>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cxnSp>
        <p:nvCxnSpPr>
          <p:cNvPr id="47" name="LineBasicImpact 6">
            <a:extLst>
              <a:ext uri="{FF2B5EF4-FFF2-40B4-BE49-F238E27FC236}">
                <a16:creationId xmlns:a16="http://schemas.microsoft.com/office/drawing/2014/main" id="{5491C10F-A76C-4A5D-82DA-A3BB70476767}"/>
              </a:ext>
            </a:extLst>
          </p:cNvPr>
          <p:cNvCxnSpPr>
            <a:cxnSpLocks/>
          </p:cNvCxnSpPr>
          <p:nvPr>
            <p:custDataLst>
              <p:tags r:id="rId3"/>
            </p:custDataLst>
          </p:nvPr>
        </p:nvCxnSpPr>
        <p:spPr>
          <a:xfrm>
            <a:off x="1473358" y="2471596"/>
            <a:ext cx="0" cy="3069125"/>
          </a:xfrm>
          <a:prstGeom prst="straightConnector1">
            <a:avLst/>
          </a:prstGeom>
          <a:ln w="6350" cap="flat">
            <a:solidFill>
              <a:schemeClr val="bg1">
                <a:lumMod val="50000"/>
              </a:schemeClr>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43" name="LineBasicImpact 6">
            <a:extLst>
              <a:ext uri="{FF2B5EF4-FFF2-40B4-BE49-F238E27FC236}">
                <a16:creationId xmlns:a16="http://schemas.microsoft.com/office/drawing/2014/main" id="{3F57B84C-61E8-41AA-9D9D-76E2048DBD36}"/>
              </a:ext>
            </a:extLst>
          </p:cNvPr>
          <p:cNvCxnSpPr>
            <a:cxnSpLocks/>
          </p:cNvCxnSpPr>
          <p:nvPr>
            <p:custDataLst>
              <p:tags r:id="rId4"/>
            </p:custDataLst>
          </p:nvPr>
        </p:nvCxnSpPr>
        <p:spPr>
          <a:xfrm>
            <a:off x="3971661" y="2471596"/>
            <a:ext cx="0" cy="3069125"/>
          </a:xfrm>
          <a:prstGeom prst="straightConnector1">
            <a:avLst/>
          </a:prstGeom>
          <a:ln w="6350" cap="flat">
            <a:solidFill>
              <a:schemeClr val="bg1">
                <a:lumMod val="50000"/>
              </a:schemeClr>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42" name="LineBasicImpact 6">
            <a:extLst>
              <a:ext uri="{FF2B5EF4-FFF2-40B4-BE49-F238E27FC236}">
                <a16:creationId xmlns:a16="http://schemas.microsoft.com/office/drawing/2014/main" id="{9B720FFB-3D2D-4494-B12E-E18B4FE106E1}"/>
              </a:ext>
            </a:extLst>
          </p:cNvPr>
          <p:cNvCxnSpPr>
            <a:cxnSpLocks/>
          </p:cNvCxnSpPr>
          <p:nvPr>
            <p:custDataLst>
              <p:tags r:id="rId5"/>
            </p:custDataLst>
          </p:nvPr>
        </p:nvCxnSpPr>
        <p:spPr>
          <a:xfrm>
            <a:off x="6489258" y="2471596"/>
            <a:ext cx="0" cy="3069125"/>
          </a:xfrm>
          <a:prstGeom prst="straightConnector1">
            <a:avLst/>
          </a:prstGeom>
          <a:ln w="6350" cap="flat">
            <a:solidFill>
              <a:schemeClr val="bg1">
                <a:lumMod val="50000"/>
              </a:schemeClr>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39" name="LineBasicImpact 6">
            <a:extLst>
              <a:ext uri="{FF2B5EF4-FFF2-40B4-BE49-F238E27FC236}">
                <a16:creationId xmlns:a16="http://schemas.microsoft.com/office/drawing/2014/main" id="{281C1669-3610-4C16-8F6A-9B691A84153A}"/>
              </a:ext>
            </a:extLst>
          </p:cNvPr>
          <p:cNvCxnSpPr>
            <a:cxnSpLocks/>
          </p:cNvCxnSpPr>
          <p:nvPr>
            <p:custDataLst>
              <p:tags r:id="rId6"/>
            </p:custDataLst>
          </p:nvPr>
        </p:nvCxnSpPr>
        <p:spPr>
          <a:xfrm>
            <a:off x="9009795" y="2471596"/>
            <a:ext cx="0" cy="3069125"/>
          </a:xfrm>
          <a:prstGeom prst="straightConnector1">
            <a:avLst/>
          </a:prstGeom>
          <a:ln w="6350" cap="flat">
            <a:solidFill>
              <a:schemeClr val="bg1">
                <a:lumMod val="50000"/>
              </a:schemeClr>
            </a:solidFill>
            <a:prstDash val="dash"/>
            <a:miter lim="800000"/>
            <a:tailEnd type="none"/>
          </a:ln>
        </p:spPr>
        <p:style>
          <a:lnRef idx="1">
            <a:schemeClr val="accent1"/>
          </a:lnRef>
          <a:fillRef idx="0">
            <a:schemeClr val="accent1"/>
          </a:fillRef>
          <a:effectRef idx="0">
            <a:schemeClr val="accent1"/>
          </a:effectRef>
          <a:fontRef idx="minor">
            <a:schemeClr val="tx1"/>
          </a:fontRef>
        </p:style>
      </p:cxnSp>
      <p:cxnSp>
        <p:nvCxnSpPr>
          <p:cNvPr id="32" name="LineBasicImpact 6">
            <a:extLst>
              <a:ext uri="{FF2B5EF4-FFF2-40B4-BE49-F238E27FC236}">
                <a16:creationId xmlns:a16="http://schemas.microsoft.com/office/drawing/2014/main" id="{A0AB1694-017E-4F4C-92AA-086D3027AC07}"/>
              </a:ext>
            </a:extLst>
          </p:cNvPr>
          <p:cNvCxnSpPr>
            <a:cxnSpLocks/>
          </p:cNvCxnSpPr>
          <p:nvPr>
            <p:custDataLst>
              <p:tags r:id="rId7"/>
            </p:custDataLst>
          </p:nvPr>
        </p:nvCxnSpPr>
        <p:spPr>
          <a:xfrm>
            <a:off x="11544123" y="2471596"/>
            <a:ext cx="0" cy="3069125"/>
          </a:xfrm>
          <a:prstGeom prst="straightConnector1">
            <a:avLst/>
          </a:prstGeom>
          <a:ln w="6350" cap="flat">
            <a:solidFill>
              <a:schemeClr val="bg1">
                <a:lumMod val="50000"/>
              </a:schemeClr>
            </a:solidFill>
            <a:prstDash val="dash"/>
            <a:miter lim="800000"/>
            <a:tailEnd type="none"/>
          </a:ln>
        </p:spPr>
        <p:style>
          <a:lnRef idx="1">
            <a:schemeClr val="accent1"/>
          </a:lnRef>
          <a:fillRef idx="0">
            <a:schemeClr val="accent1"/>
          </a:fillRef>
          <a:effectRef idx="0">
            <a:schemeClr val="accent1"/>
          </a:effectRef>
          <a:fontRef idx="minor">
            <a:schemeClr val="tx1"/>
          </a:fontRef>
        </p:style>
      </p:cxnSp>
      <p:sp>
        <p:nvSpPr>
          <p:cNvPr id="2" name="2. Slide Title">
            <a:extLst>
              <a:ext uri="{FF2B5EF4-FFF2-40B4-BE49-F238E27FC236}">
                <a16:creationId xmlns:a16="http://schemas.microsoft.com/office/drawing/2014/main" id="{D4FEAD84-30FF-4019-B9F6-46A83C08872A}"/>
              </a:ext>
            </a:extLst>
          </p:cNvPr>
          <p:cNvSpPr>
            <a:spLocks noGrp="1"/>
          </p:cNvSpPr>
          <p:nvPr>
            <p:ph type="title"/>
            <p:custDataLst>
              <p:tags r:id="rId8"/>
            </p:custDataLst>
          </p:nvPr>
        </p:nvSpPr>
        <p:spPr>
          <a:xfrm>
            <a:off x="554736" y="134291"/>
            <a:ext cx="11082528" cy="769441"/>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GB" dirty="0"/>
              <a:t>The definition of the support from the Programme through the Implementing Partners to the Member States is made up of 4 stages</a:t>
            </a:r>
          </a:p>
        </p:txBody>
      </p:sp>
      <p:sp>
        <p:nvSpPr>
          <p:cNvPr id="11" name="TextBox 10">
            <a:extLst>
              <a:ext uri="{FF2B5EF4-FFF2-40B4-BE49-F238E27FC236}">
                <a16:creationId xmlns:a16="http://schemas.microsoft.com/office/drawing/2014/main" id="{74FD0E28-E2C3-4B94-ACAB-E7996F7CF799}"/>
              </a:ext>
            </a:extLst>
          </p:cNvPr>
          <p:cNvSpPr txBox="1"/>
          <p:nvPr/>
        </p:nvSpPr>
        <p:spPr>
          <a:xfrm>
            <a:off x="504402" y="2801754"/>
            <a:ext cx="849833" cy="369332"/>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GB" sz="12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Process description</a:t>
            </a:r>
            <a:endParaRPr kumimoji="0" lang="en-GB"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5" name="Group 4">
            <a:extLst>
              <a:ext uri="{FF2B5EF4-FFF2-40B4-BE49-F238E27FC236}">
                <a16:creationId xmlns:a16="http://schemas.microsoft.com/office/drawing/2014/main" id="{B3B96048-1822-4AF1-A211-7DBEFD924E65}"/>
              </a:ext>
            </a:extLst>
          </p:cNvPr>
          <p:cNvGrpSpPr/>
          <p:nvPr>
            <p:custDataLst>
              <p:tags r:id="rId9"/>
            </p:custDataLst>
          </p:nvPr>
        </p:nvGrpSpPr>
        <p:grpSpPr>
          <a:xfrm>
            <a:off x="1473358" y="1568467"/>
            <a:ext cx="2601119" cy="908050"/>
            <a:chOff x="1473358" y="1713552"/>
            <a:chExt cx="2601119" cy="908050"/>
          </a:xfrm>
        </p:grpSpPr>
        <p:sp>
          <p:nvSpPr>
            <p:cNvPr id="16" name="Freeform: Shape 15">
              <a:extLst>
                <a:ext uri="{FF2B5EF4-FFF2-40B4-BE49-F238E27FC236}">
                  <a16:creationId xmlns:a16="http://schemas.microsoft.com/office/drawing/2014/main" id="{D1E42081-2159-4FDA-AB0B-62AA5EAA1E69}"/>
                </a:ext>
              </a:extLst>
            </p:cNvPr>
            <p:cNvSpPr/>
            <p:nvPr>
              <p:custDataLst>
                <p:tags r:id="rId22"/>
              </p:custDataLst>
            </p:nvPr>
          </p:nvSpPr>
          <p:spPr>
            <a:xfrm>
              <a:off x="1473358" y="1713552"/>
              <a:ext cx="2601119" cy="90805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6438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6438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06438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1388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13882 w 1828800"/>
                <a:gd name="connsiteY1" fmla="*/ 0 h 914400"/>
                <a:gd name="connsiteX2" fmla="*/ 1828800 w 1828800"/>
                <a:gd name="connsiteY2" fmla="*/ 457200 h 914400"/>
                <a:gd name="connsiteX3" fmla="*/ 1713882 w 1828800"/>
                <a:gd name="connsiteY3" fmla="*/ 914400 h 914400"/>
                <a:gd name="connsiteX4" fmla="*/ 0 w 1828800"/>
                <a:gd name="connsiteY4" fmla="*/ 914400 h 914400"/>
                <a:gd name="connsiteX5" fmla="*/ 0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13882" y="0"/>
                  </a:lnTo>
                  <a:lnTo>
                    <a:pt x="1828800" y="457200"/>
                  </a:lnTo>
                  <a:lnTo>
                    <a:pt x="1713882" y="914400"/>
                  </a:lnTo>
                  <a:lnTo>
                    <a:pt x="0" y="914400"/>
                  </a:lnTo>
                  <a:lnTo>
                    <a:pt x="0" y="457200"/>
                  </a:lnTo>
                  <a:close/>
                </a:path>
              </a:pathLst>
            </a:custGeom>
            <a:solidFill>
              <a:schemeClr val="accent1"/>
            </a:solid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C46C8A43-3F04-438E-8699-A3BD962B40CB}"/>
                </a:ext>
              </a:extLst>
            </p:cNvPr>
            <p:cNvSpPr txBox="1"/>
            <p:nvPr>
              <p:custDataLst>
                <p:tags r:id="rId23"/>
              </p:custDataLst>
            </p:nvPr>
          </p:nvSpPr>
          <p:spPr>
            <a:xfrm>
              <a:off x="1536858" y="1776611"/>
              <a:ext cx="2374170" cy="781932"/>
            </a:xfrm>
            <a:prstGeom prst="rect">
              <a:avLst/>
            </a:prstGeom>
          </p:spPr>
          <p:txBody>
            <a:bodyPr vert="horz" wrap="square" lIns="15240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en-GB" sz="16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Preliminary needs identification </a:t>
              </a:r>
              <a:endParaRPr kumimoji="0" lang="en-GB"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
        <p:nvSpPr>
          <p:cNvPr id="13" name="TextBox 12">
            <a:extLst>
              <a:ext uri="{FF2B5EF4-FFF2-40B4-BE49-F238E27FC236}">
                <a16:creationId xmlns:a16="http://schemas.microsoft.com/office/drawing/2014/main" id="{42AA68D7-888F-4F5E-8643-568D0A281649}"/>
              </a:ext>
            </a:extLst>
          </p:cNvPr>
          <p:cNvSpPr txBox="1">
            <a:spLocks/>
          </p:cNvSpPr>
          <p:nvPr/>
        </p:nvSpPr>
        <p:spPr>
          <a:xfrm>
            <a:off x="1360201" y="5738555"/>
            <a:ext cx="1720455" cy="492443"/>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l" defTabSz="913526" rtl="0" eaLnBrk="1" fontAlgn="base" latinLnBrk="0" hangingPunct="1">
              <a:lnSpc>
                <a:spcPct val="100000"/>
              </a:lnSpc>
              <a:spcBef>
                <a:spcPct val="0"/>
              </a:spcBef>
              <a:spcAft>
                <a:spcPct val="0"/>
              </a:spcAft>
              <a:buClr>
                <a:srgbClr val="FFFFFF"/>
              </a:buClr>
              <a:buSzPct val="100000"/>
              <a:buFontTx/>
              <a:buNone/>
              <a:tabLst/>
              <a:defRPr/>
            </a:pPr>
            <a:r>
              <a:rPr kumimoji="0" lang="en-GB" sz="1600" b="1" i="0" u="none" strike="noStrike" kern="1200" cap="none" spc="0" normalizeH="0" baseline="0" noProof="0" dirty="0">
                <a:ln>
                  <a:noFill/>
                </a:ln>
                <a:solidFill>
                  <a:srgbClr val="000000"/>
                </a:solidFill>
                <a:effectLst/>
                <a:uLnTx/>
                <a:uFillTx/>
                <a:latin typeface="Arial"/>
                <a:ea typeface="+mn-ea"/>
                <a:cs typeface="+mn-cs"/>
              </a:rPr>
              <a:t>Initiative announcement </a:t>
            </a:r>
          </a:p>
        </p:txBody>
      </p:sp>
      <p:sp>
        <p:nvSpPr>
          <p:cNvPr id="33" name="Isosceles Triangle 32">
            <a:extLst>
              <a:ext uri="{FF2B5EF4-FFF2-40B4-BE49-F238E27FC236}">
                <a16:creationId xmlns:a16="http://schemas.microsoft.com/office/drawing/2014/main" id="{D6585F3D-D3C4-4350-8492-DFE2C25E7F86}"/>
              </a:ext>
            </a:extLst>
          </p:cNvPr>
          <p:cNvSpPr/>
          <p:nvPr/>
        </p:nvSpPr>
        <p:spPr>
          <a:xfrm>
            <a:off x="1360202" y="5482297"/>
            <a:ext cx="230722" cy="212302"/>
          </a:xfrm>
          <a:prstGeom prst="triangl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0" name="CustomIcon">
            <a:extLst>
              <a:ext uri="{FF2B5EF4-FFF2-40B4-BE49-F238E27FC236}">
                <a16:creationId xmlns:a16="http://schemas.microsoft.com/office/drawing/2014/main" id="{97C63E11-A019-43AF-9F3E-D4DFD5125717}"/>
              </a:ext>
            </a:extLst>
          </p:cNvPr>
          <p:cNvPicPr>
            <a:picLocks/>
          </p:cNvPicPr>
          <p:nvPr>
            <p:custDataLst>
              <p:tags r:id="rId10"/>
            </p:custDataLst>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3539134" y="1839612"/>
            <a:ext cx="365760" cy="365760"/>
          </a:xfrm>
          <a:prstGeom prst="rect">
            <a:avLst/>
          </a:prstGeom>
        </p:spPr>
      </p:pic>
      <p:sp>
        <p:nvSpPr>
          <p:cNvPr id="68" name="TextBox 67">
            <a:extLst>
              <a:ext uri="{FF2B5EF4-FFF2-40B4-BE49-F238E27FC236}">
                <a16:creationId xmlns:a16="http://schemas.microsoft.com/office/drawing/2014/main" id="{97EFF9A0-36F3-4098-B099-0BDAEC57471F}"/>
              </a:ext>
            </a:extLst>
          </p:cNvPr>
          <p:cNvSpPr txBox="1">
            <a:spLocks/>
          </p:cNvSpPr>
          <p:nvPr/>
        </p:nvSpPr>
        <p:spPr>
          <a:xfrm>
            <a:off x="1575631" y="2801754"/>
            <a:ext cx="2291853" cy="172354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1" indent="0" algn="l" defTabSz="914400" rtl="0" eaLnBrk="1" fontAlgn="auto" latinLnBrk="0" hangingPunct="1">
              <a:lnSpc>
                <a:spcPct val="100000"/>
              </a:lnSpc>
              <a:spcBef>
                <a:spcPts val="0"/>
              </a:spcBef>
              <a:spcAft>
                <a:spcPts val="300"/>
              </a:spcAft>
              <a:buClrTx/>
              <a:buSzPct val="110000"/>
              <a:buFont typeface="Wingdings" panose="05000000000000000000" pitchFamily="2" charset="2"/>
              <a:buNone/>
              <a:tabLst/>
              <a:defRPr/>
            </a:pPr>
            <a:r>
              <a:rPr kumimoji="0" lang="en-GB" sz="1400" b="1" i="0" u="none" strike="noStrike" kern="1200" cap="none" spc="0" normalizeH="0" baseline="0" noProof="0">
                <a:ln>
                  <a:noFill/>
                </a:ln>
                <a:solidFill>
                  <a:srgbClr val="000000"/>
                </a:solidFill>
                <a:effectLst/>
                <a:uLnTx/>
                <a:uFillTx/>
                <a:latin typeface="Arial"/>
                <a:ea typeface="+mn-ea"/>
                <a:cs typeface="+mn-cs"/>
              </a:rPr>
              <a:t>Collect data on countries’ needs through an online survey in collaboration with Member States</a:t>
            </a:r>
            <a:r>
              <a:rPr kumimoji="0" lang="en-GB" sz="1400" b="0" i="0" u="none" strike="noStrike" kern="1200" cap="none" spc="0" normalizeH="0" baseline="0" noProof="0">
                <a:ln>
                  <a:noFill/>
                </a:ln>
                <a:solidFill>
                  <a:srgbClr val="000000"/>
                </a:solidFill>
                <a:effectLst/>
                <a:uLnTx/>
                <a:uFillTx/>
                <a:latin typeface="Arial"/>
                <a:ea typeface="+mn-ea"/>
                <a:cs typeface="+mn-cs"/>
              </a:rPr>
              <a:t>, including existing plans and a preliminary identification of existing vaccination capabilities</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2779B0E1-04AE-4CCA-8471-E9E97EEE8917}"/>
              </a:ext>
            </a:extLst>
          </p:cNvPr>
          <p:cNvSpPr/>
          <p:nvPr>
            <p:custDataLst>
              <p:tags r:id="rId11"/>
            </p:custDataLst>
          </p:nvPr>
        </p:nvSpPr>
        <p:spPr>
          <a:xfrm>
            <a:off x="3994287" y="1568467"/>
            <a:ext cx="2601119" cy="90805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06438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06438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06438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14918 w 1828800"/>
              <a:gd name="connsiteY5" fmla="*/ 457200 h 914400"/>
              <a:gd name="connsiteX0" fmla="*/ 0 w 1828800"/>
              <a:gd name="connsiteY0" fmla="*/ 0 h 914400"/>
              <a:gd name="connsiteX1" fmla="*/ 171388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14918 w 1828800"/>
              <a:gd name="connsiteY5" fmla="*/ 457200 h 914400"/>
              <a:gd name="connsiteX0" fmla="*/ 0 w 1828800"/>
              <a:gd name="connsiteY0" fmla="*/ 0 h 914400"/>
              <a:gd name="connsiteX1" fmla="*/ 1713882 w 1828800"/>
              <a:gd name="connsiteY1" fmla="*/ 0 h 914400"/>
              <a:gd name="connsiteX2" fmla="*/ 1828800 w 1828800"/>
              <a:gd name="connsiteY2" fmla="*/ 457200 h 914400"/>
              <a:gd name="connsiteX3" fmla="*/ 1713882 w 1828800"/>
              <a:gd name="connsiteY3" fmla="*/ 914400 h 914400"/>
              <a:gd name="connsiteX4" fmla="*/ 0 w 1828800"/>
              <a:gd name="connsiteY4" fmla="*/ 914400 h 914400"/>
              <a:gd name="connsiteX5" fmla="*/ 114918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13882" y="0"/>
                </a:lnTo>
                <a:lnTo>
                  <a:pt x="1828800" y="457200"/>
                </a:lnTo>
                <a:lnTo>
                  <a:pt x="1713882" y="914400"/>
                </a:lnTo>
                <a:lnTo>
                  <a:pt x="0" y="914400"/>
                </a:lnTo>
                <a:lnTo>
                  <a:pt x="114918" y="457200"/>
                </a:lnTo>
                <a:close/>
              </a:path>
            </a:pathLst>
          </a:custGeom>
          <a:solidFill>
            <a:schemeClr val="accent1"/>
          </a:solid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TextBox 53">
            <a:extLst>
              <a:ext uri="{FF2B5EF4-FFF2-40B4-BE49-F238E27FC236}">
                <a16:creationId xmlns:a16="http://schemas.microsoft.com/office/drawing/2014/main" id="{2FA50F11-2BD3-435B-84D9-DE4CABEB36BB}"/>
              </a:ext>
            </a:extLst>
          </p:cNvPr>
          <p:cNvSpPr txBox="1"/>
          <p:nvPr>
            <p:custDataLst>
              <p:tags r:id="rId12"/>
            </p:custDataLst>
          </p:nvPr>
        </p:nvSpPr>
        <p:spPr>
          <a:xfrm>
            <a:off x="4208536" y="1631526"/>
            <a:ext cx="2223421" cy="781932"/>
          </a:xfrm>
          <a:prstGeom prst="rect">
            <a:avLst/>
          </a:prstGeom>
        </p:spPr>
        <p:txBody>
          <a:bodyPr vert="horz" wrap="square" lIns="15240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en-GB" sz="16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Country</a:t>
            </a:r>
            <a:br>
              <a:rPr kumimoji="0" lang="en-GB" sz="1600" b="1" i="0" u="none" strike="noStrike" kern="1200" cap="none" spc="0" normalizeH="0" baseline="0" noProof="0">
                <a:ln>
                  <a:noFill/>
                </a:ln>
                <a:solidFill>
                  <a:srgbClr val="FFFFFF"/>
                </a:solidFill>
                <a:effectLst/>
                <a:uLnTx/>
                <a:uFillTx/>
                <a:latin typeface="Arial"/>
                <a:ea typeface="+mn-ea"/>
                <a:cs typeface="Arial" panose="020B0604020202020204" pitchFamily="34" charset="0"/>
              </a:rPr>
            </a:br>
            <a:r>
              <a:rPr kumimoji="0" lang="en-GB" sz="16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engagement</a:t>
            </a:r>
            <a:endParaRPr kumimoji="0" lang="en-GB"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pic>
        <p:nvPicPr>
          <p:cNvPr id="49" name="CustomIcon">
            <a:extLst>
              <a:ext uri="{FF2B5EF4-FFF2-40B4-BE49-F238E27FC236}">
                <a16:creationId xmlns:a16="http://schemas.microsoft.com/office/drawing/2014/main" id="{E6671685-923D-4663-9A25-A6DF10C33F2E}"/>
              </a:ext>
            </a:extLst>
          </p:cNvPr>
          <p:cNvPicPr>
            <a:picLocks/>
          </p:cNvPicPr>
          <p:nvPr>
            <p:custDataLst>
              <p:tags r:id="rId13"/>
            </p:custDataLst>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052559" y="1839612"/>
            <a:ext cx="365760" cy="365760"/>
          </a:xfrm>
          <a:prstGeom prst="rect">
            <a:avLst/>
          </a:prstGeom>
        </p:spPr>
      </p:pic>
      <p:sp>
        <p:nvSpPr>
          <p:cNvPr id="73" name="TextBox 72">
            <a:extLst>
              <a:ext uri="{FF2B5EF4-FFF2-40B4-BE49-F238E27FC236}">
                <a16:creationId xmlns:a16="http://schemas.microsoft.com/office/drawing/2014/main" id="{A988282F-E92A-4390-8C40-408269F46B2B}"/>
              </a:ext>
            </a:extLst>
          </p:cNvPr>
          <p:cNvSpPr txBox="1">
            <a:spLocks/>
          </p:cNvSpPr>
          <p:nvPr/>
        </p:nvSpPr>
        <p:spPr>
          <a:xfrm>
            <a:off x="4164992" y="2801754"/>
            <a:ext cx="2194838" cy="107721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1" indent="0" algn="l" defTabSz="914400" rtl="0" eaLnBrk="1" fontAlgn="auto" latinLnBrk="0" hangingPunct="1">
              <a:lnSpc>
                <a:spcPct val="100000"/>
              </a:lnSpc>
              <a:spcBef>
                <a:spcPts val="0"/>
              </a:spcBef>
              <a:spcAft>
                <a:spcPts val="300"/>
              </a:spcAft>
              <a:buClrTx/>
              <a:buSzPct val="110000"/>
              <a:buFont typeface="Wingdings" panose="05000000000000000000" pitchFamily="2" charset="2"/>
              <a:buNone/>
              <a:tabLst/>
              <a:defRPr/>
            </a:pPr>
            <a:r>
              <a:rPr kumimoji="0" lang="en-GB" sz="1400" b="1" i="0" u="none" strike="noStrike" kern="1200" cap="none" spc="0" normalizeH="0" baseline="0" noProof="0">
                <a:ln>
                  <a:noFill/>
                </a:ln>
                <a:solidFill>
                  <a:srgbClr val="000000"/>
                </a:solidFill>
                <a:effectLst/>
                <a:uLnTx/>
                <a:uFillTx/>
                <a:latin typeface="Arial"/>
                <a:ea typeface="+mn-ea"/>
                <a:cs typeface="+mn-cs"/>
              </a:rPr>
              <a:t>Align on areas of support for each country and choice of partners, </a:t>
            </a:r>
            <a:r>
              <a:rPr kumimoji="0" lang="en-GB" sz="1400" b="0" i="0" u="none" strike="noStrike" kern="1200" cap="none" spc="0" normalizeH="0" baseline="0" noProof="0">
                <a:ln>
                  <a:noFill/>
                </a:ln>
                <a:solidFill>
                  <a:srgbClr val="000000"/>
                </a:solidFill>
                <a:effectLst/>
                <a:uLnTx/>
                <a:uFillTx/>
                <a:latin typeface="Arial"/>
                <a:ea typeface="+mn-ea"/>
                <a:cs typeface="+mn-cs"/>
              </a:rPr>
              <a:t>in collaboration with each Member State</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3FB8C71F-D719-4E33-9AC2-780E61EE5EB2}"/>
              </a:ext>
            </a:extLst>
          </p:cNvPr>
          <p:cNvGrpSpPr/>
          <p:nvPr>
            <p:custDataLst>
              <p:tags r:id="rId14"/>
            </p:custDataLst>
          </p:nvPr>
        </p:nvGrpSpPr>
        <p:grpSpPr>
          <a:xfrm>
            <a:off x="6515215" y="1568467"/>
            <a:ext cx="2601119" cy="908050"/>
            <a:chOff x="6515215" y="1713552"/>
            <a:chExt cx="2601119" cy="908050"/>
          </a:xfrm>
        </p:grpSpPr>
        <p:sp>
          <p:nvSpPr>
            <p:cNvPr id="57" name="Freeform: Shape 56">
              <a:extLst>
                <a:ext uri="{FF2B5EF4-FFF2-40B4-BE49-F238E27FC236}">
                  <a16:creationId xmlns:a16="http://schemas.microsoft.com/office/drawing/2014/main" id="{676C09D7-8687-4DC7-BDC0-66D59967D2F4}"/>
                </a:ext>
              </a:extLst>
            </p:cNvPr>
            <p:cNvSpPr/>
            <p:nvPr>
              <p:custDataLst>
                <p:tags r:id="rId20"/>
              </p:custDataLst>
            </p:nvPr>
          </p:nvSpPr>
          <p:spPr>
            <a:xfrm>
              <a:off x="6515215" y="1713552"/>
              <a:ext cx="2601119" cy="90805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06438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06438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06438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14918 w 1828800"/>
                <a:gd name="connsiteY5" fmla="*/ 457200 h 914400"/>
                <a:gd name="connsiteX0" fmla="*/ 0 w 1828800"/>
                <a:gd name="connsiteY0" fmla="*/ 0 h 914400"/>
                <a:gd name="connsiteX1" fmla="*/ 171388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14918 w 1828800"/>
                <a:gd name="connsiteY5" fmla="*/ 457200 h 914400"/>
                <a:gd name="connsiteX0" fmla="*/ 0 w 1828800"/>
                <a:gd name="connsiteY0" fmla="*/ 0 h 914400"/>
                <a:gd name="connsiteX1" fmla="*/ 1713882 w 1828800"/>
                <a:gd name="connsiteY1" fmla="*/ 0 h 914400"/>
                <a:gd name="connsiteX2" fmla="*/ 1828800 w 1828800"/>
                <a:gd name="connsiteY2" fmla="*/ 457200 h 914400"/>
                <a:gd name="connsiteX3" fmla="*/ 1713882 w 1828800"/>
                <a:gd name="connsiteY3" fmla="*/ 914400 h 914400"/>
                <a:gd name="connsiteX4" fmla="*/ 0 w 1828800"/>
                <a:gd name="connsiteY4" fmla="*/ 914400 h 914400"/>
                <a:gd name="connsiteX5" fmla="*/ 114918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13882" y="0"/>
                  </a:lnTo>
                  <a:lnTo>
                    <a:pt x="1828800" y="457200"/>
                  </a:lnTo>
                  <a:lnTo>
                    <a:pt x="1713882" y="914400"/>
                  </a:lnTo>
                  <a:lnTo>
                    <a:pt x="0" y="914400"/>
                  </a:lnTo>
                  <a:lnTo>
                    <a:pt x="114918" y="457200"/>
                  </a:lnTo>
                  <a:close/>
                </a:path>
              </a:pathLst>
            </a:custGeom>
            <a:solidFill>
              <a:schemeClr val="accent1"/>
            </a:solid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9" name="TextBox 58">
              <a:extLst>
                <a:ext uri="{FF2B5EF4-FFF2-40B4-BE49-F238E27FC236}">
                  <a16:creationId xmlns:a16="http://schemas.microsoft.com/office/drawing/2014/main" id="{AC624905-8DCA-43DB-9688-5262DB01D62E}"/>
                </a:ext>
              </a:extLst>
            </p:cNvPr>
            <p:cNvSpPr txBox="1"/>
            <p:nvPr>
              <p:custDataLst>
                <p:tags r:id="rId21"/>
              </p:custDataLst>
            </p:nvPr>
          </p:nvSpPr>
          <p:spPr>
            <a:xfrm>
              <a:off x="6729464" y="1776611"/>
              <a:ext cx="2223421" cy="781932"/>
            </a:xfrm>
            <a:prstGeom prst="rect">
              <a:avLst/>
            </a:prstGeom>
          </p:spPr>
          <p:txBody>
            <a:bodyPr vert="horz" wrap="square" lIns="15240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Segoe UI" panose="020B0502040204020203" pitchFamily="34" charset="0"/>
                <a:buChar char="​"/>
                <a:tabLst/>
                <a:defRPr/>
              </a:pPr>
              <a:r>
                <a:rPr kumimoji="0" lang="en-GB" sz="16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Country support</a:t>
              </a:r>
              <a:br>
                <a:rPr kumimoji="0" lang="en-GB" sz="1600" b="1" i="0" u="none" strike="noStrike" kern="1200" cap="none" spc="0" normalizeH="0" baseline="0" noProof="0">
                  <a:ln>
                    <a:noFill/>
                  </a:ln>
                  <a:solidFill>
                    <a:srgbClr val="FFFFFF"/>
                  </a:solidFill>
                  <a:effectLst/>
                  <a:uLnTx/>
                  <a:uFillTx/>
                  <a:latin typeface="Arial"/>
                  <a:ea typeface="+mn-ea"/>
                  <a:cs typeface="Arial" panose="020B0604020202020204" pitchFamily="34" charset="0"/>
                </a:rPr>
              </a:br>
              <a:r>
                <a:rPr kumimoji="0" lang="en-GB" sz="16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plan development</a:t>
              </a:r>
              <a:endParaRPr kumimoji="0" lang="en-GB"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
        <p:nvSpPr>
          <p:cNvPr id="65" name="TextBox 64">
            <a:extLst>
              <a:ext uri="{FF2B5EF4-FFF2-40B4-BE49-F238E27FC236}">
                <a16:creationId xmlns:a16="http://schemas.microsoft.com/office/drawing/2014/main" id="{E07C8347-9E9B-4996-A1BB-59C635EEC475}"/>
              </a:ext>
            </a:extLst>
          </p:cNvPr>
          <p:cNvSpPr txBox="1">
            <a:spLocks/>
          </p:cNvSpPr>
          <p:nvPr/>
        </p:nvSpPr>
        <p:spPr>
          <a:xfrm>
            <a:off x="8343829" y="5738555"/>
            <a:ext cx="1336357" cy="738664"/>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ctr" defTabSz="913526" rtl="0" eaLnBrk="1" fontAlgn="base" latinLnBrk="0" hangingPunct="1">
              <a:lnSpc>
                <a:spcPct val="100000"/>
              </a:lnSpc>
              <a:spcBef>
                <a:spcPct val="0"/>
              </a:spcBef>
              <a:spcAft>
                <a:spcPct val="0"/>
              </a:spcAft>
              <a:buClr>
                <a:srgbClr val="FFFFFF"/>
              </a:buClr>
              <a:buSzPct val="100000"/>
              <a:buFontTx/>
              <a:buNone/>
              <a:tabLst/>
              <a:defRPr/>
            </a:pPr>
            <a:r>
              <a:rPr kumimoji="0" lang="en-GB" sz="1600" b="1" i="0" u="none" strike="noStrike" kern="1200" cap="none" spc="0" normalizeH="0" baseline="0" noProof="0">
                <a:ln>
                  <a:noFill/>
                </a:ln>
                <a:solidFill>
                  <a:srgbClr val="000000"/>
                </a:solidFill>
                <a:effectLst/>
                <a:uLnTx/>
                <a:uFillTx/>
                <a:latin typeface="Arial"/>
                <a:ea typeface="+mn-ea"/>
                <a:cs typeface="+mn-cs"/>
              </a:rPr>
              <a:t>Confirmation of</a:t>
            </a:r>
            <a:br>
              <a:rPr kumimoji="0" lang="en-GB" sz="1600" b="1" i="0" u="none" strike="noStrike" kern="1200" cap="none" spc="0" normalizeH="0" baseline="0" noProof="0">
                <a:ln>
                  <a:noFill/>
                </a:ln>
                <a:solidFill>
                  <a:srgbClr val="000000"/>
                </a:solidFill>
                <a:effectLst/>
                <a:uLnTx/>
                <a:uFillTx/>
                <a:latin typeface="Arial"/>
                <a:ea typeface="+mn-ea"/>
                <a:cs typeface="+mn-cs"/>
              </a:rPr>
            </a:br>
            <a:r>
              <a:rPr kumimoji="0" lang="en-GB" sz="1600" b="1" i="0" u="none" strike="noStrike" kern="1200" cap="none" spc="0" normalizeH="0" baseline="0" noProof="0">
                <a:ln>
                  <a:noFill/>
                </a:ln>
                <a:solidFill>
                  <a:srgbClr val="000000"/>
                </a:solidFill>
                <a:effectLst/>
                <a:uLnTx/>
                <a:uFillTx/>
                <a:latin typeface="Arial"/>
                <a:ea typeface="+mn-ea"/>
                <a:cs typeface="+mn-cs"/>
              </a:rPr>
              <a:t> support</a:t>
            </a:r>
            <a:endParaRPr kumimoji="0" lang="en-GB" sz="1600" b="1" i="0" u="none" strike="noStrike" kern="1200" cap="none" spc="0" normalizeH="0" baseline="0" noProof="0" dirty="0">
              <a:ln>
                <a:noFill/>
              </a:ln>
              <a:solidFill>
                <a:srgbClr val="000000"/>
              </a:solidFill>
              <a:effectLst/>
              <a:uLnTx/>
              <a:uFillTx/>
              <a:latin typeface="Arial"/>
              <a:ea typeface="+mn-ea"/>
              <a:cs typeface="+mn-cs"/>
            </a:endParaRPr>
          </a:p>
        </p:txBody>
      </p:sp>
      <p:pic>
        <p:nvPicPr>
          <p:cNvPr id="51" name="CustomIcon">
            <a:extLst>
              <a:ext uri="{FF2B5EF4-FFF2-40B4-BE49-F238E27FC236}">
                <a16:creationId xmlns:a16="http://schemas.microsoft.com/office/drawing/2014/main" id="{9C240A05-CAD4-4899-BC96-0198F745D7A2}"/>
              </a:ext>
            </a:extLst>
          </p:cNvPr>
          <p:cNvPicPr>
            <a:picLocks/>
          </p:cNvPicPr>
          <p:nvPr>
            <p:custDataLst>
              <p:tags r:id="rId15"/>
            </p:custDataLst>
          </p:nvPr>
        </p:nvPicPr>
        <p:blipFill>
          <a:blip r:embed="rId32">
            <a:extLst>
              <a:ext uri="{96DAC541-7B7A-43D3-8B79-37D633B846F1}">
                <asvg:svgBlip xmlns:asvg="http://schemas.microsoft.com/office/drawing/2016/SVG/main" r:embed="rId33"/>
              </a:ext>
            </a:extLst>
          </a:blip>
          <a:stretch>
            <a:fillRect/>
          </a:stretch>
        </p:blipFill>
        <p:spPr>
          <a:xfrm>
            <a:off x="8597088" y="1839612"/>
            <a:ext cx="365760" cy="365760"/>
          </a:xfrm>
          <a:prstGeom prst="rect">
            <a:avLst/>
          </a:prstGeom>
        </p:spPr>
      </p:pic>
      <p:sp>
        <p:nvSpPr>
          <p:cNvPr id="75" name="TextBox 74">
            <a:extLst>
              <a:ext uri="{FF2B5EF4-FFF2-40B4-BE49-F238E27FC236}">
                <a16:creationId xmlns:a16="http://schemas.microsoft.com/office/drawing/2014/main" id="{7F5D405A-83A1-481B-8D4D-64B7617AB417}"/>
              </a:ext>
            </a:extLst>
          </p:cNvPr>
          <p:cNvSpPr txBox="1">
            <a:spLocks/>
          </p:cNvSpPr>
          <p:nvPr/>
        </p:nvSpPr>
        <p:spPr>
          <a:xfrm>
            <a:off x="6685920" y="2801754"/>
            <a:ext cx="2210024" cy="150810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1" indent="0" algn="l" defTabSz="914400" rtl="0" eaLnBrk="1" fontAlgn="auto" latinLnBrk="0" hangingPunct="1">
              <a:lnSpc>
                <a:spcPct val="100000"/>
              </a:lnSpc>
              <a:spcBef>
                <a:spcPts val="0"/>
              </a:spcBef>
              <a:spcAft>
                <a:spcPts val="300"/>
              </a:spcAft>
              <a:buClrTx/>
              <a:buSzPct val="110000"/>
              <a:buFont typeface="Wingdings" panose="05000000000000000000" pitchFamily="2" charset="2"/>
              <a:buNone/>
              <a:tabLst/>
              <a:defRPr/>
            </a:pPr>
            <a:r>
              <a:rPr kumimoji="0" lang="en-GB" sz="1400" b="1" i="0" u="none" strike="noStrike" kern="1200" cap="none" spc="0" normalizeH="0" baseline="0" noProof="0">
                <a:ln>
                  <a:noFill/>
                </a:ln>
                <a:solidFill>
                  <a:srgbClr val="000000"/>
                </a:solidFill>
                <a:effectLst/>
                <a:uLnTx/>
                <a:uFillTx/>
                <a:latin typeface="Arial"/>
                <a:ea typeface="+mn-ea"/>
                <a:cs typeface="+mn-cs"/>
              </a:rPr>
              <a:t>Develop country support plan and high-level budget </a:t>
            </a:r>
            <a:r>
              <a:rPr kumimoji="0" lang="en-GB" sz="1400" b="0" i="0" u="none" strike="noStrike" kern="1200" cap="none" spc="0" normalizeH="0" baseline="0" noProof="0">
                <a:ln>
                  <a:noFill/>
                </a:ln>
                <a:solidFill>
                  <a:srgbClr val="000000"/>
                </a:solidFill>
                <a:effectLst/>
                <a:uLnTx/>
                <a:uFillTx/>
                <a:latin typeface="Arial"/>
                <a:ea typeface="+mn-ea"/>
                <a:cs typeface="+mn-cs"/>
              </a:rPr>
              <a:t>to provide Member State and implementing partner with overall allocated budget and areas of support for microplanning</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85" name="Isosceles Triangle 84">
            <a:extLst>
              <a:ext uri="{FF2B5EF4-FFF2-40B4-BE49-F238E27FC236}">
                <a16:creationId xmlns:a16="http://schemas.microsoft.com/office/drawing/2014/main" id="{31B0232A-DBF5-44F1-84FA-D6B4D8CC41D4}"/>
              </a:ext>
            </a:extLst>
          </p:cNvPr>
          <p:cNvSpPr/>
          <p:nvPr/>
        </p:nvSpPr>
        <p:spPr>
          <a:xfrm>
            <a:off x="8896639" y="5482297"/>
            <a:ext cx="230722" cy="212302"/>
          </a:xfrm>
          <a:prstGeom prst="triangl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412D6DA6-7D97-4D0F-A189-F13811B35925}"/>
              </a:ext>
            </a:extLst>
          </p:cNvPr>
          <p:cNvGrpSpPr/>
          <p:nvPr>
            <p:custDataLst>
              <p:tags r:id="rId16"/>
            </p:custDataLst>
          </p:nvPr>
        </p:nvGrpSpPr>
        <p:grpSpPr>
          <a:xfrm>
            <a:off x="9036145" y="1568467"/>
            <a:ext cx="2679039" cy="908050"/>
            <a:chOff x="9036145" y="1713552"/>
            <a:chExt cx="2601119" cy="908050"/>
          </a:xfrm>
          <a:solidFill>
            <a:srgbClr val="119A48"/>
          </a:solidFill>
        </p:grpSpPr>
        <p:sp>
          <p:nvSpPr>
            <p:cNvPr id="61" name="Freeform: Shape 60">
              <a:extLst>
                <a:ext uri="{FF2B5EF4-FFF2-40B4-BE49-F238E27FC236}">
                  <a16:creationId xmlns:a16="http://schemas.microsoft.com/office/drawing/2014/main" id="{F6CEFADC-9A05-4323-9961-074AF4E5CFC0}"/>
                </a:ext>
              </a:extLst>
            </p:cNvPr>
            <p:cNvSpPr/>
            <p:nvPr>
              <p:custDataLst>
                <p:tags r:id="rId18"/>
              </p:custDataLst>
            </p:nvPr>
          </p:nvSpPr>
          <p:spPr>
            <a:xfrm>
              <a:off x="9036145" y="1713552"/>
              <a:ext cx="2601119" cy="90805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100584 w 1828800"/>
                <a:gd name="connsiteY5" fmla="*/ 457200 h 914400"/>
                <a:gd name="connsiteX0" fmla="*/ 0 w 1828800"/>
                <a:gd name="connsiteY0" fmla="*/ 0 h 914400"/>
                <a:gd name="connsiteX1" fmla="*/ 1728216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8216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06438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06438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06438 w 1828800"/>
                <a:gd name="connsiteY5" fmla="*/ 457200 h 914400"/>
                <a:gd name="connsiteX0" fmla="*/ 0 w 1828800"/>
                <a:gd name="connsiteY0" fmla="*/ 0 h 914400"/>
                <a:gd name="connsiteX1" fmla="*/ 172236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14918 w 1828800"/>
                <a:gd name="connsiteY5" fmla="*/ 457200 h 914400"/>
                <a:gd name="connsiteX0" fmla="*/ 0 w 1828800"/>
                <a:gd name="connsiteY0" fmla="*/ 0 h 914400"/>
                <a:gd name="connsiteX1" fmla="*/ 1713882 w 1828800"/>
                <a:gd name="connsiteY1" fmla="*/ 0 h 914400"/>
                <a:gd name="connsiteX2" fmla="*/ 1828800 w 1828800"/>
                <a:gd name="connsiteY2" fmla="*/ 457200 h 914400"/>
                <a:gd name="connsiteX3" fmla="*/ 1722362 w 1828800"/>
                <a:gd name="connsiteY3" fmla="*/ 914400 h 914400"/>
                <a:gd name="connsiteX4" fmla="*/ 0 w 1828800"/>
                <a:gd name="connsiteY4" fmla="*/ 914400 h 914400"/>
                <a:gd name="connsiteX5" fmla="*/ 114918 w 1828800"/>
                <a:gd name="connsiteY5" fmla="*/ 457200 h 914400"/>
                <a:gd name="connsiteX0" fmla="*/ 0 w 1828800"/>
                <a:gd name="connsiteY0" fmla="*/ 0 h 914400"/>
                <a:gd name="connsiteX1" fmla="*/ 1713882 w 1828800"/>
                <a:gd name="connsiteY1" fmla="*/ 0 h 914400"/>
                <a:gd name="connsiteX2" fmla="*/ 1828800 w 1828800"/>
                <a:gd name="connsiteY2" fmla="*/ 457200 h 914400"/>
                <a:gd name="connsiteX3" fmla="*/ 1713882 w 1828800"/>
                <a:gd name="connsiteY3" fmla="*/ 914400 h 914400"/>
                <a:gd name="connsiteX4" fmla="*/ 0 w 1828800"/>
                <a:gd name="connsiteY4" fmla="*/ 914400 h 914400"/>
                <a:gd name="connsiteX5" fmla="*/ 114918 w 1828800"/>
                <a:gd name="connsiteY5" fmla="*/ 4572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13882" y="0"/>
                  </a:lnTo>
                  <a:lnTo>
                    <a:pt x="1828800" y="457200"/>
                  </a:lnTo>
                  <a:lnTo>
                    <a:pt x="1713882" y="914400"/>
                  </a:lnTo>
                  <a:lnTo>
                    <a:pt x="0" y="914400"/>
                  </a:lnTo>
                  <a:lnTo>
                    <a:pt x="114918" y="457200"/>
                  </a:lnTo>
                  <a:close/>
                </a:path>
              </a:pathLst>
            </a:custGeom>
            <a:grpFill/>
            <a:ln w="6350" cap="sq">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2" name="TextBox 61">
              <a:extLst>
                <a:ext uri="{FF2B5EF4-FFF2-40B4-BE49-F238E27FC236}">
                  <a16:creationId xmlns:a16="http://schemas.microsoft.com/office/drawing/2014/main" id="{86D86280-E3C3-4DC1-AF81-661E2333121A}"/>
                </a:ext>
              </a:extLst>
            </p:cNvPr>
            <p:cNvSpPr txBox="1"/>
            <p:nvPr>
              <p:custDataLst>
                <p:tags r:id="rId19"/>
              </p:custDataLst>
            </p:nvPr>
          </p:nvSpPr>
          <p:spPr>
            <a:xfrm>
              <a:off x="9250394" y="1776611"/>
              <a:ext cx="2223421" cy="781932"/>
            </a:xfrm>
            <a:prstGeom prst="rect">
              <a:avLst/>
            </a:prstGeom>
            <a:grpFill/>
          </p:spPr>
          <p:txBody>
            <a:bodyPr vert="horz" wrap="square" lIns="15240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ct val="100000"/>
                <a:buFont typeface="Segoe UI" panose="020B0502040204020203" pitchFamily="34" charset="0"/>
                <a:buChar char="​"/>
                <a:tabLst/>
                <a:defRPr/>
              </a:pPr>
              <a:r>
                <a:rPr kumimoji="0" lang="en-GB" sz="16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Micro-plan </a:t>
              </a:r>
            </a:p>
            <a:p>
              <a:pPr marL="0" marR="0" lvl="0" indent="0" algn="l" defTabSz="914400" rtl="0" eaLnBrk="1" fontAlgn="auto" latinLnBrk="0" hangingPunct="1">
                <a:lnSpc>
                  <a:spcPct val="100000"/>
                </a:lnSpc>
                <a:spcBef>
                  <a:spcPts val="0"/>
                </a:spcBef>
                <a:spcAft>
                  <a:spcPts val="0"/>
                </a:spcAft>
                <a:buClr>
                  <a:srgbClr val="FFFFFF"/>
                </a:buClr>
                <a:buSzPct val="100000"/>
                <a:buFont typeface="Segoe UI" panose="020B0502040204020203" pitchFamily="34" charset="0"/>
                <a:buChar char="​"/>
                <a:tabLst/>
                <a:defRPr/>
              </a:pPr>
              <a:r>
                <a:rPr kumimoji="0" lang="en-GB" sz="16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development</a:t>
              </a:r>
              <a:endParaRPr kumimoji="0" lang="en-GB" sz="1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grpSp>
      <p:sp>
        <p:nvSpPr>
          <p:cNvPr id="14" name="TextBox 13">
            <a:extLst>
              <a:ext uri="{FF2B5EF4-FFF2-40B4-BE49-F238E27FC236}">
                <a16:creationId xmlns:a16="http://schemas.microsoft.com/office/drawing/2014/main" id="{2BCCAA3A-F6B0-4E33-8A22-968699787717}"/>
              </a:ext>
            </a:extLst>
          </p:cNvPr>
          <p:cNvSpPr txBox="1">
            <a:spLocks/>
          </p:cNvSpPr>
          <p:nvPr/>
        </p:nvSpPr>
        <p:spPr>
          <a:xfrm>
            <a:off x="10058400" y="5738555"/>
            <a:ext cx="1603289" cy="492443"/>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r" defTabSz="913526" rtl="0" eaLnBrk="1" fontAlgn="base" latinLnBrk="0" hangingPunct="1">
              <a:lnSpc>
                <a:spcPct val="100000"/>
              </a:lnSpc>
              <a:spcBef>
                <a:spcPct val="0"/>
              </a:spcBef>
              <a:spcAft>
                <a:spcPct val="0"/>
              </a:spcAft>
              <a:buClr>
                <a:srgbClr val="FFFFFF"/>
              </a:buClr>
              <a:buSzPct val="100000"/>
              <a:buFontTx/>
              <a:buNone/>
              <a:tabLst/>
              <a:defRPr/>
            </a:pPr>
            <a:r>
              <a:rPr kumimoji="0" lang="en-GB" sz="1600" b="1" i="0" u="none" strike="noStrike" kern="1200" cap="none" spc="0" normalizeH="0" baseline="0" noProof="0">
                <a:ln>
                  <a:noFill/>
                </a:ln>
                <a:solidFill>
                  <a:srgbClr val="000000"/>
                </a:solidFill>
                <a:effectLst/>
                <a:uLnTx/>
                <a:uFillTx/>
                <a:latin typeface="Arial"/>
                <a:ea typeface="+mn-ea"/>
                <a:cs typeface="+mn-cs"/>
              </a:rPr>
              <a:t>Implementation</a:t>
            </a:r>
            <a:br>
              <a:rPr kumimoji="0" lang="en-GB" sz="1600" b="1" i="0" u="none" strike="noStrike" kern="1200" cap="none" spc="0" normalizeH="0" baseline="0" noProof="0">
                <a:ln>
                  <a:noFill/>
                </a:ln>
                <a:solidFill>
                  <a:srgbClr val="000000"/>
                </a:solidFill>
                <a:effectLst/>
                <a:uLnTx/>
                <a:uFillTx/>
                <a:latin typeface="Arial"/>
                <a:ea typeface="+mn-ea"/>
                <a:cs typeface="+mn-cs"/>
              </a:rPr>
            </a:br>
            <a:r>
              <a:rPr kumimoji="0" lang="en-GB" sz="1600" b="1" i="0" u="none" strike="noStrike" kern="1200" cap="none" spc="0" normalizeH="0" baseline="0" noProof="0">
                <a:ln>
                  <a:noFill/>
                </a:ln>
                <a:solidFill>
                  <a:srgbClr val="000000"/>
                </a:solidFill>
                <a:effectLst/>
                <a:uLnTx/>
                <a:uFillTx/>
                <a:latin typeface="Arial"/>
                <a:ea typeface="+mn-ea"/>
                <a:cs typeface="+mn-cs"/>
              </a:rPr>
              <a:t>of support</a:t>
            </a:r>
            <a:endParaRPr kumimoji="0" lang="en-GB" sz="1600" b="1" i="0" u="none" strike="noStrike" kern="1200" cap="none" spc="0" normalizeH="0" baseline="0" noProof="0" dirty="0">
              <a:ln>
                <a:noFill/>
              </a:ln>
              <a:solidFill>
                <a:srgbClr val="000000"/>
              </a:solidFill>
              <a:effectLst/>
              <a:uLnTx/>
              <a:uFillTx/>
              <a:latin typeface="Arial"/>
              <a:ea typeface="+mn-ea"/>
              <a:cs typeface="+mn-cs"/>
            </a:endParaRPr>
          </a:p>
        </p:txBody>
      </p:sp>
      <p:grpSp>
        <p:nvGrpSpPr>
          <p:cNvPr id="64" name="Group 63">
            <a:extLst>
              <a:ext uri="{FF2B5EF4-FFF2-40B4-BE49-F238E27FC236}">
                <a16:creationId xmlns:a16="http://schemas.microsoft.com/office/drawing/2014/main" id="{74072973-F06A-4CA3-8064-44B7CE389DD1}"/>
              </a:ext>
            </a:extLst>
          </p:cNvPr>
          <p:cNvGrpSpPr/>
          <p:nvPr/>
        </p:nvGrpSpPr>
        <p:grpSpPr>
          <a:xfrm>
            <a:off x="11056265" y="1839612"/>
            <a:ext cx="365760" cy="365760"/>
            <a:chOff x="10560037" y="1949074"/>
            <a:chExt cx="365760" cy="365760"/>
          </a:xfrm>
        </p:grpSpPr>
        <p:pic>
          <p:nvPicPr>
            <p:cNvPr id="55" name="CustomIcon">
              <a:extLst>
                <a:ext uri="{FF2B5EF4-FFF2-40B4-BE49-F238E27FC236}">
                  <a16:creationId xmlns:a16="http://schemas.microsoft.com/office/drawing/2014/main" id="{4FED45B9-9719-49C2-89C6-F258D0FAB3F7}"/>
                </a:ext>
              </a:extLst>
            </p:cNvPr>
            <p:cNvPicPr>
              <a:picLocks/>
            </p:cNvPicPr>
            <p:nvPr>
              <p:custDataLst>
                <p:tags r:id="rId17"/>
              </p:custDataLst>
            </p:nvPr>
          </p:nvPicPr>
          <p:blipFill>
            <a:blip r:embed="rId34">
              <a:extLst>
                <a:ext uri="{96DAC541-7B7A-43D3-8B79-37D633B846F1}">
                  <asvg:svgBlip xmlns:asvg="http://schemas.microsoft.com/office/drawing/2016/SVG/main" r:embed="rId35"/>
                </a:ext>
              </a:extLst>
            </a:blip>
            <a:stretch>
              <a:fillRect/>
            </a:stretch>
          </p:blipFill>
          <p:spPr>
            <a:xfrm>
              <a:off x="10650693" y="2032193"/>
              <a:ext cx="184447" cy="182412"/>
            </a:xfrm>
            <a:prstGeom prst="rect">
              <a:avLst/>
            </a:prstGeom>
          </p:spPr>
        </p:pic>
        <p:sp>
          <p:nvSpPr>
            <p:cNvPr id="58" name="Freeform: Shape 57">
              <a:extLst>
                <a:ext uri="{FF2B5EF4-FFF2-40B4-BE49-F238E27FC236}">
                  <a16:creationId xmlns:a16="http://schemas.microsoft.com/office/drawing/2014/main" id="{CC0D1387-CC50-41F4-9BB8-C67513A0312A}"/>
                </a:ext>
              </a:extLst>
            </p:cNvPr>
            <p:cNvSpPr/>
            <p:nvPr/>
          </p:nvSpPr>
          <p:spPr>
            <a:xfrm>
              <a:off x="10560037" y="1949074"/>
              <a:ext cx="365760" cy="365760"/>
            </a:xfrm>
            <a:custGeom>
              <a:avLst/>
              <a:gdLst>
                <a:gd name="connsiteX0" fmla="*/ 547688 w 590550"/>
                <a:gd name="connsiteY0" fmla="*/ 295275 h 590550"/>
                <a:gd name="connsiteX1" fmla="*/ 545783 w 590550"/>
                <a:gd name="connsiteY1" fmla="*/ 264795 h 590550"/>
                <a:gd name="connsiteX2" fmla="*/ 590550 w 590550"/>
                <a:gd name="connsiteY2" fmla="*/ 253365 h 590550"/>
                <a:gd name="connsiteX3" fmla="*/ 574358 w 590550"/>
                <a:gd name="connsiteY3" fmla="*/ 190500 h 590550"/>
                <a:gd name="connsiteX4" fmla="*/ 529590 w 590550"/>
                <a:gd name="connsiteY4" fmla="*/ 201930 h 590550"/>
                <a:gd name="connsiteX5" fmla="*/ 496253 w 590550"/>
                <a:gd name="connsiteY5" fmla="*/ 144780 h 590550"/>
                <a:gd name="connsiteX6" fmla="*/ 529590 w 590550"/>
                <a:gd name="connsiteY6" fmla="*/ 112395 h 590550"/>
                <a:gd name="connsiteX7" fmla="*/ 483870 w 590550"/>
                <a:gd name="connsiteY7" fmla="*/ 65723 h 590550"/>
                <a:gd name="connsiteX8" fmla="*/ 450533 w 590550"/>
                <a:gd name="connsiteY8" fmla="*/ 97155 h 590550"/>
                <a:gd name="connsiteX9" fmla="*/ 393383 w 590550"/>
                <a:gd name="connsiteY9" fmla="*/ 62865 h 590550"/>
                <a:gd name="connsiteX10" fmla="*/ 405765 w 590550"/>
                <a:gd name="connsiteY10" fmla="*/ 19050 h 590550"/>
                <a:gd name="connsiteX11" fmla="*/ 342900 w 590550"/>
                <a:gd name="connsiteY11" fmla="*/ 1905 h 590550"/>
                <a:gd name="connsiteX12" fmla="*/ 331470 w 590550"/>
                <a:gd name="connsiteY12" fmla="*/ 46673 h 590550"/>
                <a:gd name="connsiteX13" fmla="*/ 295275 w 590550"/>
                <a:gd name="connsiteY13" fmla="*/ 42863 h 590550"/>
                <a:gd name="connsiteX14" fmla="*/ 264795 w 590550"/>
                <a:gd name="connsiteY14" fmla="*/ 44768 h 590550"/>
                <a:gd name="connsiteX15" fmla="*/ 253365 w 590550"/>
                <a:gd name="connsiteY15" fmla="*/ 0 h 590550"/>
                <a:gd name="connsiteX16" fmla="*/ 190500 w 590550"/>
                <a:gd name="connsiteY16" fmla="*/ 16193 h 590550"/>
                <a:gd name="connsiteX17" fmla="*/ 201930 w 590550"/>
                <a:gd name="connsiteY17" fmla="*/ 60960 h 590550"/>
                <a:gd name="connsiteX18" fmla="*/ 144780 w 590550"/>
                <a:gd name="connsiteY18" fmla="*/ 94298 h 590550"/>
                <a:gd name="connsiteX19" fmla="*/ 112395 w 590550"/>
                <a:gd name="connsiteY19" fmla="*/ 60960 h 590550"/>
                <a:gd name="connsiteX20" fmla="*/ 65723 w 590550"/>
                <a:gd name="connsiteY20" fmla="*/ 106680 h 590550"/>
                <a:gd name="connsiteX21" fmla="*/ 98108 w 590550"/>
                <a:gd name="connsiteY21" fmla="*/ 140018 h 590550"/>
                <a:gd name="connsiteX22" fmla="*/ 63818 w 590550"/>
                <a:gd name="connsiteY22" fmla="*/ 197168 h 590550"/>
                <a:gd name="connsiteX23" fmla="*/ 20003 w 590550"/>
                <a:gd name="connsiteY23" fmla="*/ 184785 h 590550"/>
                <a:gd name="connsiteX24" fmla="*/ 2857 w 590550"/>
                <a:gd name="connsiteY24" fmla="*/ 247650 h 590550"/>
                <a:gd name="connsiteX25" fmla="*/ 47625 w 590550"/>
                <a:gd name="connsiteY25" fmla="*/ 260033 h 590550"/>
                <a:gd name="connsiteX26" fmla="*/ 42863 w 590550"/>
                <a:gd name="connsiteY26" fmla="*/ 295275 h 590550"/>
                <a:gd name="connsiteX27" fmla="*/ 44768 w 590550"/>
                <a:gd name="connsiteY27" fmla="*/ 326708 h 590550"/>
                <a:gd name="connsiteX28" fmla="*/ 0 w 590550"/>
                <a:gd name="connsiteY28" fmla="*/ 338138 h 590550"/>
                <a:gd name="connsiteX29" fmla="*/ 16193 w 590550"/>
                <a:gd name="connsiteY29" fmla="*/ 401003 h 590550"/>
                <a:gd name="connsiteX30" fmla="*/ 60960 w 590550"/>
                <a:gd name="connsiteY30" fmla="*/ 389573 h 590550"/>
                <a:gd name="connsiteX31" fmla="*/ 94298 w 590550"/>
                <a:gd name="connsiteY31" fmla="*/ 447675 h 590550"/>
                <a:gd name="connsiteX32" fmla="*/ 60960 w 590550"/>
                <a:gd name="connsiteY32" fmla="*/ 480060 h 590550"/>
                <a:gd name="connsiteX33" fmla="*/ 106680 w 590550"/>
                <a:gd name="connsiteY33" fmla="*/ 526733 h 590550"/>
                <a:gd name="connsiteX34" fmla="*/ 140018 w 590550"/>
                <a:gd name="connsiteY34" fmla="*/ 493395 h 590550"/>
                <a:gd name="connsiteX35" fmla="*/ 197168 w 590550"/>
                <a:gd name="connsiteY35" fmla="*/ 527685 h 590550"/>
                <a:gd name="connsiteX36" fmla="*/ 184785 w 590550"/>
                <a:gd name="connsiteY36" fmla="*/ 571500 h 590550"/>
                <a:gd name="connsiteX37" fmla="*/ 247650 w 590550"/>
                <a:gd name="connsiteY37" fmla="*/ 588645 h 590550"/>
                <a:gd name="connsiteX38" fmla="*/ 260033 w 590550"/>
                <a:gd name="connsiteY38" fmla="*/ 544830 h 590550"/>
                <a:gd name="connsiteX39" fmla="*/ 295275 w 590550"/>
                <a:gd name="connsiteY39" fmla="*/ 547688 h 590550"/>
                <a:gd name="connsiteX40" fmla="*/ 326708 w 590550"/>
                <a:gd name="connsiteY40" fmla="*/ 545783 h 590550"/>
                <a:gd name="connsiteX41" fmla="*/ 338138 w 590550"/>
                <a:gd name="connsiteY41" fmla="*/ 590550 h 590550"/>
                <a:gd name="connsiteX42" fmla="*/ 401003 w 590550"/>
                <a:gd name="connsiteY42" fmla="*/ 574358 h 590550"/>
                <a:gd name="connsiteX43" fmla="*/ 389573 w 590550"/>
                <a:gd name="connsiteY43" fmla="*/ 529590 h 590550"/>
                <a:gd name="connsiteX44" fmla="*/ 447675 w 590550"/>
                <a:gd name="connsiteY44" fmla="*/ 496253 h 590550"/>
                <a:gd name="connsiteX45" fmla="*/ 480060 w 590550"/>
                <a:gd name="connsiteY45" fmla="*/ 529590 h 590550"/>
                <a:gd name="connsiteX46" fmla="*/ 526733 w 590550"/>
                <a:gd name="connsiteY46" fmla="*/ 483870 h 590550"/>
                <a:gd name="connsiteX47" fmla="*/ 494348 w 590550"/>
                <a:gd name="connsiteY47" fmla="*/ 450533 h 590550"/>
                <a:gd name="connsiteX48" fmla="*/ 528638 w 590550"/>
                <a:gd name="connsiteY48" fmla="*/ 393383 h 590550"/>
                <a:gd name="connsiteX49" fmla="*/ 572453 w 590550"/>
                <a:gd name="connsiteY49" fmla="*/ 405765 h 590550"/>
                <a:gd name="connsiteX50" fmla="*/ 589598 w 590550"/>
                <a:gd name="connsiteY50" fmla="*/ 342900 h 590550"/>
                <a:gd name="connsiteX51" fmla="*/ 545783 w 590550"/>
                <a:gd name="connsiteY51" fmla="*/ 330518 h 590550"/>
                <a:gd name="connsiteX52" fmla="*/ 547688 w 590550"/>
                <a:gd name="connsiteY52" fmla="*/ 295275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90550" h="590550">
                  <a:moveTo>
                    <a:pt x="547688" y="295275"/>
                  </a:moveTo>
                  <a:cubicBezTo>
                    <a:pt x="547688" y="284798"/>
                    <a:pt x="546735" y="275273"/>
                    <a:pt x="545783" y="264795"/>
                  </a:cubicBezTo>
                  <a:lnTo>
                    <a:pt x="590550" y="253365"/>
                  </a:lnTo>
                  <a:lnTo>
                    <a:pt x="574358" y="190500"/>
                  </a:lnTo>
                  <a:lnTo>
                    <a:pt x="529590" y="201930"/>
                  </a:lnTo>
                  <a:cubicBezTo>
                    <a:pt x="521018" y="181928"/>
                    <a:pt x="510540" y="161925"/>
                    <a:pt x="496253" y="144780"/>
                  </a:cubicBezTo>
                  <a:lnTo>
                    <a:pt x="529590" y="112395"/>
                  </a:lnTo>
                  <a:lnTo>
                    <a:pt x="483870" y="65723"/>
                  </a:lnTo>
                  <a:lnTo>
                    <a:pt x="450533" y="97155"/>
                  </a:lnTo>
                  <a:cubicBezTo>
                    <a:pt x="433388" y="83820"/>
                    <a:pt x="413385" y="71438"/>
                    <a:pt x="393383" y="62865"/>
                  </a:cubicBezTo>
                  <a:lnTo>
                    <a:pt x="405765" y="19050"/>
                  </a:lnTo>
                  <a:lnTo>
                    <a:pt x="342900" y="1905"/>
                  </a:lnTo>
                  <a:lnTo>
                    <a:pt x="331470" y="46673"/>
                  </a:lnTo>
                  <a:cubicBezTo>
                    <a:pt x="320040" y="43815"/>
                    <a:pt x="307658" y="42863"/>
                    <a:pt x="295275" y="42863"/>
                  </a:cubicBezTo>
                  <a:cubicBezTo>
                    <a:pt x="284798" y="42863"/>
                    <a:pt x="275273" y="43815"/>
                    <a:pt x="264795" y="44768"/>
                  </a:cubicBezTo>
                  <a:lnTo>
                    <a:pt x="253365" y="0"/>
                  </a:lnTo>
                  <a:lnTo>
                    <a:pt x="190500" y="16193"/>
                  </a:lnTo>
                  <a:lnTo>
                    <a:pt x="201930" y="60960"/>
                  </a:lnTo>
                  <a:cubicBezTo>
                    <a:pt x="181928" y="69533"/>
                    <a:pt x="161925" y="80010"/>
                    <a:pt x="144780" y="94298"/>
                  </a:cubicBezTo>
                  <a:lnTo>
                    <a:pt x="112395" y="60960"/>
                  </a:lnTo>
                  <a:lnTo>
                    <a:pt x="65723" y="106680"/>
                  </a:lnTo>
                  <a:lnTo>
                    <a:pt x="98108" y="140018"/>
                  </a:lnTo>
                  <a:cubicBezTo>
                    <a:pt x="84773" y="157163"/>
                    <a:pt x="72390" y="177165"/>
                    <a:pt x="63818" y="197168"/>
                  </a:cubicBezTo>
                  <a:lnTo>
                    <a:pt x="20003" y="184785"/>
                  </a:lnTo>
                  <a:lnTo>
                    <a:pt x="2857" y="247650"/>
                  </a:lnTo>
                  <a:lnTo>
                    <a:pt x="47625" y="260033"/>
                  </a:lnTo>
                  <a:cubicBezTo>
                    <a:pt x="43815" y="270510"/>
                    <a:pt x="42863" y="282893"/>
                    <a:pt x="42863" y="295275"/>
                  </a:cubicBezTo>
                  <a:cubicBezTo>
                    <a:pt x="42863" y="305753"/>
                    <a:pt x="43815" y="315278"/>
                    <a:pt x="44768" y="326708"/>
                  </a:cubicBezTo>
                  <a:lnTo>
                    <a:pt x="0" y="338138"/>
                  </a:lnTo>
                  <a:lnTo>
                    <a:pt x="16193" y="401003"/>
                  </a:lnTo>
                  <a:lnTo>
                    <a:pt x="60960" y="389573"/>
                  </a:lnTo>
                  <a:cubicBezTo>
                    <a:pt x="68580" y="409575"/>
                    <a:pt x="80010" y="430530"/>
                    <a:pt x="94298" y="447675"/>
                  </a:cubicBezTo>
                  <a:lnTo>
                    <a:pt x="60960" y="480060"/>
                  </a:lnTo>
                  <a:lnTo>
                    <a:pt x="106680" y="526733"/>
                  </a:lnTo>
                  <a:lnTo>
                    <a:pt x="140018" y="493395"/>
                  </a:lnTo>
                  <a:cubicBezTo>
                    <a:pt x="157163" y="506730"/>
                    <a:pt x="177165" y="519113"/>
                    <a:pt x="197168" y="527685"/>
                  </a:cubicBezTo>
                  <a:lnTo>
                    <a:pt x="184785" y="571500"/>
                  </a:lnTo>
                  <a:lnTo>
                    <a:pt x="247650" y="588645"/>
                  </a:lnTo>
                  <a:lnTo>
                    <a:pt x="260033" y="544830"/>
                  </a:lnTo>
                  <a:cubicBezTo>
                    <a:pt x="271463" y="546735"/>
                    <a:pt x="282893" y="547688"/>
                    <a:pt x="295275" y="547688"/>
                  </a:cubicBezTo>
                  <a:cubicBezTo>
                    <a:pt x="305753" y="547688"/>
                    <a:pt x="315278" y="546735"/>
                    <a:pt x="326708" y="545783"/>
                  </a:cubicBezTo>
                  <a:lnTo>
                    <a:pt x="338138" y="590550"/>
                  </a:lnTo>
                  <a:lnTo>
                    <a:pt x="401003" y="574358"/>
                  </a:lnTo>
                  <a:lnTo>
                    <a:pt x="389573" y="529590"/>
                  </a:lnTo>
                  <a:cubicBezTo>
                    <a:pt x="409575" y="521970"/>
                    <a:pt x="430530" y="510540"/>
                    <a:pt x="447675" y="496253"/>
                  </a:cubicBezTo>
                  <a:lnTo>
                    <a:pt x="480060" y="529590"/>
                  </a:lnTo>
                  <a:lnTo>
                    <a:pt x="526733" y="483870"/>
                  </a:lnTo>
                  <a:lnTo>
                    <a:pt x="494348" y="450533"/>
                  </a:lnTo>
                  <a:cubicBezTo>
                    <a:pt x="507683" y="433388"/>
                    <a:pt x="520065" y="413385"/>
                    <a:pt x="528638" y="393383"/>
                  </a:cubicBezTo>
                  <a:lnTo>
                    <a:pt x="572453" y="405765"/>
                  </a:lnTo>
                  <a:lnTo>
                    <a:pt x="589598" y="342900"/>
                  </a:lnTo>
                  <a:lnTo>
                    <a:pt x="545783" y="330518"/>
                  </a:lnTo>
                  <a:cubicBezTo>
                    <a:pt x="546735" y="318135"/>
                    <a:pt x="547688" y="306705"/>
                    <a:pt x="547688" y="295275"/>
                  </a:cubicBezTo>
                  <a:close/>
                </a:path>
              </a:pathLst>
            </a:custGeom>
            <a:no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77" name="TextBox 76">
            <a:extLst>
              <a:ext uri="{FF2B5EF4-FFF2-40B4-BE49-F238E27FC236}">
                <a16:creationId xmlns:a16="http://schemas.microsoft.com/office/drawing/2014/main" id="{C2CE31AD-A97F-4B0F-83EB-897FE4C6A9CA}"/>
              </a:ext>
            </a:extLst>
          </p:cNvPr>
          <p:cNvSpPr txBox="1">
            <a:spLocks/>
          </p:cNvSpPr>
          <p:nvPr/>
        </p:nvSpPr>
        <p:spPr>
          <a:xfrm>
            <a:off x="9213268" y="2801754"/>
            <a:ext cx="2217003" cy="86177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Tx/>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Tx/>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Tx/>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Tx/>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1" indent="0" algn="l" defTabSz="914400" rtl="0" eaLnBrk="1" fontAlgn="auto" latinLnBrk="0" hangingPunct="1">
              <a:lnSpc>
                <a:spcPct val="100000"/>
              </a:lnSpc>
              <a:spcBef>
                <a:spcPts val="0"/>
              </a:spcBef>
              <a:spcAft>
                <a:spcPts val="300"/>
              </a:spcAft>
              <a:buClrTx/>
              <a:buSzPct val="110000"/>
              <a:buFont typeface="Wingdings" panose="05000000000000000000" pitchFamily="2" charset="2"/>
              <a:buNone/>
              <a:tabLst/>
              <a:defRPr/>
            </a:pPr>
            <a:r>
              <a:rPr kumimoji="0" lang="en-GB" sz="1400" b="1" i="0" u="none" strike="noStrike" kern="1200" cap="none" spc="0" normalizeH="0" baseline="0" noProof="0">
                <a:ln>
                  <a:noFill/>
                </a:ln>
                <a:solidFill>
                  <a:srgbClr val="000000"/>
                </a:solidFill>
                <a:effectLst/>
                <a:uLnTx/>
                <a:uFillTx/>
                <a:latin typeface="Arial"/>
                <a:ea typeface="+mn-ea"/>
                <a:cs typeface="+mn-cs"/>
              </a:rPr>
              <a:t>Member State and implementing partner to develop detailed micro-plan and budget</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86" name="Isosceles Triangle 85">
            <a:extLst>
              <a:ext uri="{FF2B5EF4-FFF2-40B4-BE49-F238E27FC236}">
                <a16:creationId xmlns:a16="http://schemas.microsoft.com/office/drawing/2014/main" id="{7711FDF6-809B-4832-B19E-E5F835ED15D5}"/>
              </a:ext>
            </a:extLst>
          </p:cNvPr>
          <p:cNvSpPr/>
          <p:nvPr/>
        </p:nvSpPr>
        <p:spPr>
          <a:xfrm>
            <a:off x="11430967" y="5482297"/>
            <a:ext cx="230722" cy="212302"/>
          </a:xfrm>
          <a:prstGeom prst="triangle">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399393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id="{906DAF24-D4C2-2E45-851F-4876AD6C50B1}"/>
              </a:ext>
            </a:extLst>
          </p:cNvPr>
          <p:cNvPicPr>
            <a:picLocks noGrp="1" noChangeAspect="1"/>
          </p:cNvPicPr>
          <p:nvPr>
            <p:ph idx="1"/>
          </p:nvPr>
        </p:nvPicPr>
        <p:blipFill>
          <a:blip r:embed="rId2"/>
          <a:stretch>
            <a:fillRect/>
          </a:stretch>
        </p:blipFill>
        <p:spPr>
          <a:xfrm>
            <a:off x="0" y="0"/>
            <a:ext cx="12192000" cy="6733309"/>
          </a:xfrm>
        </p:spPr>
      </p:pic>
    </p:spTree>
    <p:extLst>
      <p:ext uri="{BB962C8B-B14F-4D97-AF65-F5344CB8AC3E}">
        <p14:creationId xmlns:p14="http://schemas.microsoft.com/office/powerpoint/2010/main" val="17646534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D9C9-3D26-4D4C-A99F-0D5528CEC42A}"/>
              </a:ext>
            </a:extLst>
          </p:cNvPr>
          <p:cNvSpPr>
            <a:spLocks noGrp="1"/>
          </p:cNvSpPr>
          <p:nvPr>
            <p:ph type="title"/>
          </p:nvPr>
        </p:nvSpPr>
        <p:spPr>
          <a:xfrm>
            <a:off x="609600" y="122238"/>
            <a:ext cx="10058400" cy="764027"/>
          </a:xfrm>
        </p:spPr>
        <p:txBody>
          <a:bodyPr/>
          <a:lstStyle/>
          <a:p>
            <a:r>
              <a:rPr lang="en-US" dirty="0">
                <a:solidFill>
                  <a:srgbClr val="FF0000"/>
                </a:solidFill>
              </a:rPr>
              <a:t>Country Strategic Approach </a:t>
            </a:r>
          </a:p>
        </p:txBody>
      </p:sp>
      <p:sp>
        <p:nvSpPr>
          <p:cNvPr id="3" name="Content Placeholder 2">
            <a:extLst>
              <a:ext uri="{FF2B5EF4-FFF2-40B4-BE49-F238E27FC236}">
                <a16:creationId xmlns:a16="http://schemas.microsoft.com/office/drawing/2014/main" id="{43DAE718-2D67-E340-8153-F1B4E439E59D}"/>
              </a:ext>
            </a:extLst>
          </p:cNvPr>
          <p:cNvSpPr>
            <a:spLocks noGrp="1"/>
          </p:cNvSpPr>
          <p:nvPr>
            <p:ph idx="1"/>
          </p:nvPr>
        </p:nvSpPr>
        <p:spPr>
          <a:xfrm>
            <a:off x="168812" y="886265"/>
            <a:ext cx="11441995" cy="5842339"/>
          </a:xfrm>
        </p:spPr>
        <p:txBody>
          <a:bodyPr>
            <a:noAutofit/>
          </a:bodyPr>
          <a:lstStyle/>
          <a:p>
            <a:pPr marL="0" indent="0">
              <a:buNone/>
            </a:pPr>
            <a:r>
              <a:rPr lang="en-US" sz="2400" b="1" dirty="0"/>
              <a:t>The strategy in place are :-</a:t>
            </a:r>
          </a:p>
          <a:p>
            <a:r>
              <a:rPr lang="en-US" sz="2400" dirty="0"/>
              <a:t>Leadership coordination in liaison with </a:t>
            </a:r>
            <a:r>
              <a:rPr lang="en-US" sz="2400" dirty="0" err="1"/>
              <a:t>FMoH</a:t>
            </a:r>
            <a:r>
              <a:rPr lang="en-US" sz="2400" dirty="0"/>
              <a:t>, NCDC and Presidential Taskforce on COVID-19 and key partners towards effective control of the current COVID -19 outbreaks in Nigeria.</a:t>
            </a:r>
          </a:p>
          <a:p>
            <a:r>
              <a:rPr lang="en-US" sz="2400" dirty="0"/>
              <a:t>Minimize the impact of the Covid-19 pandemic on PHC service provision and ensure the availability and adequacy of medicines, equipment and other essential commodities in the event of a surge in patient care needs </a:t>
            </a:r>
          </a:p>
          <a:p>
            <a:r>
              <a:rPr lang="en-US" sz="2400" dirty="0"/>
              <a:t>Leverage existing structures to strengthen surveillance and case detection of Covid-19 at PHC and community level </a:t>
            </a:r>
          </a:p>
          <a:p>
            <a:r>
              <a:rPr lang="en-US" sz="2400" dirty="0"/>
              <a:t>Development and implementation of a robust COVID-19 risk communication plan</a:t>
            </a:r>
          </a:p>
          <a:p>
            <a:r>
              <a:rPr lang="en-US" sz="2400" dirty="0"/>
              <a:t>Provision of capacity building and support to health care workers on COVID-19 prevention and control. </a:t>
            </a:r>
          </a:p>
          <a:p>
            <a:pPr>
              <a:buFont typeface="Wingdings" pitchFamily="2" charset="2"/>
              <a:buChar char="§"/>
            </a:pPr>
            <a:endParaRPr lang="en-US" sz="2000" b="1" dirty="0">
              <a:solidFill>
                <a:srgbClr val="0070C0"/>
              </a:solidFill>
            </a:endParaRPr>
          </a:p>
        </p:txBody>
      </p:sp>
    </p:spTree>
    <p:extLst>
      <p:ext uri="{BB962C8B-B14F-4D97-AF65-F5344CB8AC3E}">
        <p14:creationId xmlns:p14="http://schemas.microsoft.com/office/powerpoint/2010/main" val="1993473424"/>
      </p:ext>
    </p:extLst>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899CA9-572B-43C7-A412-EEECF9E46CEB}" type="slidenum">
              <a:rPr lang="en-NG" smtClean="0"/>
              <a:t>73</a:t>
            </a:fld>
            <a:endParaRPr lang="en-NG"/>
          </a:p>
        </p:txBody>
      </p:sp>
      <p:sp>
        <p:nvSpPr>
          <p:cNvPr id="5" name="AutoShape 2" descr="APO Group - Africa Newsroom / Press release | Coronavirus - Kenya: Mass  Production of Personal Protective Equipment (PPE)"/>
          <p:cNvSpPr>
            <a:spLocks noChangeAspect="1" noChangeArrowheads="1"/>
          </p:cNvSpPr>
          <p:nvPr/>
        </p:nvSpPr>
        <p:spPr bwMode="auto">
          <a:xfrm>
            <a:off x="155575" y="-769938"/>
            <a:ext cx="2847975"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APO Group - Africa Newsroom / Press release | Coronavirus - Kenya: Mass  Production of Personal Protective Equipment (PPE)"/>
          <p:cNvSpPr>
            <a:spLocks noChangeAspect="1" noChangeArrowheads="1"/>
          </p:cNvSpPr>
          <p:nvPr/>
        </p:nvSpPr>
        <p:spPr bwMode="auto">
          <a:xfrm>
            <a:off x="307975" y="-617538"/>
            <a:ext cx="2847975"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APO Group - Africa Newsroom / Press release | Coronavirus - Kenya: Mass  Production of Personal Protective Equipment (PPE)"/>
          <p:cNvSpPr>
            <a:spLocks noChangeAspect="1" noChangeArrowheads="1"/>
          </p:cNvSpPr>
          <p:nvPr/>
        </p:nvSpPr>
        <p:spPr bwMode="auto">
          <a:xfrm>
            <a:off x="460375" y="-465138"/>
            <a:ext cx="2847975"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APO Group - Africa Newsroom / Press release | Coronavirus - Kenya: Mass  Production of Personal Protective Equipment (PPE)"/>
          <p:cNvSpPr>
            <a:spLocks noChangeAspect="1" noChangeArrowheads="1"/>
          </p:cNvSpPr>
          <p:nvPr/>
        </p:nvSpPr>
        <p:spPr bwMode="auto">
          <a:xfrm>
            <a:off x="926283" y="1398496"/>
            <a:ext cx="2847975"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APO Group - Africa Newsroom / Press release | Coronavirus - Kenya: Mass  Production of Personal Protective Equipment (PPE)"/>
          <p:cNvSpPr>
            <a:spLocks noChangeAspect="1" noChangeArrowheads="1"/>
          </p:cNvSpPr>
          <p:nvPr/>
        </p:nvSpPr>
        <p:spPr bwMode="auto">
          <a:xfrm>
            <a:off x="612775" y="-312738"/>
            <a:ext cx="2847975"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522" y="1194741"/>
            <a:ext cx="5822856" cy="338840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842" y="2521569"/>
            <a:ext cx="5298864" cy="3782800"/>
          </a:xfrm>
          <a:prstGeom prst="rect">
            <a:avLst/>
          </a:prstGeom>
        </p:spPr>
      </p:pic>
      <p:sp>
        <p:nvSpPr>
          <p:cNvPr id="12" name="TextBox 11"/>
          <p:cNvSpPr txBox="1"/>
          <p:nvPr/>
        </p:nvSpPr>
        <p:spPr>
          <a:xfrm>
            <a:off x="1179221" y="37214"/>
            <a:ext cx="8921381" cy="584775"/>
          </a:xfrm>
          <a:prstGeom prst="rect">
            <a:avLst/>
          </a:prstGeom>
          <a:solidFill>
            <a:schemeClr val="accent3">
              <a:lumMod val="60000"/>
              <a:lumOff val="40000"/>
            </a:schemeClr>
          </a:solidFill>
        </p:spPr>
        <p:txBody>
          <a:bodyPr wrap="square" rtlCol="0">
            <a:spAutoFit/>
          </a:bodyPr>
          <a:lstStyle/>
          <a:p>
            <a:r>
              <a:rPr lang="en-US" sz="3200" b="1" dirty="0">
                <a:solidFill>
                  <a:srgbClr val="FF0000"/>
                </a:solidFill>
              </a:rPr>
              <a:t>Innovations – local production of PPEs</a:t>
            </a:r>
          </a:p>
        </p:txBody>
      </p:sp>
      <p:sp>
        <p:nvSpPr>
          <p:cNvPr id="13" name="TextBox 12"/>
          <p:cNvSpPr txBox="1"/>
          <p:nvPr/>
        </p:nvSpPr>
        <p:spPr>
          <a:xfrm>
            <a:off x="7650360" y="1936376"/>
            <a:ext cx="3186973" cy="584775"/>
          </a:xfrm>
          <a:prstGeom prst="rect">
            <a:avLst/>
          </a:prstGeom>
          <a:noFill/>
        </p:spPr>
        <p:txBody>
          <a:bodyPr wrap="square" rtlCol="0">
            <a:spAutoFit/>
          </a:bodyPr>
          <a:lstStyle/>
          <a:p>
            <a:r>
              <a:rPr lang="en-US" sz="3200" dirty="0"/>
              <a:t>Face mask/cloth</a:t>
            </a:r>
          </a:p>
        </p:txBody>
      </p:sp>
      <p:sp>
        <p:nvSpPr>
          <p:cNvPr id="14" name="TextBox 13"/>
          <p:cNvSpPr txBox="1"/>
          <p:nvPr/>
        </p:nvSpPr>
        <p:spPr>
          <a:xfrm>
            <a:off x="1579562" y="4832731"/>
            <a:ext cx="2380129" cy="646331"/>
          </a:xfrm>
          <a:prstGeom prst="rect">
            <a:avLst/>
          </a:prstGeom>
          <a:noFill/>
        </p:spPr>
        <p:txBody>
          <a:bodyPr wrap="square" rtlCol="0">
            <a:spAutoFit/>
          </a:bodyPr>
          <a:lstStyle/>
          <a:p>
            <a:r>
              <a:rPr lang="en-US" sz="3600" dirty="0"/>
              <a:t>Hazmat suit</a:t>
            </a:r>
          </a:p>
        </p:txBody>
      </p:sp>
      <p:sp>
        <p:nvSpPr>
          <p:cNvPr id="2" name="Footer Placeholder 1"/>
          <p:cNvSpPr>
            <a:spLocks noGrp="1"/>
          </p:cNvSpPr>
          <p:nvPr>
            <p:ph type="ftr" sz="quarter" idx="11"/>
          </p:nvPr>
        </p:nvSpPr>
        <p:spPr/>
        <p:txBody>
          <a:bodyPr/>
          <a:lstStyle/>
          <a:p>
            <a:r>
              <a:rPr lang="pl-PL"/>
              <a:t>52nd AGM/SC ARD UCH Ibadan</a:t>
            </a:r>
            <a:endParaRPr lang="en-NG"/>
          </a:p>
        </p:txBody>
      </p:sp>
    </p:spTree>
    <p:extLst>
      <p:ext uri="{BB962C8B-B14F-4D97-AF65-F5344CB8AC3E}">
        <p14:creationId xmlns:p14="http://schemas.microsoft.com/office/powerpoint/2010/main" val="4163058476"/>
      </p:ext>
    </p:extLst>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3899CA9-572B-43C7-A412-EEECF9E46CEB}" type="slidenum">
              <a:rPr lang="en-NG" smtClean="0"/>
              <a:t>74</a:t>
            </a:fld>
            <a:endParaRPr lang="en-NG"/>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2286" y="2184454"/>
            <a:ext cx="6228714" cy="350365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445" t="-5110" r="6790" b="5454"/>
          <a:stretch/>
        </p:blipFill>
        <p:spPr>
          <a:xfrm>
            <a:off x="551329" y="405373"/>
            <a:ext cx="4800600" cy="6017046"/>
          </a:xfrm>
          <a:prstGeom prst="rect">
            <a:avLst/>
          </a:prstGeom>
        </p:spPr>
      </p:pic>
      <p:sp>
        <p:nvSpPr>
          <p:cNvPr id="5" name="TextBox 4"/>
          <p:cNvSpPr txBox="1"/>
          <p:nvPr/>
        </p:nvSpPr>
        <p:spPr>
          <a:xfrm flipH="1">
            <a:off x="1048868" y="220707"/>
            <a:ext cx="8615636" cy="523220"/>
          </a:xfrm>
          <a:prstGeom prst="rect">
            <a:avLst/>
          </a:prstGeom>
          <a:noFill/>
        </p:spPr>
        <p:txBody>
          <a:bodyPr wrap="square" rtlCol="0">
            <a:spAutoFit/>
          </a:bodyPr>
          <a:lstStyle/>
          <a:p>
            <a:r>
              <a:rPr lang="en-US" sz="2800" b="1" dirty="0">
                <a:solidFill>
                  <a:srgbClr val="FF0000"/>
                </a:solidFill>
              </a:rPr>
              <a:t>semi automatic hand wash machine</a:t>
            </a:r>
          </a:p>
        </p:txBody>
      </p:sp>
      <p:sp>
        <p:nvSpPr>
          <p:cNvPr id="6" name="Footer Placeholder 5"/>
          <p:cNvSpPr>
            <a:spLocks noGrp="1"/>
          </p:cNvSpPr>
          <p:nvPr>
            <p:ph type="ftr" sz="quarter" idx="11"/>
          </p:nvPr>
        </p:nvSpPr>
        <p:spPr/>
        <p:txBody>
          <a:bodyPr/>
          <a:lstStyle/>
          <a:p>
            <a:r>
              <a:rPr lang="pl-PL"/>
              <a:t>52nd AGM/SC ARD UCH Ibadan</a:t>
            </a:r>
            <a:endParaRPr lang="en-NG"/>
          </a:p>
        </p:txBody>
      </p:sp>
    </p:spTree>
    <p:extLst>
      <p:ext uri="{BB962C8B-B14F-4D97-AF65-F5344CB8AC3E}">
        <p14:creationId xmlns:p14="http://schemas.microsoft.com/office/powerpoint/2010/main" val="3955447248"/>
      </p:ext>
    </p:extLst>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3899CA9-572B-43C7-A412-EEECF9E46CEB}" type="slidenum">
              <a:rPr lang="en-NG" smtClean="0"/>
              <a:t>75</a:t>
            </a:fld>
            <a:endParaRPr lang="en-NG"/>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693" y="1411941"/>
            <a:ext cx="8404257" cy="4697207"/>
          </a:xfrm>
          <a:prstGeom prst="rect">
            <a:avLst/>
          </a:prstGeom>
        </p:spPr>
      </p:pic>
      <p:sp>
        <p:nvSpPr>
          <p:cNvPr id="4" name="TextBox 3"/>
          <p:cNvSpPr txBox="1"/>
          <p:nvPr/>
        </p:nvSpPr>
        <p:spPr>
          <a:xfrm>
            <a:off x="1156447" y="363071"/>
            <a:ext cx="10871429" cy="523220"/>
          </a:xfrm>
          <a:prstGeom prst="rect">
            <a:avLst/>
          </a:prstGeom>
          <a:noFill/>
        </p:spPr>
        <p:txBody>
          <a:bodyPr wrap="square" rtlCol="0">
            <a:spAutoFit/>
          </a:bodyPr>
          <a:lstStyle/>
          <a:p>
            <a:r>
              <a:rPr lang="en-US" sz="2800" b="1" dirty="0" err="1">
                <a:solidFill>
                  <a:srgbClr val="FF0000"/>
                </a:solidFill>
              </a:rPr>
              <a:t>Motorised</a:t>
            </a:r>
            <a:r>
              <a:rPr lang="en-US" sz="2800" b="1" dirty="0">
                <a:solidFill>
                  <a:srgbClr val="FF0000"/>
                </a:solidFill>
              </a:rPr>
              <a:t> modular spraying equipment locally assembled </a:t>
            </a:r>
          </a:p>
        </p:txBody>
      </p:sp>
      <p:sp>
        <p:nvSpPr>
          <p:cNvPr id="5" name="Footer Placeholder 4"/>
          <p:cNvSpPr>
            <a:spLocks noGrp="1"/>
          </p:cNvSpPr>
          <p:nvPr>
            <p:ph type="ftr" sz="quarter" idx="11"/>
          </p:nvPr>
        </p:nvSpPr>
        <p:spPr/>
        <p:txBody>
          <a:bodyPr/>
          <a:lstStyle/>
          <a:p>
            <a:r>
              <a:rPr lang="pl-PL"/>
              <a:t>52nd AGM/SC ARD UCH Ibadan</a:t>
            </a:r>
            <a:endParaRPr lang="en-NG"/>
          </a:p>
        </p:txBody>
      </p:sp>
    </p:spTree>
    <p:extLst>
      <p:ext uri="{BB962C8B-B14F-4D97-AF65-F5344CB8AC3E}">
        <p14:creationId xmlns:p14="http://schemas.microsoft.com/office/powerpoint/2010/main" val="621101532"/>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92C30-F552-3B48-BD87-F9D17236811F}"/>
              </a:ext>
            </a:extLst>
          </p:cNvPr>
          <p:cNvSpPr>
            <a:spLocks noGrp="1"/>
          </p:cNvSpPr>
          <p:nvPr>
            <p:ph type="title"/>
          </p:nvPr>
        </p:nvSpPr>
        <p:spPr/>
        <p:txBody>
          <a:bodyPr/>
          <a:lstStyle/>
          <a:p>
            <a:r>
              <a:rPr lang="en-US" dirty="0">
                <a:solidFill>
                  <a:srgbClr val="FF0000"/>
                </a:solidFill>
              </a:rPr>
              <a:t>VACCINE PRODUCTION IN AFRICA</a:t>
            </a:r>
          </a:p>
        </p:txBody>
      </p:sp>
      <p:sp>
        <p:nvSpPr>
          <p:cNvPr id="4" name="Content Placeholder 3">
            <a:extLst>
              <a:ext uri="{FF2B5EF4-FFF2-40B4-BE49-F238E27FC236}">
                <a16:creationId xmlns:a16="http://schemas.microsoft.com/office/drawing/2014/main" id="{452F2F63-5493-184B-8248-2AF3C80C59C4}"/>
              </a:ext>
            </a:extLst>
          </p:cNvPr>
          <p:cNvSpPr>
            <a:spLocks noGrp="1"/>
          </p:cNvSpPr>
          <p:nvPr>
            <p:ph sz="half" idx="1"/>
          </p:nvPr>
        </p:nvSpPr>
        <p:spPr/>
        <p:txBody>
          <a:bodyPr/>
          <a:lstStyle/>
          <a:p>
            <a:r>
              <a:rPr lang="en-US" dirty="0"/>
              <a:t>The World Health Organization announced the first six countries chosen to receive the tools needed to produce messenger RNA vaccines in Africa: Egypt, Kenya, Nigeria, Senegal, South Africa, and Tunisia.</a:t>
            </a:r>
          </a:p>
        </p:txBody>
      </p:sp>
      <p:pic>
        <p:nvPicPr>
          <p:cNvPr id="7" name="Content Placeholder 6">
            <a:extLst>
              <a:ext uri="{FF2B5EF4-FFF2-40B4-BE49-F238E27FC236}">
                <a16:creationId xmlns:a16="http://schemas.microsoft.com/office/drawing/2014/main" id="{45706D0A-3CD0-AA4B-9369-B1F0C2D216CD}"/>
              </a:ext>
            </a:extLst>
          </p:cNvPr>
          <p:cNvPicPr>
            <a:picLocks noGrp="1" noChangeAspect="1"/>
          </p:cNvPicPr>
          <p:nvPr>
            <p:ph sz="half" idx="2"/>
          </p:nvPr>
        </p:nvPicPr>
        <p:blipFill>
          <a:blip r:embed="rId2"/>
          <a:stretch>
            <a:fillRect/>
          </a:stretch>
        </p:blipFill>
        <p:spPr>
          <a:xfrm>
            <a:off x="5994400" y="1417638"/>
            <a:ext cx="5989782" cy="5343380"/>
          </a:xfrm>
        </p:spPr>
      </p:pic>
    </p:spTree>
    <p:extLst>
      <p:ext uri="{BB962C8B-B14F-4D97-AF65-F5344CB8AC3E}">
        <p14:creationId xmlns:p14="http://schemas.microsoft.com/office/powerpoint/2010/main" val="2819281737"/>
      </p:ext>
    </p:extLst>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E9687-8473-B94F-BB7B-04AF1F0D7384}"/>
              </a:ext>
            </a:extLst>
          </p:cNvPr>
          <p:cNvSpPr>
            <a:spLocks noGrp="1"/>
          </p:cNvSpPr>
          <p:nvPr>
            <p:ph type="title"/>
          </p:nvPr>
        </p:nvSpPr>
        <p:spPr>
          <a:xfrm>
            <a:off x="609600" y="122238"/>
            <a:ext cx="10058400" cy="709035"/>
          </a:xfrm>
        </p:spPr>
        <p:txBody>
          <a:bodyPr/>
          <a:lstStyle/>
          <a:p>
            <a:r>
              <a:rPr lang="en-US" dirty="0">
                <a:solidFill>
                  <a:srgbClr val="FF0000"/>
                </a:solidFill>
              </a:rPr>
              <a:t>Conclusion</a:t>
            </a:r>
          </a:p>
        </p:txBody>
      </p:sp>
      <p:sp>
        <p:nvSpPr>
          <p:cNvPr id="3" name="Content Placeholder 2">
            <a:extLst>
              <a:ext uri="{FF2B5EF4-FFF2-40B4-BE49-F238E27FC236}">
                <a16:creationId xmlns:a16="http://schemas.microsoft.com/office/drawing/2014/main" id="{CA9DA793-8334-0E46-A4B1-A1BD8A2D9A96}"/>
              </a:ext>
            </a:extLst>
          </p:cNvPr>
          <p:cNvSpPr>
            <a:spLocks noGrp="1"/>
          </p:cNvSpPr>
          <p:nvPr>
            <p:ph idx="1"/>
          </p:nvPr>
        </p:nvSpPr>
        <p:spPr>
          <a:xfrm>
            <a:off x="0" y="1177636"/>
            <a:ext cx="11582400" cy="4953289"/>
          </a:xfrm>
        </p:spPr>
        <p:txBody>
          <a:bodyPr/>
          <a:lstStyle/>
          <a:p>
            <a:r>
              <a:rPr lang="en-US" sz="2400" b="1" dirty="0"/>
              <a:t>Secondary burdens, including reduced access to income, food and health care have been exacerbated by the pandemic. </a:t>
            </a:r>
            <a:r>
              <a:rPr lang="en-US" sz="2400" dirty="0"/>
              <a:t>COVID-19 severely impaired</a:t>
            </a:r>
            <a:r>
              <a:rPr lang="en-US" sz="2400" dirty="0">
                <a:hlinkClick r:id="rId2"/>
              </a:rPr>
              <a:t> </a:t>
            </a:r>
            <a:r>
              <a:rPr lang="en-US" sz="2400" dirty="0"/>
              <a:t>economic growth across Africa and plunged the continent into a recession, with average GDP contracting by 2% in 2020. The ongoing pandemic has the potential to push over 40 million additional people into extreme poverty. Due to macro-level factors affecting agricultural outputs and export prices, it is also likely to increase food insecurity and unemployment across the region. In the most recent PERC survey, respondents cited access to income and employment as their greatest concern, followed by COVID-19 and access to food. Health systems are stretched as health care workers continue to be under-resourced, overworked and underpaid. Public health gains from the past several decades are either at a standstill or reversing, which is alarming and devastating for already-fragile health systems.      </a:t>
            </a:r>
            <a:r>
              <a:rPr lang="en-US" sz="2400" dirty="0">
                <a:solidFill>
                  <a:srgbClr val="FF0000"/>
                </a:solidFill>
              </a:rPr>
              <a:t>……PERC-Finding the Balance</a:t>
            </a:r>
          </a:p>
          <a:p>
            <a:endParaRPr lang="en-US" dirty="0"/>
          </a:p>
        </p:txBody>
      </p:sp>
    </p:spTree>
    <p:extLst>
      <p:ext uri="{BB962C8B-B14F-4D97-AF65-F5344CB8AC3E}">
        <p14:creationId xmlns:p14="http://schemas.microsoft.com/office/powerpoint/2010/main" val="1842256092"/>
      </p:ext>
    </p:extLst>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11AC-87AA-AB41-9039-75140DB70A7E}"/>
              </a:ext>
            </a:extLst>
          </p:cNvPr>
          <p:cNvSpPr>
            <a:spLocks noGrp="1"/>
          </p:cNvSpPr>
          <p:nvPr>
            <p:ph type="title"/>
          </p:nvPr>
        </p:nvSpPr>
        <p:spPr>
          <a:xfrm>
            <a:off x="1758463" y="154746"/>
            <a:ext cx="9746150" cy="1097280"/>
          </a:xfrm>
        </p:spPr>
        <p:txBody>
          <a:bodyPr>
            <a:normAutofit/>
          </a:bodyPr>
          <a:lstStyle/>
          <a:p>
            <a:r>
              <a:rPr lang="en-US" b="1" dirty="0">
                <a:solidFill>
                  <a:srgbClr val="FF0000"/>
                </a:solidFill>
              </a:rPr>
              <a:t>Conclusion……..2</a:t>
            </a:r>
          </a:p>
        </p:txBody>
      </p:sp>
      <p:sp>
        <p:nvSpPr>
          <p:cNvPr id="3" name="Content Placeholder 2">
            <a:extLst>
              <a:ext uri="{FF2B5EF4-FFF2-40B4-BE49-F238E27FC236}">
                <a16:creationId xmlns:a16="http://schemas.microsoft.com/office/drawing/2014/main" id="{84E67883-9F9F-7A40-B529-4595CE37A637}"/>
              </a:ext>
            </a:extLst>
          </p:cNvPr>
          <p:cNvSpPr>
            <a:spLocks noGrp="1"/>
          </p:cNvSpPr>
          <p:nvPr>
            <p:ph idx="1"/>
          </p:nvPr>
        </p:nvSpPr>
        <p:spPr>
          <a:xfrm>
            <a:off x="1406769" y="1252026"/>
            <a:ext cx="10097843" cy="5247248"/>
          </a:xfrm>
        </p:spPr>
        <p:txBody>
          <a:bodyPr>
            <a:normAutofit lnSpcReduction="10000"/>
          </a:bodyPr>
          <a:lstStyle/>
          <a:p>
            <a:endParaRPr lang="en-US" dirty="0"/>
          </a:p>
          <a:p>
            <a:r>
              <a:rPr lang="en-US" sz="2800" dirty="0"/>
              <a:t>COVID-19 is real</a:t>
            </a:r>
          </a:p>
          <a:p>
            <a:r>
              <a:rPr lang="en-US" sz="2800" dirty="0"/>
              <a:t>Africa must look inwards </a:t>
            </a:r>
          </a:p>
          <a:p>
            <a:r>
              <a:rPr lang="en-US" sz="2800" dirty="0"/>
              <a:t>Political Commitment and Action needed</a:t>
            </a:r>
          </a:p>
          <a:p>
            <a:r>
              <a:rPr lang="en-US" sz="2800" dirty="0"/>
              <a:t>AU/WHO AFRO/ACDC/Country CDC</a:t>
            </a:r>
          </a:p>
          <a:p>
            <a:r>
              <a:rPr lang="en-US" sz="2800" dirty="0"/>
              <a:t>Ministries of Education, Health, Science and Technology</a:t>
            </a:r>
          </a:p>
          <a:p>
            <a:r>
              <a:rPr lang="en-US" sz="2800" dirty="0"/>
              <a:t>Build and sustain structures to execute pan-African initiatives on drugs and vaccines</a:t>
            </a:r>
          </a:p>
          <a:p>
            <a:r>
              <a:rPr lang="en-US" sz="2800" dirty="0"/>
              <a:t>Plan for the next Disease Outbreak</a:t>
            </a:r>
          </a:p>
          <a:p>
            <a:endParaRPr lang="en-US" dirty="0"/>
          </a:p>
        </p:txBody>
      </p:sp>
    </p:spTree>
    <p:extLst>
      <p:ext uri="{BB962C8B-B14F-4D97-AF65-F5344CB8AC3E}">
        <p14:creationId xmlns:p14="http://schemas.microsoft.com/office/powerpoint/2010/main" val="663739595"/>
      </p:ext>
    </p:extLst>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D170-BE58-4F46-9E48-F72716A03BB8}"/>
              </a:ext>
            </a:extLst>
          </p:cNvPr>
          <p:cNvSpPr>
            <a:spLocks noGrp="1"/>
          </p:cNvSpPr>
          <p:nvPr>
            <p:ph type="title"/>
          </p:nvPr>
        </p:nvSpPr>
        <p:spPr/>
        <p:txBody>
          <a:bodyPr/>
          <a:lstStyle/>
          <a:p>
            <a:r>
              <a:rPr lang="en-US" b="1" dirty="0">
                <a:solidFill>
                  <a:srgbClr val="FF0000"/>
                </a:solidFill>
              </a:rPr>
              <a:t>Need for pro-activeness</a:t>
            </a:r>
          </a:p>
        </p:txBody>
      </p:sp>
      <p:pic>
        <p:nvPicPr>
          <p:cNvPr id="4" name="Content Placeholder 3">
            <a:extLst>
              <a:ext uri="{FF2B5EF4-FFF2-40B4-BE49-F238E27FC236}">
                <a16:creationId xmlns:a16="http://schemas.microsoft.com/office/drawing/2014/main" id="{0B85F053-742F-6049-B105-2996923CA3F7}"/>
              </a:ext>
            </a:extLst>
          </p:cNvPr>
          <p:cNvPicPr>
            <a:picLocks noGrp="1" noChangeAspect="1"/>
          </p:cNvPicPr>
          <p:nvPr>
            <p:ph sz="half" idx="1"/>
          </p:nvPr>
        </p:nvPicPr>
        <p:blipFill>
          <a:blip r:embed="rId2"/>
          <a:stretch>
            <a:fillRect/>
          </a:stretch>
        </p:blipFill>
        <p:spPr>
          <a:xfrm>
            <a:off x="2592925" y="1547445"/>
            <a:ext cx="4047026" cy="5078437"/>
          </a:xfrm>
          <a:prstGeom prst="rect">
            <a:avLst/>
          </a:prstGeom>
        </p:spPr>
      </p:pic>
      <p:sp>
        <p:nvSpPr>
          <p:cNvPr id="3" name="Content Placeholder 2">
            <a:extLst>
              <a:ext uri="{FF2B5EF4-FFF2-40B4-BE49-F238E27FC236}">
                <a16:creationId xmlns:a16="http://schemas.microsoft.com/office/drawing/2014/main" id="{B682FEB7-EAF0-3E49-9B54-F04272EE63F5}"/>
              </a:ext>
            </a:extLst>
          </p:cNvPr>
          <p:cNvSpPr>
            <a:spLocks noGrp="1"/>
          </p:cNvSpPr>
          <p:nvPr>
            <p:ph sz="half" idx="2"/>
          </p:nvPr>
        </p:nvSpPr>
        <p:spPr>
          <a:xfrm>
            <a:off x="6907236" y="1645920"/>
            <a:ext cx="5148775" cy="4979962"/>
          </a:xfrm>
        </p:spPr>
        <p:txBody>
          <a:bodyPr/>
          <a:lstStyle/>
          <a:p>
            <a:r>
              <a:rPr lang="en-US" sz="2400" b="1" dirty="0">
                <a:solidFill>
                  <a:srgbClr val="FF0000"/>
                </a:solidFill>
              </a:rPr>
              <a:t>JEE-June 2017-Verdict-Not ready (39%)</a:t>
            </a:r>
          </a:p>
          <a:p>
            <a:endParaRPr lang="en-US" dirty="0"/>
          </a:p>
          <a:p>
            <a:r>
              <a:rPr lang="en-US" sz="2400" dirty="0"/>
              <a:t>Investment needed-N130/capital /year</a:t>
            </a:r>
          </a:p>
          <a:p>
            <a:r>
              <a:rPr lang="en-US" sz="2400" b="1" dirty="0" err="1">
                <a:solidFill>
                  <a:srgbClr val="FF0000"/>
                </a:solidFill>
              </a:rPr>
              <a:t>NAPHS:</a:t>
            </a:r>
            <a:r>
              <a:rPr lang="en-US" sz="2400" dirty="0" err="1"/>
              <a:t>Total</a:t>
            </a:r>
            <a:r>
              <a:rPr lang="en-US" sz="2400" dirty="0"/>
              <a:t> cost- </a:t>
            </a:r>
            <a:r>
              <a:rPr lang="en-US" sz="2400" dirty="0">
                <a:solidFill>
                  <a:schemeClr val="tx1"/>
                </a:solidFill>
              </a:rPr>
              <a:t>N134 Billion</a:t>
            </a:r>
            <a:r>
              <a:rPr lang="en-US" sz="2400" dirty="0">
                <a:solidFill>
                  <a:srgbClr val="FF0000"/>
                </a:solidFill>
              </a:rPr>
              <a:t>($439mil</a:t>
            </a:r>
            <a:r>
              <a:rPr lang="en-US" sz="2400" dirty="0"/>
              <a:t>)</a:t>
            </a:r>
          </a:p>
          <a:p>
            <a:r>
              <a:rPr lang="en-US" sz="2400" dirty="0"/>
              <a:t>National Strategy on Immunization and PHC System Strengthening (NSIPSS)</a:t>
            </a:r>
          </a:p>
          <a:p>
            <a:pPr marL="0" indent="0">
              <a:buNone/>
            </a:pPr>
            <a:r>
              <a:rPr lang="en-US" sz="2400" dirty="0">
                <a:solidFill>
                  <a:srgbClr val="FF0000"/>
                </a:solidFill>
              </a:rPr>
              <a:t>              </a:t>
            </a:r>
            <a:r>
              <a:rPr lang="en-US" sz="2400" dirty="0">
                <a:solidFill>
                  <a:schemeClr val="tx1"/>
                </a:solidFill>
              </a:rPr>
              <a:t>N81Billion</a:t>
            </a:r>
            <a:r>
              <a:rPr lang="en-US" sz="2400" dirty="0">
                <a:solidFill>
                  <a:srgbClr val="FF0000"/>
                </a:solidFill>
              </a:rPr>
              <a:t> </a:t>
            </a:r>
            <a:r>
              <a:rPr lang="en-US" sz="2400" dirty="0"/>
              <a:t>( </a:t>
            </a:r>
            <a:r>
              <a:rPr lang="en-US" sz="2400" dirty="0">
                <a:solidFill>
                  <a:srgbClr val="FF0000"/>
                </a:solidFill>
              </a:rPr>
              <a:t>$265 million</a:t>
            </a:r>
            <a:r>
              <a:rPr lang="en-US" sz="2400" dirty="0"/>
              <a:t>) </a:t>
            </a:r>
          </a:p>
        </p:txBody>
      </p:sp>
    </p:spTree>
    <p:extLst>
      <p:ext uri="{BB962C8B-B14F-4D97-AF65-F5344CB8AC3E}">
        <p14:creationId xmlns:p14="http://schemas.microsoft.com/office/powerpoint/2010/main" val="3918623763"/>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4395B-0C86-5749-9FFD-E2E4FEA3DD20}"/>
              </a:ext>
            </a:extLst>
          </p:cNvPr>
          <p:cNvSpPr>
            <a:spLocks noGrp="1"/>
          </p:cNvSpPr>
          <p:nvPr>
            <p:ph type="title"/>
          </p:nvPr>
        </p:nvSpPr>
        <p:spPr>
          <a:xfrm>
            <a:off x="1252025" y="290945"/>
            <a:ext cx="10252587" cy="706582"/>
          </a:xfrm>
        </p:spPr>
        <p:txBody>
          <a:bodyPr/>
          <a:lstStyle/>
          <a:p>
            <a:r>
              <a:rPr lang="en-US" dirty="0">
                <a:solidFill>
                  <a:srgbClr val="FF0000"/>
                </a:solidFill>
              </a:rPr>
              <a:t>COVID-19</a:t>
            </a:r>
            <a:r>
              <a:rPr lang="en-US" b="1" dirty="0">
                <a:solidFill>
                  <a:srgbClr val="FF0000"/>
                </a:solidFill>
              </a:rPr>
              <a:t>……</a:t>
            </a:r>
          </a:p>
        </p:txBody>
      </p:sp>
      <p:sp>
        <p:nvSpPr>
          <p:cNvPr id="3" name="Content Placeholder 2">
            <a:extLst>
              <a:ext uri="{FF2B5EF4-FFF2-40B4-BE49-F238E27FC236}">
                <a16:creationId xmlns:a16="http://schemas.microsoft.com/office/drawing/2014/main" id="{3C5D3853-2753-E64A-B378-0A96C184D7CF}"/>
              </a:ext>
            </a:extLst>
          </p:cNvPr>
          <p:cNvSpPr>
            <a:spLocks noGrp="1"/>
          </p:cNvSpPr>
          <p:nvPr>
            <p:ph idx="1"/>
          </p:nvPr>
        </p:nvSpPr>
        <p:spPr>
          <a:xfrm>
            <a:off x="1252025" y="1223890"/>
            <a:ext cx="10252587" cy="6006904"/>
          </a:xfrm>
        </p:spPr>
        <p:txBody>
          <a:bodyPr>
            <a:normAutofit/>
          </a:bodyPr>
          <a:lstStyle/>
          <a:p>
            <a:r>
              <a:rPr lang="en-US" sz="2400" dirty="0"/>
              <a:t>The COVID-19 poses one of the greatest threats in human history as the virus causing the disease has spread rapidly worldwide, affecting the lives and livelihoods of billions of people.</a:t>
            </a:r>
          </a:p>
          <a:p>
            <a:r>
              <a:rPr lang="en-US" sz="2400" dirty="0">
                <a:solidFill>
                  <a:srgbClr val="0070C0"/>
                </a:solidFill>
              </a:rPr>
              <a:t>Since the first case was reported in Africa on 15 February 2020, the rise in the number of cases has been exponential. Although most of the initial COVID-19 cases recorded were  among </a:t>
            </a:r>
            <a:r>
              <a:rPr lang="en-US" sz="2400" dirty="0" err="1">
                <a:solidFill>
                  <a:srgbClr val="0070C0"/>
                </a:solidFill>
              </a:rPr>
              <a:t>travellers</a:t>
            </a:r>
            <a:r>
              <a:rPr lang="en-US" sz="2400" dirty="0">
                <a:solidFill>
                  <a:srgbClr val="0070C0"/>
                </a:solidFill>
              </a:rPr>
              <a:t> returning from COVID-19 reporting-countries to our countries, community transmission is now widespread. </a:t>
            </a:r>
          </a:p>
          <a:p>
            <a:r>
              <a:rPr lang="en-US" sz="2400" dirty="0">
                <a:solidFill>
                  <a:srgbClr val="0070C0"/>
                </a:solidFill>
              </a:rPr>
              <a:t>The ability to effectively respond to public health emergencies such as this is strongly influenced by the state of our healthcare system and the extent to which such emergencies have been assessed in advance and prepared for with corresponding prevention and mitigation measures. </a:t>
            </a:r>
          </a:p>
          <a:p>
            <a:pPr marL="0" indent="0">
              <a:buNone/>
            </a:pPr>
            <a:endParaRPr lang="en-US" sz="2400" dirty="0"/>
          </a:p>
        </p:txBody>
      </p:sp>
    </p:spTree>
    <p:extLst>
      <p:ext uri="{BB962C8B-B14F-4D97-AF65-F5344CB8AC3E}">
        <p14:creationId xmlns:p14="http://schemas.microsoft.com/office/powerpoint/2010/main" val="3928516747"/>
      </p:ext>
    </p:ext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5C06-DB0B-274A-998A-A2E47A3AD00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828CFA6-E750-7540-B7C2-87FF37612641}"/>
              </a:ext>
            </a:extLst>
          </p:cNvPr>
          <p:cNvPicPr>
            <a:picLocks noGrp="1" noChangeAspect="1"/>
          </p:cNvPicPr>
          <p:nvPr>
            <p:ph idx="1"/>
          </p:nvPr>
        </p:nvPicPr>
        <p:blipFill>
          <a:blip r:embed="rId2"/>
          <a:stretch>
            <a:fillRect/>
          </a:stretch>
        </p:blipFill>
        <p:spPr>
          <a:xfrm>
            <a:off x="2461846" y="112542"/>
            <a:ext cx="9284677" cy="6745458"/>
          </a:xfrm>
          <a:prstGeom prst="rect">
            <a:avLst/>
          </a:prstGeom>
        </p:spPr>
      </p:pic>
    </p:spTree>
    <p:extLst>
      <p:ext uri="{BB962C8B-B14F-4D97-AF65-F5344CB8AC3E}">
        <p14:creationId xmlns:p14="http://schemas.microsoft.com/office/powerpoint/2010/main" val="3786982440"/>
      </p:ext>
    </p:extLst>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DB8A996-4D29-40B5-ACA8-AC7D9D8A46BF}"/>
              </a:ext>
            </a:extLst>
          </p:cNvPr>
          <p:cNvGraphicFramePr/>
          <p:nvPr/>
        </p:nvGraphicFramePr>
        <p:xfrm>
          <a:off x="838200" y="365125"/>
          <a:ext cx="10515600" cy="5457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5284289"/>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1B3C9-F94A-B64E-A6B3-D172E72265E5}"/>
              </a:ext>
            </a:extLst>
          </p:cNvPr>
          <p:cNvSpPr>
            <a:spLocks noGrp="1"/>
          </p:cNvSpPr>
          <p:nvPr>
            <p:ph type="title"/>
          </p:nvPr>
        </p:nvSpPr>
        <p:spPr>
          <a:xfrm>
            <a:off x="609600" y="122238"/>
            <a:ext cx="10058400" cy="778307"/>
          </a:xfrm>
        </p:spPr>
        <p:txBody>
          <a:bodyPr/>
          <a:lstStyle/>
          <a:p>
            <a:r>
              <a:rPr lang="en-US" dirty="0">
                <a:solidFill>
                  <a:srgbClr val="FF0000"/>
                </a:solidFill>
              </a:rPr>
              <a:t>COVID-19 and AFRICA</a:t>
            </a:r>
          </a:p>
        </p:txBody>
      </p:sp>
      <p:sp>
        <p:nvSpPr>
          <p:cNvPr id="3" name="Content Placeholder 2">
            <a:extLst>
              <a:ext uri="{FF2B5EF4-FFF2-40B4-BE49-F238E27FC236}">
                <a16:creationId xmlns:a16="http://schemas.microsoft.com/office/drawing/2014/main" id="{50D79B4F-A6EF-DF42-AC21-606E317AE8A8}"/>
              </a:ext>
            </a:extLst>
          </p:cNvPr>
          <p:cNvSpPr>
            <a:spLocks noGrp="1"/>
          </p:cNvSpPr>
          <p:nvPr>
            <p:ph idx="1"/>
          </p:nvPr>
        </p:nvSpPr>
        <p:spPr>
          <a:xfrm>
            <a:off x="609600" y="1011382"/>
            <a:ext cx="10972800" cy="5846618"/>
          </a:xfrm>
        </p:spPr>
        <p:txBody>
          <a:bodyPr/>
          <a:lstStyle/>
          <a:p>
            <a:r>
              <a:rPr lang="de-DE" sz="2800" dirty="0"/>
              <a:t>In 2020, </a:t>
            </a:r>
            <a:r>
              <a:rPr lang="de-DE" sz="2800" dirty="0" err="1"/>
              <a:t>the</a:t>
            </a:r>
            <a:r>
              <a:rPr lang="de-DE" sz="2800" dirty="0"/>
              <a:t> COVID-19 </a:t>
            </a:r>
            <a:r>
              <a:rPr lang="de-DE" sz="2800" dirty="0" err="1"/>
              <a:t>crisis</a:t>
            </a:r>
            <a:r>
              <a:rPr lang="de-DE" sz="2800" dirty="0"/>
              <a:t> </a:t>
            </a:r>
            <a:r>
              <a:rPr lang="de-DE" sz="2800" dirty="0" err="1"/>
              <a:t>plunged</a:t>
            </a:r>
            <a:r>
              <a:rPr lang="de-DE" sz="2800" dirty="0"/>
              <a:t> </a:t>
            </a:r>
            <a:r>
              <a:rPr lang="de-DE" sz="2800" dirty="0" err="1"/>
              <a:t>Africa</a:t>
            </a:r>
            <a:r>
              <a:rPr lang="de-DE" sz="2800" dirty="0"/>
              <a:t> </a:t>
            </a:r>
            <a:r>
              <a:rPr lang="de-DE" sz="2800" dirty="0" err="1"/>
              <a:t>into</a:t>
            </a:r>
            <a:r>
              <a:rPr lang="de-DE" sz="2800" dirty="0"/>
              <a:t> an </a:t>
            </a:r>
            <a:r>
              <a:rPr lang="de-DE" sz="2800" dirty="0" err="1"/>
              <a:t>exceptional</a:t>
            </a:r>
            <a:r>
              <a:rPr lang="de-DE" sz="2800" dirty="0"/>
              <a:t> </a:t>
            </a:r>
            <a:r>
              <a:rPr lang="de-DE" sz="2800" dirty="0" err="1"/>
              <a:t>economic</a:t>
            </a:r>
            <a:r>
              <a:rPr lang="de-DE" sz="2800" dirty="0"/>
              <a:t> </a:t>
            </a:r>
            <a:r>
              <a:rPr lang="de-DE" sz="2800" dirty="0" err="1"/>
              <a:t>recession</a:t>
            </a:r>
            <a:r>
              <a:rPr lang="de-DE" sz="2800" dirty="0"/>
              <a:t>. </a:t>
            </a:r>
            <a:r>
              <a:rPr lang="de-DE" sz="2800" dirty="0" err="1"/>
              <a:t>Lockdown</a:t>
            </a:r>
            <a:r>
              <a:rPr lang="de-DE" sz="2800" dirty="0"/>
              <a:t> </a:t>
            </a:r>
            <a:r>
              <a:rPr lang="de-DE" sz="2800" dirty="0" err="1"/>
              <a:t>measures</a:t>
            </a:r>
            <a:r>
              <a:rPr lang="de-DE" sz="2800" dirty="0"/>
              <a:t> </a:t>
            </a:r>
            <a:r>
              <a:rPr lang="de-DE" sz="2800" dirty="0" err="1"/>
              <a:t>to</a:t>
            </a:r>
            <a:r>
              <a:rPr lang="de-DE" sz="2800" dirty="0"/>
              <a:t> </a:t>
            </a:r>
            <a:r>
              <a:rPr lang="de-DE" sz="2800" dirty="0" err="1"/>
              <a:t>contain</a:t>
            </a:r>
            <a:r>
              <a:rPr lang="de-DE" sz="2800" dirty="0"/>
              <a:t> </a:t>
            </a:r>
            <a:r>
              <a:rPr lang="de-DE" sz="2800" dirty="0" err="1"/>
              <a:t>the</a:t>
            </a:r>
            <a:r>
              <a:rPr lang="de-DE" sz="2800" dirty="0"/>
              <a:t> </a:t>
            </a:r>
            <a:r>
              <a:rPr lang="de-DE" sz="2800" dirty="0" err="1"/>
              <a:t>spread</a:t>
            </a:r>
            <a:r>
              <a:rPr lang="de-DE" sz="2800" dirty="0"/>
              <a:t> </a:t>
            </a:r>
            <a:r>
              <a:rPr lang="de-DE" sz="2800" dirty="0" err="1"/>
              <a:t>of</a:t>
            </a:r>
            <a:r>
              <a:rPr lang="de-DE" sz="2800" dirty="0"/>
              <a:t> </a:t>
            </a:r>
            <a:r>
              <a:rPr lang="de-DE" sz="2800" dirty="0" err="1"/>
              <a:t>the</a:t>
            </a:r>
            <a:r>
              <a:rPr lang="de-DE" sz="2800" dirty="0"/>
              <a:t> </a:t>
            </a:r>
            <a:r>
              <a:rPr lang="de-DE" sz="2800" dirty="0" err="1"/>
              <a:t>virus</a:t>
            </a:r>
            <a:r>
              <a:rPr lang="de-DE" sz="2800" dirty="0"/>
              <a:t>, </a:t>
            </a:r>
            <a:r>
              <a:rPr lang="de-DE" sz="2800" dirty="0" err="1"/>
              <a:t>combined</a:t>
            </a:r>
            <a:r>
              <a:rPr lang="de-DE" sz="2800" dirty="0"/>
              <a:t> </a:t>
            </a:r>
            <a:r>
              <a:rPr lang="de-DE" sz="2800" dirty="0" err="1"/>
              <a:t>with</a:t>
            </a:r>
            <a:r>
              <a:rPr lang="de-DE" sz="2800" dirty="0"/>
              <a:t> </a:t>
            </a:r>
            <a:r>
              <a:rPr lang="de-DE" sz="2800" dirty="0" err="1"/>
              <a:t>the</a:t>
            </a:r>
            <a:r>
              <a:rPr lang="de-DE" sz="2800" dirty="0"/>
              <a:t> </a:t>
            </a:r>
            <a:r>
              <a:rPr lang="de-DE" sz="2800" dirty="0" err="1"/>
              <a:t>slowdown</a:t>
            </a:r>
            <a:r>
              <a:rPr lang="de-DE" sz="2800" dirty="0"/>
              <a:t> in </a:t>
            </a:r>
            <a:r>
              <a:rPr lang="de-DE" sz="2800" dirty="0" err="1"/>
              <a:t>activity</a:t>
            </a:r>
            <a:r>
              <a:rPr lang="de-DE" sz="2800" dirty="0"/>
              <a:t> in </a:t>
            </a:r>
            <a:r>
              <a:rPr lang="de-DE" sz="2800" dirty="0" err="1"/>
              <a:t>its</a:t>
            </a:r>
            <a:r>
              <a:rPr lang="de-DE" sz="2800" dirty="0"/>
              <a:t> </a:t>
            </a:r>
            <a:r>
              <a:rPr lang="de-DE" sz="2800" dirty="0" err="1"/>
              <a:t>main</a:t>
            </a:r>
            <a:r>
              <a:rPr lang="de-DE" sz="2800" dirty="0"/>
              <a:t> </a:t>
            </a:r>
            <a:r>
              <a:rPr lang="de-DE" sz="2800" dirty="0" err="1"/>
              <a:t>trading</a:t>
            </a:r>
            <a:r>
              <a:rPr lang="de-DE" sz="2800" dirty="0"/>
              <a:t> </a:t>
            </a:r>
            <a:r>
              <a:rPr lang="de-DE" sz="2800" dirty="0" err="1"/>
              <a:t>partners</a:t>
            </a:r>
            <a:r>
              <a:rPr lang="de-DE" sz="2800" dirty="0"/>
              <a:t> </a:t>
            </a:r>
            <a:r>
              <a:rPr lang="de-DE" sz="2800" dirty="0" err="1"/>
              <a:t>and</a:t>
            </a:r>
            <a:r>
              <a:rPr lang="de-DE" sz="2800" dirty="0"/>
              <a:t> </a:t>
            </a:r>
            <a:r>
              <a:rPr lang="de-DE" sz="2800" dirty="0" err="1"/>
              <a:t>the</a:t>
            </a:r>
            <a:r>
              <a:rPr lang="de-DE" sz="2800" dirty="0"/>
              <a:t> </a:t>
            </a:r>
            <a:r>
              <a:rPr lang="de-DE" sz="2800" dirty="0" err="1"/>
              <a:t>drop</a:t>
            </a:r>
            <a:r>
              <a:rPr lang="de-DE" sz="2800" dirty="0"/>
              <a:t> in </a:t>
            </a:r>
            <a:r>
              <a:rPr lang="de-DE" sz="2800" dirty="0" err="1"/>
              <a:t>commodity</a:t>
            </a:r>
            <a:r>
              <a:rPr lang="de-DE" sz="2800" dirty="0"/>
              <a:t> </a:t>
            </a:r>
            <a:r>
              <a:rPr lang="de-DE" sz="2800" dirty="0" err="1"/>
              <a:t>prices</a:t>
            </a:r>
            <a:r>
              <a:rPr lang="de-DE" sz="2800" dirty="0"/>
              <a:t>, </a:t>
            </a:r>
            <a:r>
              <a:rPr lang="de-DE" sz="2800" dirty="0" err="1"/>
              <a:t>had</a:t>
            </a:r>
            <a:r>
              <a:rPr lang="de-DE" sz="2800" dirty="0"/>
              <a:t> a </a:t>
            </a:r>
            <a:r>
              <a:rPr lang="de-DE" sz="2800" dirty="0" err="1"/>
              <a:t>significant</a:t>
            </a:r>
            <a:r>
              <a:rPr lang="de-DE" sz="2800" dirty="0"/>
              <a:t> </a:t>
            </a:r>
            <a:r>
              <a:rPr lang="de-DE" sz="2800" dirty="0" err="1"/>
              <a:t>impact</a:t>
            </a:r>
            <a:r>
              <a:rPr lang="de-DE" sz="2800" dirty="0"/>
              <a:t> on </a:t>
            </a:r>
            <a:r>
              <a:rPr lang="de-DE" sz="2800" dirty="0" err="1"/>
              <a:t>the</a:t>
            </a:r>
            <a:r>
              <a:rPr lang="de-DE" sz="2800" dirty="0"/>
              <a:t> </a:t>
            </a:r>
            <a:r>
              <a:rPr lang="de-DE" sz="2800" dirty="0" err="1"/>
              <a:t>continent's</a:t>
            </a:r>
            <a:r>
              <a:rPr lang="de-DE" sz="2800" dirty="0"/>
              <a:t> </a:t>
            </a:r>
            <a:r>
              <a:rPr lang="de-DE" sz="2800" dirty="0" err="1"/>
              <a:t>growth</a:t>
            </a:r>
            <a:r>
              <a:rPr lang="de-DE" sz="2800" dirty="0"/>
              <a:t>: </a:t>
            </a:r>
          </a:p>
          <a:p>
            <a:r>
              <a:rPr lang="de-DE" sz="2800" dirty="0" err="1"/>
              <a:t>Africa’s</a:t>
            </a:r>
            <a:r>
              <a:rPr lang="de-DE" sz="2800" dirty="0"/>
              <a:t> GDP </a:t>
            </a:r>
            <a:r>
              <a:rPr lang="de-DE" sz="2800" dirty="0" err="1"/>
              <a:t>declined</a:t>
            </a:r>
            <a:r>
              <a:rPr lang="de-DE" sz="2800" dirty="0"/>
              <a:t> </a:t>
            </a:r>
            <a:r>
              <a:rPr lang="de-DE" sz="2800" dirty="0" err="1"/>
              <a:t>by</a:t>
            </a:r>
            <a:r>
              <a:rPr lang="de-DE" sz="2800" dirty="0"/>
              <a:t> 1.5%, </a:t>
            </a:r>
            <a:r>
              <a:rPr lang="de-DE" sz="2800" dirty="0" err="1"/>
              <a:t>the</a:t>
            </a:r>
            <a:r>
              <a:rPr lang="de-DE" sz="2800" dirty="0"/>
              <a:t> </a:t>
            </a:r>
            <a:r>
              <a:rPr lang="de-DE" sz="2800" dirty="0" err="1"/>
              <a:t>sharpest</a:t>
            </a:r>
            <a:r>
              <a:rPr lang="de-DE" sz="2800" dirty="0"/>
              <a:t> </a:t>
            </a:r>
            <a:r>
              <a:rPr lang="de-DE" sz="2800" dirty="0" err="1"/>
              <a:t>decrease</a:t>
            </a:r>
            <a:r>
              <a:rPr lang="de-DE" sz="2800" dirty="0"/>
              <a:t> in </a:t>
            </a:r>
            <a:r>
              <a:rPr lang="de-DE" sz="2800" dirty="0" err="1"/>
              <a:t>more</a:t>
            </a:r>
            <a:r>
              <a:rPr lang="de-DE" sz="2800" dirty="0"/>
              <a:t> </a:t>
            </a:r>
            <a:r>
              <a:rPr lang="de-DE" sz="2800" dirty="0" err="1"/>
              <a:t>than</a:t>
            </a:r>
            <a:r>
              <a:rPr lang="de-DE" sz="2800" dirty="0"/>
              <a:t> 25 </a:t>
            </a:r>
            <a:r>
              <a:rPr lang="de-DE" sz="2800" dirty="0" err="1"/>
              <a:t>years</a:t>
            </a:r>
            <a:r>
              <a:rPr lang="de-DE" sz="2800" dirty="0"/>
              <a:t>. The </a:t>
            </a:r>
            <a:r>
              <a:rPr lang="de-DE" sz="2800" dirty="0" err="1"/>
              <a:t>impacts</a:t>
            </a:r>
            <a:r>
              <a:rPr lang="de-DE" sz="2800" dirty="0"/>
              <a:t> </a:t>
            </a:r>
            <a:r>
              <a:rPr lang="de-DE" sz="2800" dirty="0" err="1"/>
              <a:t>of</a:t>
            </a:r>
            <a:r>
              <a:rPr lang="de-DE" sz="2800" dirty="0"/>
              <a:t> </a:t>
            </a:r>
            <a:r>
              <a:rPr lang="de-DE" sz="2800" dirty="0" err="1"/>
              <a:t>the</a:t>
            </a:r>
            <a:r>
              <a:rPr lang="de-DE" sz="2800" dirty="0"/>
              <a:t> </a:t>
            </a:r>
            <a:r>
              <a:rPr lang="de-DE" sz="2800" dirty="0" err="1"/>
              <a:t>pandemic</a:t>
            </a:r>
            <a:r>
              <a:rPr lang="de-DE" sz="2800" dirty="0"/>
              <a:t> on </a:t>
            </a:r>
            <a:r>
              <a:rPr lang="de-DE" sz="2800" dirty="0" err="1"/>
              <a:t>Africa’s</a:t>
            </a:r>
            <a:r>
              <a:rPr lang="de-DE" sz="2800" dirty="0"/>
              <a:t> private </a:t>
            </a:r>
            <a:r>
              <a:rPr lang="de-DE" sz="2800" dirty="0" err="1"/>
              <a:t>sector</a:t>
            </a:r>
            <a:r>
              <a:rPr lang="de-DE" sz="2800" dirty="0"/>
              <a:t> </a:t>
            </a:r>
            <a:r>
              <a:rPr lang="de-DE" sz="2800" dirty="0" err="1"/>
              <a:t>were</a:t>
            </a:r>
            <a:r>
              <a:rPr lang="de-DE" sz="2800" dirty="0"/>
              <a:t> </a:t>
            </a:r>
            <a:r>
              <a:rPr lang="de-DE" sz="2800" dirty="0" err="1"/>
              <a:t>severe</a:t>
            </a:r>
            <a:r>
              <a:rPr lang="de-DE" sz="2800" dirty="0"/>
              <a:t>. </a:t>
            </a:r>
            <a:r>
              <a:rPr lang="de-DE" sz="2800" dirty="0" err="1"/>
              <a:t>Compared</a:t>
            </a:r>
            <a:r>
              <a:rPr lang="de-DE" sz="2800" dirty="0"/>
              <a:t> </a:t>
            </a:r>
            <a:r>
              <a:rPr lang="de-DE" sz="2800" dirty="0" err="1"/>
              <a:t>to</a:t>
            </a:r>
            <a:r>
              <a:rPr lang="de-DE" sz="2800" dirty="0"/>
              <a:t> </a:t>
            </a:r>
            <a:r>
              <a:rPr lang="de-DE" sz="2800" dirty="0" err="1"/>
              <a:t>the</a:t>
            </a:r>
            <a:r>
              <a:rPr lang="de-DE" sz="2800" dirty="0"/>
              <a:t> </a:t>
            </a:r>
            <a:r>
              <a:rPr lang="de-DE" sz="2800" dirty="0" err="1"/>
              <a:t>rest</a:t>
            </a:r>
            <a:r>
              <a:rPr lang="de-DE" sz="2800" dirty="0"/>
              <a:t> </a:t>
            </a:r>
            <a:r>
              <a:rPr lang="de-DE" sz="2800" dirty="0" err="1"/>
              <a:t>of</a:t>
            </a:r>
            <a:r>
              <a:rPr lang="de-DE" sz="2800" dirty="0"/>
              <a:t> </a:t>
            </a:r>
            <a:r>
              <a:rPr lang="de-DE" sz="2800" dirty="0" err="1"/>
              <a:t>the</a:t>
            </a:r>
            <a:r>
              <a:rPr lang="de-DE" sz="2800" dirty="0"/>
              <a:t> </a:t>
            </a:r>
            <a:r>
              <a:rPr lang="de-DE" sz="2800" dirty="0" err="1"/>
              <a:t>world</a:t>
            </a:r>
            <a:r>
              <a:rPr lang="de-DE" sz="2800" dirty="0"/>
              <a:t>, </a:t>
            </a:r>
            <a:r>
              <a:rPr lang="de-DE" sz="2800" dirty="0" err="1"/>
              <a:t>support</a:t>
            </a:r>
            <a:r>
              <a:rPr lang="de-DE" sz="2800" dirty="0"/>
              <a:t> </a:t>
            </a:r>
            <a:r>
              <a:rPr lang="de-DE" sz="2800" dirty="0" err="1"/>
              <a:t>programmes</a:t>
            </a:r>
            <a:r>
              <a:rPr lang="de-DE" sz="2800" dirty="0"/>
              <a:t> </a:t>
            </a:r>
            <a:r>
              <a:rPr lang="de-DE" sz="2800" dirty="0" err="1"/>
              <a:t>to</a:t>
            </a:r>
            <a:r>
              <a:rPr lang="de-DE" sz="2800" dirty="0"/>
              <a:t> </a:t>
            </a:r>
            <a:r>
              <a:rPr lang="de-DE" sz="2800" dirty="0" err="1"/>
              <a:t>protect</a:t>
            </a:r>
            <a:r>
              <a:rPr lang="de-DE" sz="2800" dirty="0"/>
              <a:t> </a:t>
            </a:r>
            <a:r>
              <a:rPr lang="de-DE" sz="2800" dirty="0" err="1"/>
              <a:t>the</a:t>
            </a:r>
            <a:r>
              <a:rPr lang="de-DE" sz="2800" dirty="0"/>
              <a:t> </a:t>
            </a:r>
            <a:r>
              <a:rPr lang="de-DE" sz="2800" dirty="0" err="1"/>
              <a:t>sector</a:t>
            </a:r>
            <a:r>
              <a:rPr lang="de-DE" sz="2800" dirty="0"/>
              <a:t> </a:t>
            </a:r>
            <a:r>
              <a:rPr lang="de-DE" sz="2800" dirty="0" err="1"/>
              <a:t>from</a:t>
            </a:r>
            <a:r>
              <a:rPr lang="de-DE" sz="2800" dirty="0"/>
              <a:t> </a:t>
            </a:r>
            <a:r>
              <a:rPr lang="de-DE" sz="2800" dirty="0" err="1"/>
              <a:t>the</a:t>
            </a:r>
            <a:r>
              <a:rPr lang="de-DE" sz="2800" dirty="0"/>
              <a:t> </a:t>
            </a:r>
            <a:r>
              <a:rPr lang="de-DE" sz="2800" dirty="0" err="1"/>
              <a:t>harmful</a:t>
            </a:r>
            <a:r>
              <a:rPr lang="de-DE" sz="2800" dirty="0"/>
              <a:t> </a:t>
            </a:r>
            <a:r>
              <a:rPr lang="de-DE" sz="2800" dirty="0" err="1"/>
              <a:t>conse</a:t>
            </a:r>
            <a:r>
              <a:rPr lang="de-DE" sz="2800" dirty="0"/>
              <a:t>- </a:t>
            </a:r>
            <a:r>
              <a:rPr lang="de-DE" sz="2800" dirty="0" err="1"/>
              <a:t>quences</a:t>
            </a:r>
            <a:r>
              <a:rPr lang="de-DE" sz="2800" dirty="0"/>
              <a:t> </a:t>
            </a:r>
            <a:r>
              <a:rPr lang="de-DE" sz="2800" dirty="0" err="1"/>
              <a:t>of</a:t>
            </a:r>
            <a:r>
              <a:rPr lang="de-DE" sz="2800" dirty="0"/>
              <a:t> </a:t>
            </a:r>
            <a:r>
              <a:rPr lang="de-DE" sz="2800" dirty="0" err="1"/>
              <a:t>the</a:t>
            </a:r>
            <a:r>
              <a:rPr lang="de-DE" sz="2800" dirty="0"/>
              <a:t> </a:t>
            </a:r>
            <a:r>
              <a:rPr lang="de-DE" sz="2800" dirty="0" err="1"/>
              <a:t>lockdown</a:t>
            </a:r>
            <a:r>
              <a:rPr lang="de-DE" sz="2800" dirty="0"/>
              <a:t> </a:t>
            </a:r>
            <a:r>
              <a:rPr lang="de-DE" sz="2800" dirty="0" err="1"/>
              <a:t>have</a:t>
            </a:r>
            <a:r>
              <a:rPr lang="de-DE" sz="2800" dirty="0"/>
              <a:t> </a:t>
            </a:r>
            <a:r>
              <a:rPr lang="de-DE" sz="2800" dirty="0" err="1"/>
              <a:t>been</a:t>
            </a:r>
            <a:r>
              <a:rPr lang="de-DE" sz="2800" dirty="0"/>
              <a:t> </a:t>
            </a:r>
            <a:r>
              <a:rPr lang="de-DE" sz="2800" dirty="0" err="1"/>
              <a:t>weak</a:t>
            </a:r>
            <a:r>
              <a:rPr lang="de-DE" sz="2800" dirty="0"/>
              <a:t> in </a:t>
            </a:r>
            <a:r>
              <a:rPr lang="de-DE" sz="2800" dirty="0" err="1"/>
              <a:t>Africa</a:t>
            </a:r>
            <a:r>
              <a:rPr lang="de-DE" sz="2800" dirty="0"/>
              <a:t>.</a:t>
            </a:r>
            <a:r>
              <a:rPr lang="en-US" sz="2800" dirty="0"/>
              <a:t>        </a:t>
            </a:r>
          </a:p>
          <a:p>
            <a:pPr marL="0" indent="0">
              <a:buNone/>
            </a:pPr>
            <a:r>
              <a:rPr lang="en-US" sz="2800" b="1" dirty="0">
                <a:solidFill>
                  <a:srgbClr val="FF0000"/>
                </a:solidFill>
              </a:rPr>
              <a:t>                            </a:t>
            </a:r>
            <a:r>
              <a:rPr lang="de-DE" sz="1800" b="1" dirty="0">
                <a:solidFill>
                  <a:srgbClr val="FF0000"/>
                </a:solidFill>
              </a:rPr>
              <a:t>…The African private </a:t>
            </a:r>
            <a:r>
              <a:rPr lang="de-DE" sz="1800" b="1" dirty="0" err="1">
                <a:solidFill>
                  <a:srgbClr val="FF0000"/>
                </a:solidFill>
              </a:rPr>
              <a:t>sector</a:t>
            </a:r>
            <a:r>
              <a:rPr lang="de-DE" sz="1800" b="1" dirty="0">
                <a:solidFill>
                  <a:srgbClr val="FF0000"/>
                </a:solidFill>
              </a:rPr>
              <a:t> in </a:t>
            </a:r>
            <a:r>
              <a:rPr lang="de-DE" sz="1800" b="1" dirty="0" err="1">
                <a:solidFill>
                  <a:srgbClr val="FF0000"/>
                </a:solidFill>
              </a:rPr>
              <a:t>the</a:t>
            </a:r>
            <a:r>
              <a:rPr lang="de-DE" sz="1800" b="1" dirty="0">
                <a:solidFill>
                  <a:srgbClr val="FF0000"/>
                </a:solidFill>
              </a:rPr>
              <a:t> COVID-19 </a:t>
            </a:r>
            <a:r>
              <a:rPr lang="de-DE" sz="1800" b="1" dirty="0" err="1">
                <a:solidFill>
                  <a:srgbClr val="FF0000"/>
                </a:solidFill>
              </a:rPr>
              <a:t>crisis</a:t>
            </a:r>
            <a:r>
              <a:rPr lang="de-DE" sz="1800" b="1" dirty="0">
                <a:solidFill>
                  <a:srgbClr val="FF0000"/>
                </a:solidFill>
              </a:rPr>
              <a:t> ….July2021</a:t>
            </a:r>
            <a:endParaRPr lang="en-US" sz="1800" dirty="0">
              <a:solidFill>
                <a:srgbClr val="FF0000"/>
              </a:solidFill>
            </a:endParaRPr>
          </a:p>
          <a:p>
            <a:endParaRPr lang="en-US" dirty="0"/>
          </a:p>
        </p:txBody>
      </p:sp>
    </p:spTree>
    <p:extLst>
      <p:ext uri="{BB962C8B-B14F-4D97-AF65-F5344CB8AC3E}">
        <p14:creationId xmlns:p14="http://schemas.microsoft.com/office/powerpoint/2010/main" val="2693783743"/>
      </p:ext>
    </p:extLst>
  </p:cSld>
  <p:clrMapOvr>
    <a:masterClrMapping/>
  </p:clrMapOvr>
  <p:transition>
    <p:random/>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xml><?xml version="1.0" encoding="utf-8"?>
<p:tagLst xmlns:a="http://schemas.openxmlformats.org/drawingml/2006/main" xmlns:r="http://schemas.openxmlformats.org/officeDocument/2006/relationships" xmlns:p="http://schemas.openxmlformats.org/presentationml/2006/main">
  <p:tag name="SHAPENAME" val="5. Sourc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xml><?xml version="1.0" encoding="utf-8"?>
<p:tagLst xmlns:a="http://schemas.openxmlformats.org/drawingml/2006/main" xmlns:r="http://schemas.openxmlformats.org/officeDocument/2006/relationships" xmlns:p="http://schemas.openxmlformats.org/presentationml/2006/main">
  <p:tag name="SHAPENAME" val="5. Sourc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ANGLE" val="5"/>
</p:tagLst>
</file>

<file path=ppt/tags/tag1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1.xml><?xml version="1.0" encoding="utf-8"?>
<p:tagLst xmlns:a="http://schemas.openxmlformats.org/drawingml/2006/main" xmlns:r="http://schemas.openxmlformats.org/officeDocument/2006/relationships" xmlns:p="http://schemas.openxmlformats.org/presentationml/2006/main">
  <p:tag name="NAME" val="CustomIcon"/>
</p:tagLst>
</file>

<file path=ppt/tags/tag112.xml><?xml version="1.0" encoding="utf-8"?>
<p:tagLst xmlns:a="http://schemas.openxmlformats.org/drawingml/2006/main" xmlns:r="http://schemas.openxmlformats.org/officeDocument/2006/relationships" xmlns:p="http://schemas.openxmlformats.org/presentationml/2006/main">
  <p:tag name="NAME" val="CustomIcon"/>
</p:tagLst>
</file>

<file path=ppt/tags/tag113.xml><?xml version="1.0" encoding="utf-8"?>
<p:tagLst xmlns:a="http://schemas.openxmlformats.org/drawingml/2006/main" xmlns:r="http://schemas.openxmlformats.org/officeDocument/2006/relationships" xmlns:p="http://schemas.openxmlformats.org/presentationml/2006/main">
  <p:tag name="1LEVEL" val="20"/>
  <p:tag name="2LEVEL" val="10"/>
  <p:tag name="3LEVEL" val="5"/>
  <p:tag name="4LEVEL" val="2.5"/>
  <p:tag name="5LEVEL" val="1.25"/>
</p:tagLst>
</file>

<file path=ppt/tags/tag114.xml><?xml version="1.0" encoding="utf-8"?>
<p:tagLst xmlns:a="http://schemas.openxmlformats.org/drawingml/2006/main" xmlns:r="http://schemas.openxmlformats.org/officeDocument/2006/relationships" xmlns:p="http://schemas.openxmlformats.org/presentationml/2006/main">
  <p:tag name="1LEVEL" val="20"/>
  <p:tag name="2LEVEL" val="10"/>
  <p:tag name="3LEVEL" val="5"/>
  <p:tag name="4LEVEL" val="2.5"/>
  <p:tag name="5LEVEL" val="1.25"/>
</p:tagLst>
</file>

<file path=ppt/tags/tag115.xml><?xml version="1.0" encoding="utf-8"?>
<p:tagLst xmlns:a="http://schemas.openxmlformats.org/drawingml/2006/main" xmlns:r="http://schemas.openxmlformats.org/officeDocument/2006/relationships" xmlns:p="http://schemas.openxmlformats.org/presentationml/2006/main">
  <p:tag name="1LEVEL" val="20"/>
  <p:tag name="2LEVEL" val="10"/>
  <p:tag name="3LEVEL" val="5"/>
  <p:tag name="4LEVEL" val="2.5"/>
  <p:tag name="5LEVEL" val="1.25"/>
</p:tagLst>
</file>

<file path=ppt/tags/tag116.xml><?xml version="1.0" encoding="utf-8"?>
<p:tagLst xmlns:a="http://schemas.openxmlformats.org/drawingml/2006/main" xmlns:r="http://schemas.openxmlformats.org/officeDocument/2006/relationships" xmlns:p="http://schemas.openxmlformats.org/presentationml/2006/main">
  <p:tag name="NAME" val="CustomIcon"/>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xml><?xml version="1.0" encoding="utf-8"?>
<p:tagLst xmlns:a="http://schemas.openxmlformats.org/drawingml/2006/main" xmlns:r="http://schemas.openxmlformats.org/officeDocument/2006/relationships" xmlns:p="http://schemas.openxmlformats.org/presentationml/2006/main">
  <p:tag name="ANGLE" val="5"/>
</p:tagLst>
</file>

<file path=ppt/tags/tag120.xml><?xml version="1.0" encoding="utf-8"?>
<p:tagLst xmlns:a="http://schemas.openxmlformats.org/drawingml/2006/main" xmlns:r="http://schemas.openxmlformats.org/officeDocument/2006/relationships" xmlns:p="http://schemas.openxmlformats.org/presentationml/2006/main">
  <p:tag name="NAME" val="CustomIcon"/>
</p:tagLst>
</file>

<file path=ppt/tags/tag121.xml><?xml version="1.0" encoding="utf-8"?>
<p:tagLst xmlns:a="http://schemas.openxmlformats.org/drawingml/2006/main" xmlns:r="http://schemas.openxmlformats.org/officeDocument/2006/relationships" xmlns:p="http://schemas.openxmlformats.org/presentationml/2006/main">
  <p:tag name="NAME" val="CustomIcon"/>
</p:tagLst>
</file>

<file path=ppt/tags/tag122.xml><?xml version="1.0" encoding="utf-8"?>
<p:tagLst xmlns:a="http://schemas.openxmlformats.org/drawingml/2006/main" xmlns:r="http://schemas.openxmlformats.org/officeDocument/2006/relationships" xmlns:p="http://schemas.openxmlformats.org/presentationml/2006/main">
  <p:tag name="NAME" val="TrackerNumWhite"/>
</p:tagLst>
</file>

<file path=ppt/tags/tag123.xml><?xml version="1.0" encoding="utf-8"?>
<p:tagLst xmlns:a="http://schemas.openxmlformats.org/drawingml/2006/main" xmlns:r="http://schemas.openxmlformats.org/officeDocument/2006/relationships" xmlns:p="http://schemas.openxmlformats.org/presentationml/2006/main">
  <p:tag name="NAME" val="TrackerNumWhi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8.xml><?xml version="1.0" encoding="utf-8"?>
<p:tagLst xmlns:a="http://schemas.openxmlformats.org/drawingml/2006/main" xmlns:r="http://schemas.openxmlformats.org/officeDocument/2006/relationships" xmlns:p="http://schemas.openxmlformats.org/presentationml/2006/main">
  <p:tag name="NAME" val="LineSeparatorStrong"/>
</p:tagLst>
</file>

<file path=ppt/tags/tag129.xml><?xml version="1.0" encoding="utf-8"?>
<p:tagLst xmlns:a="http://schemas.openxmlformats.org/drawingml/2006/main" xmlns:r="http://schemas.openxmlformats.org/officeDocument/2006/relationships" xmlns:p="http://schemas.openxmlformats.org/presentationml/2006/main">
  <p:tag name="NAME" val="LineSeparatorStrong"/>
</p:tagLst>
</file>

<file path=ppt/tags/tag13.xml><?xml version="1.0" encoding="utf-8"?>
<p:tagLst xmlns:a="http://schemas.openxmlformats.org/drawingml/2006/main" xmlns:r="http://schemas.openxmlformats.org/officeDocument/2006/relationships" xmlns:p="http://schemas.openxmlformats.org/presentationml/2006/main">
  <p:tag name="ANGLE" val="4"/>
</p:tagLst>
</file>

<file path=ppt/tags/tag130.xml><?xml version="1.0" encoding="utf-8"?>
<p:tagLst xmlns:a="http://schemas.openxmlformats.org/drawingml/2006/main" xmlns:r="http://schemas.openxmlformats.org/officeDocument/2006/relationships" xmlns:p="http://schemas.openxmlformats.org/presentationml/2006/main">
  <p:tag name="NAME" val="LineSeparatorStron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NAME" val="LineBasicImpact"/>
</p:tagLst>
</file>

<file path=ppt/tags/tag133.xml><?xml version="1.0" encoding="utf-8"?>
<p:tagLst xmlns:a="http://schemas.openxmlformats.org/drawingml/2006/main" xmlns:r="http://schemas.openxmlformats.org/officeDocument/2006/relationships" xmlns:p="http://schemas.openxmlformats.org/presentationml/2006/main">
  <p:tag name="NAME" val="LineBasicImpact"/>
</p:tagLst>
</file>

<file path=ppt/tags/tag134.xml><?xml version="1.0" encoding="utf-8"?>
<p:tagLst xmlns:a="http://schemas.openxmlformats.org/drawingml/2006/main" xmlns:r="http://schemas.openxmlformats.org/officeDocument/2006/relationships" xmlns:p="http://schemas.openxmlformats.org/presentationml/2006/main">
  <p:tag name="NAME" val="LineBasicImpact"/>
</p:tagLst>
</file>

<file path=ppt/tags/tag135.xml><?xml version="1.0" encoding="utf-8"?>
<p:tagLst xmlns:a="http://schemas.openxmlformats.org/drawingml/2006/main" xmlns:r="http://schemas.openxmlformats.org/officeDocument/2006/relationships" xmlns:p="http://schemas.openxmlformats.org/presentationml/2006/main">
  <p:tag name="NAME" val="LineBasicImpact"/>
</p:tagLst>
</file>

<file path=ppt/tags/tag136.xml><?xml version="1.0" encoding="utf-8"?>
<p:tagLst xmlns:a="http://schemas.openxmlformats.org/drawingml/2006/main" xmlns:r="http://schemas.openxmlformats.org/officeDocument/2006/relationships" xmlns:p="http://schemas.openxmlformats.org/presentationml/2006/main">
  <p:tag name="NAME" val="LineBasicImpact"/>
</p:tagLst>
</file>

<file path=ppt/tags/tag1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8.xml><?xml version="1.0" encoding="utf-8"?>
<p:tagLst xmlns:a="http://schemas.openxmlformats.org/drawingml/2006/main" xmlns:r="http://schemas.openxmlformats.org/officeDocument/2006/relationships" xmlns:p="http://schemas.openxmlformats.org/presentationml/2006/main">
  <p:tag name="NAME" val="Flow"/>
</p:tagLst>
</file>

<file path=ppt/tags/tag139.xml><?xml version="1.0" encoding="utf-8"?>
<p:tagLst xmlns:a="http://schemas.openxmlformats.org/drawingml/2006/main" xmlns:r="http://schemas.openxmlformats.org/officeDocument/2006/relationships" xmlns:p="http://schemas.openxmlformats.org/presentationml/2006/main">
  <p:tag name="NAME" val="CustomIcon"/>
</p:tagLst>
</file>

<file path=ppt/tags/tag14.xml><?xml version="1.0" encoding="utf-8"?>
<p:tagLst xmlns:a="http://schemas.openxmlformats.org/drawingml/2006/main" xmlns:r="http://schemas.openxmlformats.org/officeDocument/2006/relationships" xmlns:p="http://schemas.openxmlformats.org/presentationml/2006/main">
  <p:tag name="ANGLE" val="4"/>
</p:tagLst>
</file>

<file path=ppt/tags/tag140.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1.xml><?xml version="1.0" encoding="utf-8"?>
<p:tagLst xmlns:a="http://schemas.openxmlformats.org/drawingml/2006/main" xmlns:r="http://schemas.openxmlformats.org/officeDocument/2006/relationships" xmlns:p="http://schemas.openxmlformats.org/presentationml/2006/main">
  <p:tag name="NAME" val="SingleBoatText"/>
</p:tagLst>
</file>

<file path=ppt/tags/tag142.xml><?xml version="1.0" encoding="utf-8"?>
<p:tagLst xmlns:a="http://schemas.openxmlformats.org/drawingml/2006/main" xmlns:r="http://schemas.openxmlformats.org/officeDocument/2006/relationships" xmlns:p="http://schemas.openxmlformats.org/presentationml/2006/main">
  <p:tag name="NAME" val="CustomIcon"/>
</p:tagLst>
</file>

<file path=ppt/tags/tag143.xml><?xml version="1.0" encoding="utf-8"?>
<p:tagLst xmlns:a="http://schemas.openxmlformats.org/drawingml/2006/main" xmlns:r="http://schemas.openxmlformats.org/officeDocument/2006/relationships" xmlns:p="http://schemas.openxmlformats.org/presentationml/2006/main">
  <p:tag name="NAME" val="Flow"/>
</p:tagLst>
</file>

<file path=ppt/tags/tag144.xml><?xml version="1.0" encoding="utf-8"?>
<p:tagLst xmlns:a="http://schemas.openxmlformats.org/drawingml/2006/main" xmlns:r="http://schemas.openxmlformats.org/officeDocument/2006/relationships" xmlns:p="http://schemas.openxmlformats.org/presentationml/2006/main">
  <p:tag name="NAME" val="CustomIcon"/>
</p:tagLst>
</file>

<file path=ppt/tags/tag145.xml><?xml version="1.0" encoding="utf-8"?>
<p:tagLst xmlns:a="http://schemas.openxmlformats.org/drawingml/2006/main" xmlns:r="http://schemas.openxmlformats.org/officeDocument/2006/relationships" xmlns:p="http://schemas.openxmlformats.org/presentationml/2006/main">
  <p:tag name="NAME" val="Flow"/>
</p:tagLst>
</file>

<file path=ppt/tags/tag146.xml><?xml version="1.0" encoding="utf-8"?>
<p:tagLst xmlns:a="http://schemas.openxmlformats.org/drawingml/2006/main" xmlns:r="http://schemas.openxmlformats.org/officeDocument/2006/relationships" xmlns:p="http://schemas.openxmlformats.org/presentationml/2006/main">
  <p:tag name="NAME" val="CustomIcon"/>
</p:tagLst>
</file>

<file path=ppt/tags/tag147.xml><?xml version="1.0" encoding="utf-8"?>
<p:tagLst xmlns:a="http://schemas.openxmlformats.org/drawingml/2006/main" xmlns:r="http://schemas.openxmlformats.org/officeDocument/2006/relationships" xmlns:p="http://schemas.openxmlformats.org/presentationml/2006/main">
  <p:tag name="NAME" val="SingleBoatShape"/>
</p:tagLst>
</file>

<file path=ppt/tags/tag148.xml><?xml version="1.0" encoding="utf-8"?>
<p:tagLst xmlns:a="http://schemas.openxmlformats.org/drawingml/2006/main" xmlns:r="http://schemas.openxmlformats.org/officeDocument/2006/relationships" xmlns:p="http://schemas.openxmlformats.org/presentationml/2006/main">
  <p:tag name="NAME" val="SingleBoatText"/>
</p:tagLst>
</file>

<file path=ppt/tags/tag149.xml><?xml version="1.0" encoding="utf-8"?>
<p:tagLst xmlns:a="http://schemas.openxmlformats.org/drawingml/2006/main" xmlns:r="http://schemas.openxmlformats.org/officeDocument/2006/relationships" xmlns:p="http://schemas.openxmlformats.org/presentationml/2006/main">
  <p:tag name="NAME" val="SingleBoatShape"/>
</p:tagLst>
</file>

<file path=ppt/tags/tag15.xml><?xml version="1.0" encoding="utf-8"?>
<p:tagLst xmlns:a="http://schemas.openxmlformats.org/drawingml/2006/main" xmlns:r="http://schemas.openxmlformats.org/officeDocument/2006/relationships" xmlns:p="http://schemas.openxmlformats.org/presentationml/2006/main">
  <p:tag name="ANGLE" val="3"/>
</p:tagLst>
</file>

<file path=ppt/tags/tag150.xml><?xml version="1.0" encoding="utf-8"?>
<p:tagLst xmlns:a="http://schemas.openxmlformats.org/drawingml/2006/main" xmlns:r="http://schemas.openxmlformats.org/officeDocument/2006/relationships" xmlns:p="http://schemas.openxmlformats.org/presentationml/2006/main">
  <p:tag name="NAME" val="SingleBoatText"/>
</p:tagLst>
</file>

<file path=ppt/tags/tag151.xml><?xml version="1.0" encoding="utf-8"?>
<p:tagLst xmlns:a="http://schemas.openxmlformats.org/drawingml/2006/main" xmlns:r="http://schemas.openxmlformats.org/officeDocument/2006/relationships" xmlns:p="http://schemas.openxmlformats.org/presentationml/2006/main">
  <p:tag name="NAME" val="SingleBoatShape"/>
</p:tagLst>
</file>

<file path=ppt/tags/tag152.xml><?xml version="1.0" encoding="utf-8"?>
<p:tagLst xmlns:a="http://schemas.openxmlformats.org/drawingml/2006/main" xmlns:r="http://schemas.openxmlformats.org/officeDocument/2006/relationships" xmlns:p="http://schemas.openxmlformats.org/presentationml/2006/main">
  <p:tag name="NAME" val="SingleBoatText"/>
</p:tagLst>
</file>

<file path=ppt/tags/tag16.xml><?xml version="1.0" encoding="utf-8"?>
<p:tagLst xmlns:a="http://schemas.openxmlformats.org/drawingml/2006/main" xmlns:r="http://schemas.openxmlformats.org/officeDocument/2006/relationships" xmlns:p="http://schemas.openxmlformats.org/presentationml/2006/main">
  <p:tag name="ANGLE" val="3"/>
</p:tagLst>
</file>

<file path=ppt/tags/tag17.xml><?xml version="1.0" encoding="utf-8"?>
<p:tagLst xmlns:a="http://schemas.openxmlformats.org/drawingml/2006/main" xmlns:r="http://schemas.openxmlformats.org/officeDocument/2006/relationships" xmlns:p="http://schemas.openxmlformats.org/presentationml/2006/main">
  <p:tag name="ANGLE" val="2"/>
</p:tagLst>
</file>

<file path=ppt/tags/tag18.xml><?xml version="1.0" encoding="utf-8"?>
<p:tagLst xmlns:a="http://schemas.openxmlformats.org/drawingml/2006/main" xmlns:r="http://schemas.openxmlformats.org/officeDocument/2006/relationships" xmlns:p="http://schemas.openxmlformats.org/presentationml/2006/main">
  <p:tag name="ANGLE" val="2"/>
</p:tagLst>
</file>

<file path=ppt/tags/tag19.xml><?xml version="1.0" encoding="utf-8"?>
<p:tagLst xmlns:a="http://schemas.openxmlformats.org/drawingml/2006/main" xmlns:r="http://schemas.openxmlformats.org/officeDocument/2006/relationships" xmlns:p="http://schemas.openxmlformats.org/presentationml/2006/main">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0.xml><?xml version="1.0" encoding="utf-8"?>
<p:tagLst xmlns:a="http://schemas.openxmlformats.org/drawingml/2006/main" xmlns:r="http://schemas.openxmlformats.org/officeDocument/2006/relationships" xmlns:p="http://schemas.openxmlformats.org/presentationml/2006/main">
  <p:tag name="ANGLE" val="1"/>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4.xml><?xml version="1.0" encoding="utf-8"?>
<p:tagLst xmlns:a="http://schemas.openxmlformats.org/drawingml/2006/main" xmlns:r="http://schemas.openxmlformats.org/officeDocument/2006/relationships" xmlns:p="http://schemas.openxmlformats.org/presentationml/2006/main">
  <p:tag name="SHAPENAME" val="Title"/>
</p:tagLst>
</file>

<file path=ppt/tags/tag25.xml><?xml version="1.0" encoding="utf-8"?>
<p:tagLst xmlns:a="http://schemas.openxmlformats.org/drawingml/2006/main" xmlns:r="http://schemas.openxmlformats.org/officeDocument/2006/relationships" xmlns:p="http://schemas.openxmlformats.org/presentationml/2006/main">
  <p:tag name="SHAPENAME" val="Subtitl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xml><?xml version="1.0" encoding="utf-8"?>
<p:tagLst xmlns:a="http://schemas.openxmlformats.org/drawingml/2006/main" xmlns:r="http://schemas.openxmlformats.org/officeDocument/2006/relationships" xmlns:p="http://schemas.openxmlformats.org/presentationml/2006/main">
  <p:tag name="SHAPENAME" val="5. Source"/>
</p:tagLst>
</file>

<file path=ppt/tags/tag3.xml><?xml version="1.0" encoding="utf-8"?>
<p:tagLst xmlns:a="http://schemas.openxmlformats.org/drawingml/2006/main" xmlns:r="http://schemas.openxmlformats.org/officeDocument/2006/relationships" xmlns:p="http://schemas.openxmlformats.org/presentationml/2006/main">
  <p:tag name="SHAPENAME" val="4. Footnote"/>
</p:tagLst>
</file>

<file path=ppt/tags/tag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xml><?xml version="1.0" encoding="utf-8"?>
<p:tagLst xmlns:a="http://schemas.openxmlformats.org/drawingml/2006/main" xmlns:r="http://schemas.openxmlformats.org/officeDocument/2006/relationships" xmlns:p="http://schemas.openxmlformats.org/presentationml/2006/main">
  <p:tag name="SHAPENAME" val="5. Source"/>
</p:tagLst>
</file>

<file path=ppt/tags/tag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xml><?xml version="1.0" encoding="utf-8"?>
<p:tagLst xmlns:a="http://schemas.openxmlformats.org/drawingml/2006/main" xmlns:r="http://schemas.openxmlformats.org/officeDocument/2006/relationships" xmlns:p="http://schemas.openxmlformats.org/presentationml/2006/main">
  <p:tag name="SHAPENAME" val="5. Source"/>
</p:tagLst>
</file>

<file path=ppt/tags/tag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NAME" val="ACET"/>
</p:tagLst>
</file>

<file path=ppt/tags/tag50.xml><?xml version="1.0" encoding="utf-8"?>
<p:tagLst xmlns:a="http://schemas.openxmlformats.org/drawingml/2006/main" xmlns:r="http://schemas.openxmlformats.org/officeDocument/2006/relationships" xmlns:p="http://schemas.openxmlformats.org/presentationml/2006/main">
  <p:tag name="SHAPENAME" val="5. Sourc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xml><?xml version="1.0" encoding="utf-8"?>
<p:tagLst xmlns:a="http://schemas.openxmlformats.org/drawingml/2006/main" xmlns:r="http://schemas.openxmlformats.org/officeDocument/2006/relationships" xmlns:p="http://schemas.openxmlformats.org/presentationml/2006/main">
  <p:tag name="SHAPENAME" val="5. Sourc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SHAPENAME" val="5. Sourc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1.xml><?xml version="1.0" encoding="utf-8"?>
<p:tagLst xmlns:a="http://schemas.openxmlformats.org/drawingml/2006/main" xmlns:r="http://schemas.openxmlformats.org/officeDocument/2006/relationships" xmlns:p="http://schemas.openxmlformats.org/presentationml/2006/main">
  <p:tag name="SHAPENAME" val="5. Sourc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SHAPENAME" val="5. Source"/>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9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xml><?xml version="1.0" encoding="utf-8"?>
<p:tagLst xmlns:a="http://schemas.openxmlformats.org/drawingml/2006/main" xmlns:r="http://schemas.openxmlformats.org/officeDocument/2006/relationships" xmlns:p="http://schemas.openxmlformats.org/presentationml/2006/main">
  <p:tag name="SHAPENAME" val="5. Sourc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Scheme1">
      <a:dk1>
        <a:srgbClr val="000000"/>
      </a:dk1>
      <a:lt1>
        <a:srgbClr val="FFFFFF"/>
      </a:lt1>
      <a:dk2>
        <a:srgbClr val="FFFFFF"/>
      </a:dk2>
      <a:lt2>
        <a:srgbClr val="FFFFFF"/>
      </a:lt2>
      <a:accent1>
        <a:srgbClr val="119A48"/>
      </a:accent1>
      <a:accent2>
        <a:srgbClr val="C3A366"/>
      </a:accent2>
      <a:accent3>
        <a:srgbClr val="911C39"/>
      </a:accent3>
      <a:accent4>
        <a:srgbClr val="D1D1D1"/>
      </a:accent4>
      <a:accent5>
        <a:srgbClr val="54595F"/>
      </a:accent5>
      <a:accent6>
        <a:srgbClr val="ADADA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19A48"/>
        </a:accent1>
        <a:accent2>
          <a:srgbClr val="C3A366"/>
        </a:accent2>
        <a:accent3>
          <a:srgbClr val="911C39"/>
        </a:accent3>
        <a:accent4>
          <a:srgbClr val="D1D1D1"/>
        </a:accent4>
        <a:accent5>
          <a:srgbClr val="54595F"/>
        </a:accent5>
        <a:accent6>
          <a:srgbClr val="ADADA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782C2D"/>
    </a:custClr>
    <a:custClr name="Custom Color7">
      <a:srgbClr val="4B5404"/>
    </a:custClr>
    <a:custClr name="Custom Color8">
      <a:srgbClr val="E08F2A"/>
    </a:custClr>
    <a:custClr name="Custom Color9">
      <a:srgbClr val="FF681A"/>
    </a:custClr>
  </a:custClrLst>
  <a:extLst>
    <a:ext uri="{05A4C25C-085E-4340-85A3-A5531E510DB2}">
      <thm15:themeFamily xmlns:thm15="http://schemas.microsoft.com/office/thememl/2012/main" name="Final SLL template_vf1.potx" id="{B1A97987-94F1-4198-AFE7-5808C956E6E4}" vid="{EE05EE53-1F1F-44A2-A883-26330900EA5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4498</Words>
  <Application>Microsoft Macintosh PowerPoint</Application>
  <PresentationFormat>Widescreen</PresentationFormat>
  <Paragraphs>591</Paragraphs>
  <Slides>81</Slides>
  <Notes>13</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81</vt:i4>
      </vt:variant>
    </vt:vector>
  </HeadingPairs>
  <TitlesOfParts>
    <vt:vector size="98" baseType="lpstr">
      <vt:lpstr>ＭＳ Ｐゴシック</vt:lpstr>
      <vt:lpstr>Arial</vt:lpstr>
      <vt:lpstr>Arial MT</vt:lpstr>
      <vt:lpstr>Calibri</vt:lpstr>
      <vt:lpstr>Courier New</vt:lpstr>
      <vt:lpstr>MuseoSansCyrl</vt:lpstr>
      <vt:lpstr>Open Sans</vt:lpstr>
      <vt:lpstr>Segoe UI</vt:lpstr>
      <vt:lpstr>Theinhardt Pan Light</vt:lpstr>
      <vt:lpstr>Theinhardt Pan Medium</vt:lpstr>
      <vt:lpstr>Times New Roman</vt:lpstr>
      <vt:lpstr>Tw Cen MT</vt:lpstr>
      <vt:lpstr>Verdana</vt:lpstr>
      <vt:lpstr>Wingdings</vt:lpstr>
      <vt:lpstr>Network</vt:lpstr>
      <vt:lpstr>White</vt:lpstr>
      <vt:lpstr>think-cell Slide</vt:lpstr>
      <vt:lpstr>AFRICA’s COVID-19 RESPONSE</vt:lpstr>
      <vt:lpstr>Disclosure</vt:lpstr>
      <vt:lpstr>Acknowledgements</vt:lpstr>
      <vt:lpstr>Greetings from my base – The University of Ibadan and University College Hospital, Ibadan, Nigeria</vt:lpstr>
      <vt:lpstr> Outline</vt:lpstr>
      <vt:lpstr>AFRICA</vt:lpstr>
      <vt:lpstr>Africa 2022</vt:lpstr>
      <vt:lpstr>COVID-19……</vt:lpstr>
      <vt:lpstr>COVID-19 and AFRICA</vt:lpstr>
      <vt:lpstr>What are Coronaviruses</vt:lpstr>
      <vt:lpstr>What is SARS-CoV-2</vt:lpstr>
      <vt:lpstr>The Origin of the outbreak – Wuhan City </vt:lpstr>
      <vt:lpstr>                                         Transmission</vt:lpstr>
      <vt:lpstr>Global &amp; Regional Timeline till Aug 2020</vt:lpstr>
      <vt:lpstr>Timeline of events</vt:lpstr>
      <vt:lpstr>Clinical signs and symptoms  # Malaria or Flu</vt:lpstr>
      <vt:lpstr>Affected Populations </vt:lpstr>
      <vt:lpstr>Physiological Susceptibility to COVID-19</vt:lpstr>
      <vt:lpstr>COVID-19 Among Pregnant vs Nonpregnant Women</vt:lpstr>
      <vt:lpstr>Prognosis</vt:lpstr>
      <vt:lpstr>Survival</vt:lpstr>
      <vt:lpstr>Global COVID-19 Situation as of 6:14 am CEST 6 April 2022 </vt:lpstr>
      <vt:lpstr>PowerPoint Presentation</vt:lpstr>
      <vt:lpstr>COVID-19 Situation in Africa as of 6 April 2022, 6 pm EAT</vt:lpstr>
      <vt:lpstr>PowerPoint Presentation</vt:lpstr>
      <vt:lpstr>PowerPoint Presentation</vt:lpstr>
      <vt:lpstr>PowerPoint Presentation</vt:lpstr>
      <vt:lpstr>PowerPoint Presentation</vt:lpstr>
      <vt:lpstr>PowerPoint Presentation</vt:lpstr>
      <vt:lpstr>Vaccine for SARS-Cov2</vt:lpstr>
      <vt:lpstr>Emergency Authorization</vt:lpstr>
      <vt:lpstr>PowerPoint Presentation</vt:lpstr>
      <vt:lpstr>PowerPoint Presentation</vt:lpstr>
      <vt:lpstr>PowerPoint Presentation</vt:lpstr>
      <vt:lpstr>PowerPoint Presentation</vt:lpstr>
      <vt:lpstr>PowerPoint Presentation</vt:lpstr>
      <vt:lpstr>VACCINATION COVERAGE/100 PEOPLE IN AFRICA</vt:lpstr>
      <vt:lpstr>VACCINATION COVERAGE/100 PEOPLE IN AFRICA….2</vt:lpstr>
      <vt:lpstr>African Vaccination as of March 2022</vt:lpstr>
      <vt:lpstr>PowerPoint Presentation</vt:lpstr>
      <vt:lpstr>PowerPoint Presentation</vt:lpstr>
      <vt:lpstr>REQUIRED…….Decisive Leadership……1</vt:lpstr>
      <vt:lpstr>REQUIRED…….Decisive Leadership……2</vt:lpstr>
      <vt:lpstr>Leadership and Gender ? </vt:lpstr>
      <vt:lpstr>Challenges in Africa</vt:lpstr>
      <vt:lpstr>Facilitating Factors for Trust</vt:lpstr>
      <vt:lpstr>PowerPoint Presentation</vt:lpstr>
      <vt:lpstr>More African based research needed</vt:lpstr>
      <vt:lpstr>Factors impacting Fatality</vt:lpstr>
      <vt:lpstr>African  Advantage</vt:lpstr>
      <vt:lpstr>AFRICAN RESPONSE</vt:lpstr>
      <vt:lpstr>AFRICA’S RESPONSE</vt:lpstr>
      <vt:lpstr>PowerPoint Presentation</vt:lpstr>
      <vt:lpstr>AFRICA’S RESPONSE</vt:lpstr>
      <vt:lpstr>Centralised Provision of Technical Support</vt:lpstr>
      <vt:lpstr>EFFECTS OF THE RESPONSE</vt:lpstr>
      <vt:lpstr>HEALTH WORKERS INVOLVEMEMENT</vt:lpstr>
      <vt:lpstr> Strategic objectives to control spread  of COVID-19</vt:lpstr>
      <vt:lpstr>Health System Re-engineering</vt:lpstr>
      <vt:lpstr>PowerPoint Presentation</vt:lpstr>
      <vt:lpstr>The African Union COVID-19 Response Fund Target: </vt:lpstr>
      <vt:lpstr>Private sector Response to COVID-19 in Africa</vt:lpstr>
      <vt:lpstr>Examples of private sector support in COVID-19 Response</vt:lpstr>
      <vt:lpstr>Saving Lives and Livelihoods is a groundbreaking Programme with ambitious goals</vt:lpstr>
      <vt:lpstr>Saving Lives and Livelihoods Programme | Guiding principles</vt:lpstr>
      <vt:lpstr>Saving Lives and Livelihoods is a joint Programme between Africa CDC and the Mastercard Foundation with four pillars of support</vt:lpstr>
      <vt:lpstr>10 areas of support are offered to Member States through Implementing Partners and Africa CDC</vt:lpstr>
      <vt:lpstr>Level 1 and Level 2 partners map to each of the different activities</vt:lpstr>
      <vt:lpstr>We have kickstarted large scale implementation through a series of workshops for both Implementing Partners and Member States</vt:lpstr>
      <vt:lpstr>The definition of the support from the Programme through the Implementing Partners to the Member States is made up of 4 stages</vt:lpstr>
      <vt:lpstr>PowerPoint Presentation</vt:lpstr>
      <vt:lpstr>Country Strategic Approach </vt:lpstr>
      <vt:lpstr>PowerPoint Presentation</vt:lpstr>
      <vt:lpstr>PowerPoint Presentation</vt:lpstr>
      <vt:lpstr>PowerPoint Presentation</vt:lpstr>
      <vt:lpstr>VACCINE PRODUCTION IN AFRICA</vt:lpstr>
      <vt:lpstr>Conclusion</vt:lpstr>
      <vt:lpstr>Conclusion……..2</vt:lpstr>
      <vt:lpstr>Need for pro-activeness</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AFRICA’s COVID-19 RESPONSE</dc:title>
  <dc:creator>Isaac Adewole</dc:creator>
  <cp:lastModifiedBy>Isaac Adewole</cp:lastModifiedBy>
  <cp:revision>45</cp:revision>
  <dcterms:created xsi:type="dcterms:W3CDTF">2022-03-13T22:49:54Z</dcterms:created>
  <dcterms:modified xsi:type="dcterms:W3CDTF">2022-07-11T17:29:41Z</dcterms:modified>
</cp:coreProperties>
</file>