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34"/>
  </p:notesMasterIdLst>
  <p:sldIdLst>
    <p:sldId id="256" r:id="rId2"/>
    <p:sldId id="257" r:id="rId3"/>
    <p:sldId id="258" r:id="rId4"/>
    <p:sldId id="268" r:id="rId5"/>
    <p:sldId id="267" r:id="rId6"/>
    <p:sldId id="269" r:id="rId7"/>
    <p:sldId id="289" r:id="rId8"/>
    <p:sldId id="270" r:id="rId9"/>
    <p:sldId id="271" r:id="rId10"/>
    <p:sldId id="272" r:id="rId11"/>
    <p:sldId id="282" r:id="rId12"/>
    <p:sldId id="273" r:id="rId13"/>
    <p:sldId id="274" r:id="rId14"/>
    <p:sldId id="275" r:id="rId15"/>
    <p:sldId id="276" r:id="rId16"/>
    <p:sldId id="277" r:id="rId17"/>
    <p:sldId id="278" r:id="rId18"/>
    <p:sldId id="279" r:id="rId19"/>
    <p:sldId id="288" r:id="rId20"/>
    <p:sldId id="280" r:id="rId21"/>
    <p:sldId id="281" r:id="rId22"/>
    <p:sldId id="290" r:id="rId23"/>
    <p:sldId id="260" r:id="rId24"/>
    <p:sldId id="261" r:id="rId25"/>
    <p:sldId id="263" r:id="rId26"/>
    <p:sldId id="283" r:id="rId27"/>
    <p:sldId id="264" r:id="rId28"/>
    <p:sldId id="284" r:id="rId29"/>
    <p:sldId id="285" r:id="rId30"/>
    <p:sldId id="286" r:id="rId31"/>
    <p:sldId id="26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44"/>
    <p:restoredTop sz="42229"/>
  </p:normalViewPr>
  <p:slideViewPr>
    <p:cSldViewPr snapToGrid="0" snapToObjects="1">
      <p:cViewPr varScale="1">
        <p:scale>
          <a:sx n="28" d="100"/>
          <a:sy n="28" d="100"/>
        </p:scale>
        <p:origin x="175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C8021-D72E-244D-884F-A308C2200AD9}" type="datetimeFigureOut">
              <a:rPr lang="en-US" smtClean="0"/>
              <a:t>9/16/2021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CC272-3ABA-F244-B48D-F332CCB30DB0}" type="slidenum">
              <a:rPr lang="en-US" smtClean="0"/>
              <a:t>‹#›</a:t>
            </a:fld>
            <a:endParaRPr lang="en-US"/>
          </a:p>
        </p:txBody>
      </p:sp>
    </p:spTree>
    <p:extLst>
      <p:ext uri="{BB962C8B-B14F-4D97-AF65-F5344CB8AC3E}">
        <p14:creationId xmlns:p14="http://schemas.microsoft.com/office/powerpoint/2010/main" val="279136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Clarification questions any time</a:t>
            </a:r>
          </a:p>
          <a:p>
            <a:endParaRPr lang="en-US" dirty="0"/>
          </a:p>
          <a:p>
            <a:r>
              <a:rPr lang="en-US" dirty="0"/>
              <a:t>Substantive questions at the end.</a:t>
            </a:r>
          </a:p>
        </p:txBody>
      </p:sp>
      <p:sp>
        <p:nvSpPr>
          <p:cNvPr id="4" name="Slide Number Placeholder 3"/>
          <p:cNvSpPr>
            <a:spLocks noGrp="1"/>
          </p:cNvSpPr>
          <p:nvPr>
            <p:ph type="sldNum" sz="quarter" idx="5"/>
          </p:nvPr>
        </p:nvSpPr>
        <p:spPr/>
        <p:txBody>
          <a:bodyPr/>
          <a:lstStyle/>
          <a:p>
            <a:fld id="{D8FCC272-3ABA-F244-B48D-F332CCB30DB0}" type="slidenum">
              <a:rPr lang="en-US" smtClean="0"/>
              <a:t>2</a:t>
            </a:fld>
            <a:endParaRPr lang="en-US"/>
          </a:p>
        </p:txBody>
      </p:sp>
    </p:spTree>
    <p:extLst>
      <p:ext uri="{BB962C8B-B14F-4D97-AF65-F5344CB8AC3E}">
        <p14:creationId xmlns:p14="http://schemas.microsoft.com/office/powerpoint/2010/main" val="1834162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The Republican- Democrat difference is probably unsurprising, but I admit being surprised by the fact that Independents were closer to Republicans than to Democrats.</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13</a:t>
            </a:fld>
            <a:endParaRPr lang="en-US"/>
          </a:p>
        </p:txBody>
      </p:sp>
    </p:spTree>
    <p:extLst>
      <p:ext uri="{BB962C8B-B14F-4D97-AF65-F5344CB8AC3E}">
        <p14:creationId xmlns:p14="http://schemas.microsoft.com/office/powerpoint/2010/main" val="3462210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I will take a little more time with, although the end result will be unsurprising:</a:t>
            </a:r>
          </a:p>
          <a:p>
            <a:endParaRPr lang="en-US" dirty="0"/>
          </a:p>
          <a:p>
            <a:r>
              <a:rPr lang="en-US" dirty="0"/>
              <a:t>We created a scale, reflecting responses to 8 items which were at the time we developed them were fairly widespread, but generally considered false.  We arrayed people on a summed scale reflecting how many of these items they agreed with. It was a very good scale.</a:t>
            </a:r>
          </a:p>
        </p:txBody>
      </p:sp>
      <p:sp>
        <p:nvSpPr>
          <p:cNvPr id="4" name="Slide Number Placeholder 3"/>
          <p:cNvSpPr>
            <a:spLocks noGrp="1"/>
          </p:cNvSpPr>
          <p:nvPr>
            <p:ph type="sldNum" sz="quarter" idx="5"/>
          </p:nvPr>
        </p:nvSpPr>
        <p:spPr/>
        <p:txBody>
          <a:bodyPr/>
          <a:lstStyle/>
          <a:p>
            <a:fld id="{D8FCC272-3ABA-F244-B48D-F332CCB30DB0}" type="slidenum">
              <a:rPr lang="en-US" smtClean="0"/>
              <a:t>14</a:t>
            </a:fld>
            <a:endParaRPr lang="en-US"/>
          </a:p>
        </p:txBody>
      </p:sp>
    </p:spTree>
    <p:extLst>
      <p:ext uri="{BB962C8B-B14F-4D97-AF65-F5344CB8AC3E}">
        <p14:creationId xmlns:p14="http://schemas.microsoft.com/office/powerpoint/2010/main" val="2034942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uses a parsimonious version of the misinformation scale to make he graph easier to read – counting the number of the 8 beliefs that people did not strongly disagree with.  The overall correlation between misinformation at T1 and the T3 vaccination outcome, when we use the full version of the misinformation scale, is .45 (gamma is ,60). Almost everyone who rejected the misinformation items was vaccinated or intended to be in 2021.  </a:t>
            </a:r>
          </a:p>
        </p:txBody>
      </p:sp>
      <p:sp>
        <p:nvSpPr>
          <p:cNvPr id="4" name="Slide Number Placeholder 3"/>
          <p:cNvSpPr>
            <a:spLocks noGrp="1"/>
          </p:cNvSpPr>
          <p:nvPr>
            <p:ph type="sldNum" sz="quarter" idx="5"/>
          </p:nvPr>
        </p:nvSpPr>
        <p:spPr/>
        <p:txBody>
          <a:bodyPr/>
          <a:lstStyle/>
          <a:p>
            <a:fld id="{D8FCC272-3ABA-F244-B48D-F332CCB30DB0}" type="slidenum">
              <a:rPr lang="en-US" smtClean="0"/>
              <a:t>15</a:t>
            </a:fld>
            <a:endParaRPr lang="en-US"/>
          </a:p>
        </p:txBody>
      </p:sp>
    </p:spTree>
    <p:extLst>
      <p:ext uri="{BB962C8B-B14F-4D97-AF65-F5344CB8AC3E}">
        <p14:creationId xmlns:p14="http://schemas.microsoft.com/office/powerpoint/2010/main" val="1585557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scale shows a similar result – these items mostly contrast government controls with economic risk and again produced a very good scale.   </a:t>
            </a:r>
          </a:p>
        </p:txBody>
      </p:sp>
      <p:sp>
        <p:nvSpPr>
          <p:cNvPr id="4" name="Slide Number Placeholder 3"/>
          <p:cNvSpPr>
            <a:spLocks noGrp="1"/>
          </p:cNvSpPr>
          <p:nvPr>
            <p:ph type="sldNum" sz="quarter" idx="5"/>
          </p:nvPr>
        </p:nvSpPr>
        <p:spPr/>
        <p:txBody>
          <a:bodyPr/>
          <a:lstStyle/>
          <a:p>
            <a:fld id="{D8FCC272-3ABA-F244-B48D-F332CCB30DB0}" type="slidenum">
              <a:rPr lang="en-US" smtClean="0"/>
              <a:t>16</a:t>
            </a:fld>
            <a:endParaRPr lang="en-US"/>
          </a:p>
        </p:txBody>
      </p:sp>
    </p:spTree>
    <p:extLst>
      <p:ext uri="{BB962C8B-B14F-4D97-AF65-F5344CB8AC3E}">
        <p14:creationId xmlns:p14="http://schemas.microsoft.com/office/powerpoint/2010/main" val="4036405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show the strong relationship between Spring 2020 acceptance of the role of government restrictions and vaccination acceptance one year later.  Correlation .38.  </a:t>
            </a:r>
          </a:p>
        </p:txBody>
      </p:sp>
      <p:sp>
        <p:nvSpPr>
          <p:cNvPr id="4" name="Slide Number Placeholder 3"/>
          <p:cNvSpPr>
            <a:spLocks noGrp="1"/>
          </p:cNvSpPr>
          <p:nvPr>
            <p:ph type="sldNum" sz="quarter" idx="5"/>
          </p:nvPr>
        </p:nvSpPr>
        <p:spPr/>
        <p:txBody>
          <a:bodyPr/>
          <a:lstStyle/>
          <a:p>
            <a:fld id="{D8FCC272-3ABA-F244-B48D-F332CCB30DB0}" type="slidenum">
              <a:rPr lang="en-US" smtClean="0"/>
              <a:t>17</a:t>
            </a:fld>
            <a:endParaRPr lang="en-US"/>
          </a:p>
        </p:txBody>
      </p:sp>
    </p:spTree>
    <p:extLst>
      <p:ext uri="{BB962C8B-B14F-4D97-AF65-F5344CB8AC3E}">
        <p14:creationId xmlns:p14="http://schemas.microsoft.com/office/powerpoint/2010/main" val="1462976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Other studies have suggested different rates of uptake for men and women, but as you see here, we did not see evidence for that.</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19</a:t>
            </a:fld>
            <a:endParaRPr lang="en-US"/>
          </a:p>
        </p:txBody>
      </p:sp>
    </p:spTree>
    <p:extLst>
      <p:ext uri="{BB962C8B-B14F-4D97-AF65-F5344CB8AC3E}">
        <p14:creationId xmlns:p14="http://schemas.microsoft.com/office/powerpoint/2010/main" val="143830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 respondents were actually higher on T3 vaccination status, except for those in the lowest age group (although our sample of Black young people was not large.).  </a:t>
            </a:r>
          </a:p>
        </p:txBody>
      </p:sp>
      <p:sp>
        <p:nvSpPr>
          <p:cNvPr id="4" name="Slide Number Placeholder 3"/>
          <p:cNvSpPr>
            <a:spLocks noGrp="1"/>
          </p:cNvSpPr>
          <p:nvPr>
            <p:ph type="sldNum" sz="quarter" idx="5"/>
          </p:nvPr>
        </p:nvSpPr>
        <p:spPr/>
        <p:txBody>
          <a:bodyPr/>
          <a:lstStyle/>
          <a:p>
            <a:fld id="{D8FCC272-3ABA-F244-B48D-F332CCB30DB0}" type="slidenum">
              <a:rPr lang="en-US" smtClean="0"/>
              <a:t>20</a:t>
            </a:fld>
            <a:endParaRPr lang="en-US"/>
          </a:p>
        </p:txBody>
      </p:sp>
    </p:spTree>
    <p:extLst>
      <p:ext uri="{BB962C8B-B14F-4D97-AF65-F5344CB8AC3E}">
        <p14:creationId xmlns:p14="http://schemas.microsoft.com/office/powerpoint/2010/main" val="1856506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Among the currently unvaccinated (about 42% of T3 respondents), those who expect to face a mandate are much more likely to say they are likely to become vaccinated. In contrast to all the prior analyses this association is based on measures taken at the same time, so causal direction is uncertain, but the size of the association is striking.  While we are often hearing stories about people who have quit their jobs rather than accept a vaccine mandate, most of our currently unvaccinated respondents who expect to face a mandate indicate they would be willing to be vaccinated!</a:t>
            </a:r>
          </a:p>
        </p:txBody>
      </p:sp>
      <p:sp>
        <p:nvSpPr>
          <p:cNvPr id="4" name="Slide Number Placeholder 3"/>
          <p:cNvSpPr>
            <a:spLocks noGrp="1"/>
          </p:cNvSpPr>
          <p:nvPr>
            <p:ph type="sldNum" sz="quarter" idx="5"/>
          </p:nvPr>
        </p:nvSpPr>
        <p:spPr/>
        <p:txBody>
          <a:bodyPr/>
          <a:lstStyle/>
          <a:p>
            <a:fld id="{D8FCC272-3ABA-F244-B48D-F332CCB30DB0}" type="slidenum">
              <a:rPr lang="en-US" smtClean="0"/>
              <a:t>21</a:t>
            </a:fld>
            <a:endParaRPr lang="en-US"/>
          </a:p>
        </p:txBody>
      </p:sp>
    </p:spTree>
    <p:extLst>
      <p:ext uri="{BB962C8B-B14F-4D97-AF65-F5344CB8AC3E}">
        <p14:creationId xmlns:p14="http://schemas.microsoft.com/office/powerpoint/2010/main" val="3921867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Campaigns must make choices—</a:t>
            </a:r>
          </a:p>
          <a:p>
            <a:endParaRPr lang="en-US" dirty="0"/>
          </a:p>
          <a:p>
            <a:r>
              <a:rPr lang="en-US" dirty="0"/>
              <a:t>About what beliefs they will address and what arguments they will make for persuading their audience to adopt a recommended behavior– in this case getting a COVID vaccination</a:t>
            </a:r>
          </a:p>
          <a:p>
            <a:endParaRPr lang="en-US" dirty="0"/>
          </a:p>
          <a:p>
            <a:r>
              <a:rPr lang="en-US" dirty="0"/>
              <a:t>About what sources should present the argument– celebrities, public health authorities, ordinary medical clinicians, ordinary people…</a:t>
            </a:r>
          </a:p>
          <a:p>
            <a:endParaRPr lang="en-US" dirty="0"/>
          </a:p>
          <a:p>
            <a:r>
              <a:rPr lang="en-US" dirty="0"/>
              <a:t>About what the detailed messages should look like</a:t>
            </a:r>
          </a:p>
          <a:p>
            <a:endParaRPr lang="en-US" dirty="0"/>
          </a:p>
          <a:p>
            <a:r>
              <a:rPr lang="en-US" dirty="0"/>
              <a:t>About how to assure diffusion of messages – so all audience members are exposed and exposed frequently.</a:t>
            </a:r>
          </a:p>
          <a:p>
            <a:endParaRPr lang="en-US" dirty="0"/>
          </a:p>
          <a:p>
            <a:r>
              <a:rPr lang="en-US" dirty="0"/>
              <a:t>But I have only 10 minutes left, so I will focus only on the first of these questions – which beliefs deserve priority – and a method we have recommended for making the choices.</a:t>
            </a:r>
          </a:p>
        </p:txBody>
      </p:sp>
      <p:sp>
        <p:nvSpPr>
          <p:cNvPr id="4" name="Slide Number Placeholder 3"/>
          <p:cNvSpPr>
            <a:spLocks noGrp="1"/>
          </p:cNvSpPr>
          <p:nvPr>
            <p:ph type="sldNum" sz="quarter" idx="5"/>
          </p:nvPr>
        </p:nvSpPr>
        <p:spPr/>
        <p:txBody>
          <a:bodyPr/>
          <a:lstStyle/>
          <a:p>
            <a:fld id="{D8FCC272-3ABA-F244-B48D-F332CCB30DB0}" type="slidenum">
              <a:rPr lang="en-US" smtClean="0"/>
              <a:t>23</a:t>
            </a:fld>
            <a:endParaRPr lang="en-US"/>
          </a:p>
        </p:txBody>
      </p:sp>
    </p:spTree>
    <p:extLst>
      <p:ext uri="{BB962C8B-B14F-4D97-AF65-F5344CB8AC3E}">
        <p14:creationId xmlns:p14="http://schemas.microsoft.com/office/powerpoint/2010/main" val="3530250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possible beliefs that a campaign might address;, which of these deserve priority; is the priority different for different groups?</a:t>
            </a:r>
          </a:p>
          <a:p>
            <a:endParaRPr lang="en-US" dirty="0"/>
          </a:p>
          <a:p>
            <a:r>
              <a:rPr lang="en-US" dirty="0"/>
              <a:t>Theory and experience with other behaviors as well as discussions of this vaccine– tell us that there are many possible themes that messages can address– from beliefs about benefits to oneself, to others, to concerns about costs and safety, to logistic knowledge about the process of vaccination, to beliefs about who else is getting vaccinated, and whether people important to you are also getting vaccinated, as well as concerns about whether Big Pharma is exploiting people, or whether sources of information can be trusted,  This is a quick list; there are many other potential influential beliefs as well.  The issue for campaign planners is which of these (and others) deserves to be a priority message for a campaign.  Which of them, if only a campaign could persuade its audience to believe in them, would produce the biggest gain in vaccination uptake.  Are the priorities different for different subgroups of the population?</a:t>
            </a:r>
          </a:p>
          <a:p>
            <a:endParaRPr lang="en-US" dirty="0"/>
          </a:p>
          <a:p>
            <a:r>
              <a:rPr lang="en-US" dirty="0"/>
              <a:t>In my last few slides, I want to take you through an example for how one might choose among potential priority beliefs. And then report results for some of the range of beliefs we measured</a:t>
            </a:r>
          </a:p>
          <a:p>
            <a:endParaRPr lang="en-US" dirty="0"/>
          </a:p>
          <a:p>
            <a:r>
              <a:rPr lang="en-US" dirty="0"/>
              <a:t>Some of the beliefs I will look at come from the 2020 T1 and T2 surveys and will involve prediction of later behavior; others will be measured at the same time as the focus outcome. The prior measures permit stronger causal claims; the later measures are much more numerous and allow consideration of a wider range of themes.</a:t>
            </a:r>
          </a:p>
        </p:txBody>
      </p:sp>
      <p:sp>
        <p:nvSpPr>
          <p:cNvPr id="4" name="Slide Number Placeholder 3"/>
          <p:cNvSpPr>
            <a:spLocks noGrp="1"/>
          </p:cNvSpPr>
          <p:nvPr>
            <p:ph type="sldNum" sz="quarter" idx="5"/>
          </p:nvPr>
        </p:nvSpPr>
        <p:spPr/>
        <p:txBody>
          <a:bodyPr/>
          <a:lstStyle/>
          <a:p>
            <a:fld id="{D8FCC272-3ABA-F244-B48D-F332CCB30DB0}" type="slidenum">
              <a:rPr lang="en-US" smtClean="0"/>
              <a:t>24</a:t>
            </a:fld>
            <a:endParaRPr lang="en-US"/>
          </a:p>
        </p:txBody>
      </p:sp>
    </p:spTree>
    <p:extLst>
      <p:ext uri="{BB962C8B-B14F-4D97-AF65-F5344CB8AC3E}">
        <p14:creationId xmlns:p14="http://schemas.microsoft.com/office/powerpoint/2010/main" val="404527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3</a:t>
            </a:fld>
            <a:endParaRPr lang="en-US"/>
          </a:p>
        </p:txBody>
      </p:sp>
    </p:spTree>
    <p:extLst>
      <p:ext uri="{BB962C8B-B14F-4D97-AF65-F5344CB8AC3E}">
        <p14:creationId xmlns:p14="http://schemas.microsoft.com/office/powerpoint/2010/main" val="11305161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estimate the potential for each belief. Here I take you through one example:  </a:t>
            </a:r>
          </a:p>
          <a:p>
            <a:endParaRPr lang="en-US" dirty="0"/>
          </a:p>
          <a:p>
            <a:r>
              <a:rPr lang="en-US" dirty="0"/>
              <a:t>We essentially ask two questions:</a:t>
            </a:r>
          </a:p>
          <a:p>
            <a:r>
              <a:rPr lang="en-US" dirty="0"/>
              <a:t>How well do responses to a belief predict vaccination or willing to be vaccinated:</a:t>
            </a:r>
          </a:p>
          <a:p>
            <a:r>
              <a:rPr lang="en-US" dirty="0"/>
              <a:t>How many people do not already accept the strongest pro-vaccine belief?</a:t>
            </a:r>
          </a:p>
          <a:p>
            <a:endParaRPr lang="en-US" dirty="0"/>
          </a:p>
          <a:p>
            <a:r>
              <a:rPr lang="en-US" dirty="0"/>
              <a:t>In this example we see a very strong relationship between the belief that </a:t>
            </a:r>
            <a:r>
              <a:rPr lang="en-US" sz="1200" b="1" kern="1200" dirty="0">
                <a:solidFill>
                  <a:schemeClr val="lt1"/>
                </a:solidFill>
                <a:effectLst/>
                <a:latin typeface="+mn-lt"/>
                <a:ea typeface="+mn-ea"/>
                <a:cs typeface="+mn-cs"/>
              </a:rPr>
              <a:t>you would be protecting family and close friends from getting infected , </a:t>
            </a:r>
            <a:r>
              <a:rPr lang="en-US" sz="1200" b="0" kern="1200" dirty="0">
                <a:solidFill>
                  <a:schemeClr val="lt1"/>
                </a:solidFill>
                <a:effectLst/>
                <a:latin typeface="+mn-lt"/>
                <a:ea typeface="+mn-ea"/>
                <a:cs typeface="+mn-cs"/>
              </a:rPr>
              <a:t>measured at T3 </a:t>
            </a:r>
            <a:r>
              <a:rPr lang="en-US" dirty="0"/>
              <a:t>and the vaccination outcome.</a:t>
            </a:r>
          </a:p>
          <a:p>
            <a:r>
              <a:rPr lang="en-US" dirty="0"/>
              <a:t>Overall,  74% express the strong vaccination status outcome.</a:t>
            </a:r>
          </a:p>
          <a:p>
            <a:r>
              <a:rPr lang="en-US" dirty="0"/>
              <a:t>But that outcome varies sharply with level of belief.  For those who somewhat or strongly disagree with this belief (and about 25 out of 100 do) only 21% are high on the outcome.  In contrast, for those who somewhat agree, the intention percentage goes up to 80%; and for those who express strong agreement– the percentage goes all the way up to 98%, About 45% of the population was expressing strong agreement in 2021.</a:t>
            </a:r>
          </a:p>
          <a:p>
            <a:endParaRPr lang="en-US" dirty="0"/>
          </a:p>
          <a:p>
            <a:r>
              <a:rPr lang="en-US" dirty="0"/>
              <a:t>So, imagine that the relationship between this belief and the vaccine outcome was causal, and you built a completely successful campaign and convinced everyone to strongly agree with this belief; then in this hypothetical world, we would predict that 98% would move into the vaccination/likely category.  So, right now the overall level was at 74% (the purple number) If everyone had the same 98% vaccination outcome as this strong agreement group. the percentage gained would be 24% (98-74).  (The red number in this chart.)</a:t>
            </a:r>
          </a:p>
          <a:p>
            <a:endParaRPr lang="en-US" dirty="0"/>
          </a:p>
          <a:p>
            <a:r>
              <a:rPr lang="en-US" dirty="0"/>
              <a:t>We will use this number, which we call percentage to gain) to capture, the maximum potential for each of the beliefs as a target for the campaign.  </a:t>
            </a:r>
          </a:p>
        </p:txBody>
      </p:sp>
      <p:sp>
        <p:nvSpPr>
          <p:cNvPr id="4" name="Slide Number Placeholder 3"/>
          <p:cNvSpPr>
            <a:spLocks noGrp="1"/>
          </p:cNvSpPr>
          <p:nvPr>
            <p:ph type="sldNum" sz="quarter" idx="5"/>
          </p:nvPr>
        </p:nvSpPr>
        <p:spPr/>
        <p:txBody>
          <a:bodyPr/>
          <a:lstStyle/>
          <a:p>
            <a:fld id="{D8FCC272-3ABA-F244-B48D-F332CCB30DB0}" type="slidenum">
              <a:rPr lang="en-US" smtClean="0"/>
              <a:t>25</a:t>
            </a:fld>
            <a:endParaRPr lang="en-US"/>
          </a:p>
        </p:txBody>
      </p:sp>
    </p:spTree>
    <p:extLst>
      <p:ext uri="{BB962C8B-B14F-4D97-AF65-F5344CB8AC3E}">
        <p14:creationId xmlns:p14="http://schemas.microsoft.com/office/powerpoint/2010/main" val="1174131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see here  the percentage to gain estimates, adjusted for intentions measured at T2:   Again, these are the estimates of maximum potential gain from a campaign focused on this belief, from the start level of 74%.  five of our 6 candidate beliefs look promising; one of them (being a test subject) is less promising in this analysis, indeed promises a boomerang result.  This would suggest that a campaign focused on persuading the audience as to the pro-vaccine side of these five beliefs would be worth considering. It suggests that it would increase their vaccination outcomes even after accounting for the influence of the intentions already formed at T2.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The population baseline estimate is that 74% of the respondents are vaccinated  or likely to be vaccinated. The percentage to gain are estimated of the potential extra % who might be in that category if everyone accepted this belief completely.  It represents the potential that a campaign focused on that belief might achieve, if the relationship between the belief and the outcome was causal, and a campaign was perfectly successful in changing the belief.  </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27</a:t>
            </a:fld>
            <a:endParaRPr lang="en-US"/>
          </a:p>
        </p:txBody>
      </p:sp>
    </p:spTree>
    <p:extLst>
      <p:ext uri="{BB962C8B-B14F-4D97-AF65-F5344CB8AC3E}">
        <p14:creationId xmlns:p14="http://schemas.microsoft.com/office/powerpoint/2010/main" val="967402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three slides present additional/parallel example beliefs all measured on the same survey instrument as the vaccination status outcome.  </a:t>
            </a:r>
          </a:p>
          <a:p>
            <a:endParaRPr lang="en-US" dirty="0"/>
          </a:p>
          <a:p>
            <a:r>
              <a:rPr lang="en-US" dirty="0"/>
              <a:t>Here we are only looking at cross-sectional associations and not adjusting for prior intentions.  </a:t>
            </a:r>
          </a:p>
          <a:p>
            <a:endParaRPr lang="en-US" dirty="0"/>
          </a:p>
          <a:p>
            <a:r>
              <a:rPr lang="en-US" dirty="0"/>
              <a:t>Still, some of these beliefs will be promising targets and others less so.  Just to make it clear, though, these are a selection of a larger set of beliefs that we measured.  But I wanted to focus the discussion on these useful and contrasting examples.  They are only a subset of the belief measures we have available to us at T3.</a:t>
            </a:r>
          </a:p>
        </p:txBody>
      </p:sp>
      <p:sp>
        <p:nvSpPr>
          <p:cNvPr id="4" name="Slide Number Placeholder 3"/>
          <p:cNvSpPr>
            <a:spLocks noGrp="1"/>
          </p:cNvSpPr>
          <p:nvPr>
            <p:ph type="sldNum" sz="quarter" idx="5"/>
          </p:nvPr>
        </p:nvSpPr>
        <p:spPr/>
        <p:txBody>
          <a:bodyPr/>
          <a:lstStyle/>
          <a:p>
            <a:fld id="{D8FCC272-3ABA-F244-B48D-F332CCB30DB0}" type="slidenum">
              <a:rPr lang="en-US" smtClean="0"/>
              <a:t>28</a:t>
            </a:fld>
            <a:endParaRPr lang="en-US"/>
          </a:p>
        </p:txBody>
      </p:sp>
    </p:spTree>
    <p:extLst>
      <p:ext uri="{BB962C8B-B14F-4D97-AF65-F5344CB8AC3E}">
        <p14:creationId xmlns:p14="http://schemas.microsoft.com/office/powerpoint/2010/main" val="29158747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examined social normative predictors of T3 vaccination status.  While both of these measures are highly associated with the vaccination status outcome, the great majority of the the respondents already reported that most of their four closest friends were vaccinated, and would approve of their being vaccinated – so the potential gain from addressing these themes (even were they possible to change through a communication intervention) is smaller than for the safety and efficacy beliefs.</a:t>
            </a:r>
          </a:p>
          <a:p>
            <a:endParaRPr lang="en-US" dirty="0"/>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29</a:t>
            </a:fld>
            <a:endParaRPr lang="en-US"/>
          </a:p>
        </p:txBody>
      </p:sp>
    </p:spTree>
    <p:extLst>
      <p:ext uri="{BB962C8B-B14F-4D97-AF65-F5344CB8AC3E}">
        <p14:creationId xmlns:p14="http://schemas.microsoft.com/office/powerpoint/2010/main" val="24541009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here are some example beliefs that do not fall into the categories of safety, efficacy, of social expectations.  Three of them suggest beliefs that might be worth addressing since they seem to be getting in the way of accepting vaccines.</a:t>
            </a:r>
          </a:p>
          <a:p>
            <a:endParaRPr lang="en-US" dirty="0"/>
          </a:p>
          <a:p>
            <a:r>
              <a:rPr lang="en-US" dirty="0"/>
              <a:t>In contrast two other don’t seem to suggest a major concern, requiring intervention – perception of the difficulty of signing up doesn’t predict whether people will get vaccinated.  And a possible benefit around avoiding mask wearing – (one that seemed to be possible back in the Spring) turns out to be unrelated to vaccination status.  </a:t>
            </a:r>
          </a:p>
        </p:txBody>
      </p:sp>
      <p:sp>
        <p:nvSpPr>
          <p:cNvPr id="4" name="Slide Number Placeholder 3"/>
          <p:cNvSpPr>
            <a:spLocks noGrp="1"/>
          </p:cNvSpPr>
          <p:nvPr>
            <p:ph type="sldNum" sz="quarter" idx="5"/>
          </p:nvPr>
        </p:nvSpPr>
        <p:spPr/>
        <p:txBody>
          <a:bodyPr/>
          <a:lstStyle/>
          <a:p>
            <a:fld id="{D8FCC272-3ABA-F244-B48D-F332CCB30DB0}" type="slidenum">
              <a:rPr lang="en-US" smtClean="0"/>
              <a:t>30</a:t>
            </a:fld>
            <a:endParaRPr lang="en-US"/>
          </a:p>
        </p:txBody>
      </p:sp>
    </p:spTree>
    <p:extLst>
      <p:ext uri="{BB962C8B-B14F-4D97-AF65-F5344CB8AC3E}">
        <p14:creationId xmlns:p14="http://schemas.microsoft.com/office/powerpoint/2010/main" val="3830302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31</a:t>
            </a:fld>
            <a:endParaRPr lang="en-US"/>
          </a:p>
        </p:txBody>
      </p:sp>
    </p:spTree>
    <p:extLst>
      <p:ext uri="{BB962C8B-B14F-4D97-AF65-F5344CB8AC3E}">
        <p14:creationId xmlns:p14="http://schemas.microsoft.com/office/powerpoint/2010/main" val="16547393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fast cut review of more and less promising themes, if campaigns are interested in using this approach to focus efforts, some additional issues:</a:t>
            </a:r>
          </a:p>
          <a:p>
            <a:endParaRPr lang="en-US" dirty="0"/>
          </a:p>
          <a:p>
            <a:r>
              <a:rPr lang="en-US" dirty="0"/>
              <a:t>This is more an example of what might come from this approach to looking at data, rather than a definitive statement about all that our data can say.</a:t>
            </a:r>
          </a:p>
          <a:p>
            <a:endParaRPr lang="en-US" dirty="0"/>
          </a:p>
          <a:p>
            <a:r>
              <a:rPr lang="en-US" dirty="0"/>
              <a:t>The importance of subgroup consideration– preferred themes are likely to vary by subgroup.  Our sample may not be large enough to assess subgroup variation, but there is other data out there (Kaiser particularly) which may allow additional exploration.</a:t>
            </a:r>
          </a:p>
          <a:p>
            <a:endParaRPr lang="en-US" dirty="0"/>
          </a:p>
          <a:p>
            <a:r>
              <a:rPr lang="en-US" dirty="0"/>
              <a:t>I am struck by news coverage which seems to emphasize vaccine resistors, but our data and other data may be more optimistic:</a:t>
            </a:r>
          </a:p>
          <a:p>
            <a:endParaRPr lang="en-US" dirty="0"/>
          </a:p>
          <a:p>
            <a:r>
              <a:rPr lang="en-US" dirty="0"/>
              <a:t>Remember, to the best I can </a:t>
            </a:r>
            <a:r>
              <a:rPr lang="en-US" dirty="0" err="1"/>
              <a:t>recalll</a:t>
            </a:r>
            <a:r>
              <a:rPr lang="en-US" dirty="0"/>
              <a:t>,  that this is the most successful adult vaccination program we have ever had in the US.</a:t>
            </a:r>
          </a:p>
          <a:p>
            <a:endParaRPr lang="en-US" dirty="0"/>
          </a:p>
          <a:p>
            <a:r>
              <a:rPr lang="en-US" dirty="0"/>
              <a:t>The vaccination status numbers continue to go up, if not as fast as would be ideal: media tend to cover the bad news– the aberrant hospital which ends maternity services because some nurses are threatening to quit, not the overwhelming number of health care facilities whose staffs have accepted the need for vaccination. And have not ended maternity care.  </a:t>
            </a:r>
          </a:p>
          <a:p>
            <a:endParaRPr lang="en-US" dirty="0"/>
          </a:p>
          <a:p>
            <a:r>
              <a:rPr lang="en-US" dirty="0"/>
              <a:t>Just because some people had not yet bought into the safety and efficacy of the vaccine in June, does not mean that repeated messaging on these topics by credible messengers won’t break through.</a:t>
            </a:r>
          </a:p>
          <a:p>
            <a:endParaRPr lang="en-US" dirty="0"/>
          </a:p>
          <a:p>
            <a:r>
              <a:rPr lang="en-US" dirty="0"/>
              <a:t>Repeated messaging from multiple sources on promising themes may be key to slowly bringing people open but not yet convinced into the vaccination fold.  </a:t>
            </a:r>
          </a:p>
          <a:p>
            <a:endParaRPr lang="en-US" dirty="0"/>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32</a:t>
            </a:fld>
            <a:endParaRPr lang="en-US"/>
          </a:p>
        </p:txBody>
      </p:sp>
    </p:spTree>
    <p:extLst>
      <p:ext uri="{BB962C8B-B14F-4D97-AF65-F5344CB8AC3E}">
        <p14:creationId xmlns:p14="http://schemas.microsoft.com/office/powerpoint/2010/main" val="199985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These are for a sample 18+; these numbers are reasonably consistent with national estimates at the same times in 2021.</a:t>
            </a:r>
          </a:p>
          <a:p>
            <a:r>
              <a:rPr lang="en-US" dirty="0"/>
              <a:t>The T3 sample was half gathered in April of 2021 and half in June 2021; there was a sharp shift in the proportion of the population with any vaccination between those dates.  52% in April; 64% in June, but the proportion with at least one dose or saying they were likely to be vaccinated was substantially unchanged: 73% in April; 75% in June.  </a:t>
            </a:r>
            <a:r>
              <a:rPr lang="en-US" i="1" dirty="0"/>
              <a:t>(Also the proportion fully vaccinated and 2 weeks after last shot was sharply up by June: of those with any vaccination 50%  in April and 93% in June reported full+2 weeks after final shot.)</a:t>
            </a:r>
          </a:p>
        </p:txBody>
      </p:sp>
      <p:sp>
        <p:nvSpPr>
          <p:cNvPr id="4" name="Slide Number Placeholder 3"/>
          <p:cNvSpPr>
            <a:spLocks noGrp="1"/>
          </p:cNvSpPr>
          <p:nvPr>
            <p:ph type="sldNum" sz="quarter" idx="5"/>
          </p:nvPr>
        </p:nvSpPr>
        <p:spPr/>
        <p:txBody>
          <a:bodyPr/>
          <a:lstStyle/>
          <a:p>
            <a:fld id="{D8FCC272-3ABA-F244-B48D-F332CCB30DB0}" type="slidenum">
              <a:rPr lang="en-US" smtClean="0"/>
              <a:t>5</a:t>
            </a:fld>
            <a:endParaRPr lang="en-US"/>
          </a:p>
        </p:txBody>
      </p:sp>
    </p:spTree>
    <p:extLst>
      <p:ext uri="{BB962C8B-B14F-4D97-AF65-F5344CB8AC3E}">
        <p14:creationId xmlns:p14="http://schemas.microsoft.com/office/powerpoint/2010/main" val="107705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Notes: Strong relationship: gamma =.65.  People can predict their own behavior</a:t>
            </a:r>
          </a:p>
          <a:p>
            <a:r>
              <a:rPr lang="en-US" sz="1600" dirty="0"/>
              <a:t>(the relationship is parallel if the outcome is actually getting a vaccination</a:t>
            </a:r>
          </a:p>
          <a:p>
            <a:endParaRPr lang="en-US" sz="1600" dirty="0"/>
          </a:p>
          <a:p>
            <a:r>
              <a:rPr lang="en-US" sz="1600" dirty="0"/>
              <a:t>81%, 48%, 51%, 26% gamma =.59.  </a:t>
            </a:r>
          </a:p>
          <a:p>
            <a:endParaRPr lang="en-US" sz="1600" dirty="0"/>
          </a:p>
          <a:p>
            <a:r>
              <a:rPr lang="en-US" sz="1600" dirty="0"/>
              <a:t>Of interest: although a substantial majority follows through on their intentions, some do not:</a:t>
            </a:r>
          </a:p>
          <a:p>
            <a:r>
              <a:rPr lang="en-US" sz="1600" dirty="0"/>
              <a:t>Nearly 40% of those who said they were very unlikely in spring of 2020, and nearly 2/3 of those in the somewhat unlikely category had moved to the pro-vaccine status by summer 2021.</a:t>
            </a:r>
          </a:p>
          <a:p>
            <a:r>
              <a:rPr lang="en-US" sz="1600" dirty="0"/>
              <a:t>And vice-versa  around 10% of those who said they were likely in spring of 2020 had not been vaccinated and no longer intended to by summer of 2021. (although because the likely groups were much bigger than the unlikely groups– the absolute percentage of the whole population who shifted up or down is more comparable.) </a:t>
            </a:r>
          </a:p>
          <a:p>
            <a:endParaRPr lang="en-US" sz="1600" dirty="0"/>
          </a:p>
          <a:p>
            <a:r>
              <a:rPr lang="en-US" sz="1600" dirty="0"/>
              <a:t>We are quite curious about why these people changed their minds, but I will leave that for our ongoing research agenda</a:t>
            </a:r>
          </a:p>
          <a:p>
            <a:endParaRPr lang="en-US" dirty="0"/>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6</a:t>
            </a:fld>
            <a:endParaRPr lang="en-US"/>
          </a:p>
        </p:txBody>
      </p:sp>
    </p:spTree>
    <p:extLst>
      <p:ext uri="{BB962C8B-B14F-4D97-AF65-F5344CB8AC3E}">
        <p14:creationId xmlns:p14="http://schemas.microsoft.com/office/powerpoint/2010/main" val="3258140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I will go through most of these bivariate results quickly.  They mostly confirm expectations. </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8</a:t>
            </a:fld>
            <a:endParaRPr lang="en-US"/>
          </a:p>
        </p:txBody>
      </p:sp>
    </p:spTree>
    <p:extLst>
      <p:ext uri="{BB962C8B-B14F-4D97-AF65-F5344CB8AC3E}">
        <p14:creationId xmlns:p14="http://schemas.microsoft.com/office/powerpoint/2010/main" val="14431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9</a:t>
            </a:fld>
            <a:endParaRPr lang="en-US"/>
          </a:p>
        </p:txBody>
      </p:sp>
    </p:spTree>
    <p:extLst>
      <p:ext uri="{BB962C8B-B14F-4D97-AF65-F5344CB8AC3E}">
        <p14:creationId xmlns:p14="http://schemas.microsoft.com/office/powerpoint/2010/main" val="404623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10</a:t>
            </a:fld>
            <a:endParaRPr lang="en-US"/>
          </a:p>
        </p:txBody>
      </p:sp>
    </p:spTree>
    <p:extLst>
      <p:ext uri="{BB962C8B-B14F-4D97-AF65-F5344CB8AC3E}">
        <p14:creationId xmlns:p14="http://schemas.microsoft.com/office/powerpoint/2010/main" val="314024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Are you currently covered by health insurance?</a:t>
            </a:r>
          </a:p>
          <a:p>
            <a:endParaRPr lang="en-US" dirty="0"/>
          </a:p>
          <a:p>
            <a:r>
              <a:rPr lang="en-US" dirty="0"/>
              <a:t>This is a bit of an odd result, given that there is no cost, and apparently universal access to vaccination.  </a:t>
            </a:r>
          </a:p>
          <a:p>
            <a:endParaRPr lang="en-US" dirty="0"/>
          </a:p>
          <a:p>
            <a:r>
              <a:rPr lang="en-US" dirty="0"/>
              <a:t>The great majority report being insured, but  those that are not insured report sharply lower levels of the vaccination outcome.   Is this merely an indicator of other attributes that make people reluctant vaccinators? Or can it reflect some concern about cost, even though the vaccination is available at no cost and without making use of the health system.</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11</a:t>
            </a:fld>
            <a:endParaRPr lang="en-US"/>
          </a:p>
        </p:txBody>
      </p:sp>
    </p:spTree>
    <p:extLst>
      <p:ext uri="{BB962C8B-B14F-4D97-AF65-F5344CB8AC3E}">
        <p14:creationId xmlns:p14="http://schemas.microsoft.com/office/powerpoint/2010/main" val="1360133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Catholics, and those who report no religious affiliation (or Jews Muslims, Hindus, of whom we have few) are different than other Christians (who themselves can be further differentiated.)</a:t>
            </a:r>
          </a:p>
          <a:p>
            <a:endParaRPr lang="en-US" dirty="0"/>
          </a:p>
        </p:txBody>
      </p:sp>
      <p:sp>
        <p:nvSpPr>
          <p:cNvPr id="4" name="Slide Number Placeholder 3"/>
          <p:cNvSpPr>
            <a:spLocks noGrp="1"/>
          </p:cNvSpPr>
          <p:nvPr>
            <p:ph type="sldNum" sz="quarter" idx="5"/>
          </p:nvPr>
        </p:nvSpPr>
        <p:spPr/>
        <p:txBody>
          <a:bodyPr/>
          <a:lstStyle/>
          <a:p>
            <a:fld id="{D8FCC272-3ABA-F244-B48D-F332CCB30DB0}" type="slidenum">
              <a:rPr lang="en-US" smtClean="0"/>
              <a:t>12</a:t>
            </a:fld>
            <a:endParaRPr lang="en-US"/>
          </a:p>
        </p:txBody>
      </p:sp>
    </p:spTree>
    <p:extLst>
      <p:ext uri="{BB962C8B-B14F-4D97-AF65-F5344CB8AC3E}">
        <p14:creationId xmlns:p14="http://schemas.microsoft.com/office/powerpoint/2010/main" val="116867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9/16/2021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27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9/16/2021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1360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9/16/2021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1765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9/16/2021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7859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9/16/2021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3447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9/16/2021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7294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9/16/2021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7993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9/16/2021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4274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9/16/2021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4261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9/16/2021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0345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9/16/2021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713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9/16/2021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13512898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F50306F-DE89-499A-ABEA-091D24D7A97C}"/>
              </a:ext>
            </a:extLst>
          </p:cNvPr>
          <p:cNvPicPr>
            <a:picLocks noChangeAspect="1"/>
          </p:cNvPicPr>
          <p:nvPr/>
        </p:nvPicPr>
        <p:blipFill rotWithShape="1">
          <a:blip r:embed="rId2"/>
          <a:srcRect r="29531" b="-1"/>
          <a:stretch/>
        </p:blipFill>
        <p:spPr>
          <a:xfrm>
            <a:off x="5540188" y="10"/>
            <a:ext cx="6651811"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317365-EA6C-6F47-8438-A86E003B1647}"/>
              </a:ext>
            </a:extLst>
          </p:cNvPr>
          <p:cNvSpPr>
            <a:spLocks noGrp="1"/>
          </p:cNvSpPr>
          <p:nvPr>
            <p:ph type="ctrTitle"/>
          </p:nvPr>
        </p:nvSpPr>
        <p:spPr>
          <a:xfrm>
            <a:off x="435309" y="620088"/>
            <a:ext cx="4023360" cy="2643065"/>
          </a:xfrm>
        </p:spPr>
        <p:txBody>
          <a:bodyPr anchor="ctr">
            <a:normAutofit/>
          </a:bodyPr>
          <a:lstStyle/>
          <a:p>
            <a:r>
              <a:rPr lang="en-US" sz="4800" dirty="0"/>
              <a:t>Robert Hornik</a:t>
            </a:r>
          </a:p>
        </p:txBody>
      </p:sp>
      <p:sp>
        <p:nvSpPr>
          <p:cNvPr id="3" name="Subtitle 2">
            <a:extLst>
              <a:ext uri="{FF2B5EF4-FFF2-40B4-BE49-F238E27FC236}">
                <a16:creationId xmlns:a16="http://schemas.microsoft.com/office/drawing/2014/main" id="{9BA0F27B-CD9F-2E47-AA62-5B80B6E16945}"/>
              </a:ext>
            </a:extLst>
          </p:cNvPr>
          <p:cNvSpPr>
            <a:spLocks noGrp="1"/>
          </p:cNvSpPr>
          <p:nvPr>
            <p:ph type="subTitle" idx="1"/>
          </p:nvPr>
        </p:nvSpPr>
        <p:spPr>
          <a:xfrm>
            <a:off x="477980" y="4123766"/>
            <a:ext cx="5331149" cy="2434690"/>
          </a:xfrm>
        </p:spPr>
        <p:txBody>
          <a:bodyPr>
            <a:normAutofit/>
          </a:bodyPr>
          <a:lstStyle/>
          <a:p>
            <a:pPr>
              <a:lnSpc>
                <a:spcPct val="100000"/>
              </a:lnSpc>
            </a:pPr>
            <a:r>
              <a:rPr lang="en-US" sz="1800" dirty="0"/>
              <a:t>COVID-19 research lab </a:t>
            </a:r>
          </a:p>
          <a:p>
            <a:pPr>
              <a:lnSpc>
                <a:spcPct val="100000"/>
              </a:lnSpc>
            </a:pPr>
            <a:r>
              <a:rPr lang="en-US" sz="1800" dirty="0"/>
              <a:t>(Leeann Siegel, Kwanho Kim, Chioma </a:t>
            </a:r>
            <a:r>
              <a:rPr lang="en-US" sz="1800" dirty="0" err="1"/>
              <a:t>Woko</a:t>
            </a:r>
            <a:endParaRPr lang="en-US" sz="1800" dirty="0"/>
          </a:p>
          <a:p>
            <a:pPr>
              <a:lnSpc>
                <a:spcPct val="100000"/>
              </a:lnSpc>
            </a:pPr>
            <a:r>
              <a:rPr lang="en-US" sz="1800" dirty="0"/>
              <a:t>Emma </a:t>
            </a:r>
            <a:r>
              <a:rPr lang="en-US" sz="1800" dirty="0" err="1"/>
              <a:t>Jesch</a:t>
            </a:r>
            <a:r>
              <a:rPr lang="en-US" sz="1800" dirty="0"/>
              <a:t>, Ava </a:t>
            </a:r>
            <a:r>
              <a:rPr lang="en-US" sz="1800" dirty="0" err="1"/>
              <a:t>Kikut</a:t>
            </a:r>
            <a:r>
              <a:rPr lang="en-US" sz="1800" dirty="0"/>
              <a:t>, Danielle Clark)</a:t>
            </a:r>
          </a:p>
          <a:p>
            <a:pPr>
              <a:lnSpc>
                <a:spcPct val="100000"/>
              </a:lnSpc>
            </a:pPr>
            <a:r>
              <a:rPr lang="en-US" sz="1800" dirty="0"/>
              <a:t>Annenberg School for Communication</a:t>
            </a:r>
          </a:p>
          <a:p>
            <a:pPr>
              <a:lnSpc>
                <a:spcPct val="100000"/>
              </a:lnSpc>
            </a:pPr>
            <a:r>
              <a:rPr lang="en-US" sz="1800" dirty="0"/>
              <a:t>University of Pennsylvania</a:t>
            </a:r>
          </a:p>
          <a:p>
            <a:pPr>
              <a:lnSpc>
                <a:spcPct val="100000"/>
              </a:lnSpc>
            </a:pPr>
            <a:r>
              <a:rPr lang="en-US" sz="1800" dirty="0" err="1"/>
              <a:t>rhornik@asc.upenn.edu</a:t>
            </a:r>
            <a:endParaRPr lang="en-US" sz="18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482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Metro area</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365949953"/>
              </p:ext>
            </p:extLst>
          </p:nvPr>
        </p:nvGraphicFramePr>
        <p:xfrm>
          <a:off x="1115760" y="2173288"/>
          <a:ext cx="6590100"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2">
                  <a:txBody>
                    <a:bodyPr/>
                    <a:lstStyle/>
                    <a:p>
                      <a:pPr algn="ctr"/>
                      <a:r>
                        <a:rPr lang="en-US" dirty="0"/>
                        <a:t>Metro residence</a:t>
                      </a:r>
                    </a:p>
                  </a:txBody>
                  <a:tcPr/>
                </a:tc>
                <a:tc hMerge="1">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Metro</a:t>
                      </a:r>
                    </a:p>
                  </a:txBody>
                  <a:tcPr/>
                </a:tc>
                <a:tc>
                  <a:txBody>
                    <a:bodyPr/>
                    <a:lstStyle/>
                    <a:p>
                      <a:pPr algn="ctr"/>
                      <a:r>
                        <a:rPr lang="en-US" dirty="0"/>
                        <a:t>Non-metro</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79%</a:t>
                      </a:r>
                    </a:p>
                  </a:txBody>
                  <a:tcPr/>
                </a:tc>
                <a:tc>
                  <a:txBody>
                    <a:bodyPr/>
                    <a:lstStyle/>
                    <a:p>
                      <a:pPr algn="ctr"/>
                      <a:r>
                        <a:rPr lang="en-US" sz="2800" dirty="0"/>
                        <a:t>64%</a:t>
                      </a:r>
                    </a:p>
                  </a:txBody>
                  <a:tcPr/>
                </a:tc>
                <a:tc>
                  <a:txBody>
                    <a:bodyPr/>
                    <a:lstStyle/>
                    <a:p>
                      <a:pPr algn="ctr"/>
                      <a:r>
                        <a:rPr lang="en-US" dirty="0"/>
                        <a:t>76%</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21%</a:t>
                      </a:r>
                    </a:p>
                  </a:txBody>
                  <a:tcPr/>
                </a:tc>
                <a:tc>
                  <a:txBody>
                    <a:bodyPr/>
                    <a:lstStyle/>
                    <a:p>
                      <a:pPr algn="ctr"/>
                      <a:r>
                        <a:rPr lang="en-US" sz="2800" dirty="0"/>
                        <a:t>36%</a:t>
                      </a:r>
                    </a:p>
                  </a:txBody>
                  <a:tcPr/>
                </a:tc>
                <a:tc>
                  <a:txBody>
                    <a:bodyPr/>
                    <a:lstStyle/>
                    <a:p>
                      <a:pPr algn="ctr"/>
                      <a:r>
                        <a:rPr lang="en-US" dirty="0"/>
                        <a:t>24%</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81%</a:t>
                      </a:r>
                    </a:p>
                  </a:txBody>
                  <a:tcPr/>
                </a:tc>
                <a:tc>
                  <a:txBody>
                    <a:bodyPr/>
                    <a:lstStyle/>
                    <a:p>
                      <a:pPr algn="ctr"/>
                      <a:r>
                        <a:rPr lang="en-US" dirty="0"/>
                        <a:t>19%</a:t>
                      </a:r>
                    </a:p>
                  </a:txBody>
                  <a:tcPr/>
                </a:tc>
                <a:tc>
                  <a:txBody>
                    <a:bodyPr/>
                    <a:lstStyle/>
                    <a:p>
                      <a:pPr algn="ctr"/>
                      <a:r>
                        <a:rPr lang="en-US" dirty="0"/>
                        <a:t>N=692</a:t>
                      </a:r>
                    </a:p>
                  </a:txBody>
                  <a:tcPr/>
                </a:tc>
                <a:extLst>
                  <a:ext uri="{0D108BD9-81ED-4DB2-BD59-A6C34878D82A}">
                    <a16:rowId xmlns:a16="http://schemas.microsoft.com/office/drawing/2014/main" val="1823524025"/>
                  </a:ext>
                </a:extLst>
              </a:tr>
            </a:tbl>
          </a:graphicData>
        </a:graphic>
      </p:graphicFrame>
      <p:sp>
        <p:nvSpPr>
          <p:cNvPr id="3" name="TextBox 2">
            <a:extLst>
              <a:ext uri="{FF2B5EF4-FFF2-40B4-BE49-F238E27FC236}">
                <a16:creationId xmlns:a16="http://schemas.microsoft.com/office/drawing/2014/main" id="{A08F7E84-F238-0445-B7EB-EC604868BFE6}"/>
              </a:ext>
            </a:extLst>
          </p:cNvPr>
          <p:cNvSpPr txBox="1"/>
          <p:nvPr/>
        </p:nvSpPr>
        <p:spPr>
          <a:xfrm>
            <a:off x="2492188" y="5940029"/>
            <a:ext cx="1671548" cy="369332"/>
          </a:xfrm>
          <a:prstGeom prst="rect">
            <a:avLst/>
          </a:prstGeom>
          <a:noFill/>
        </p:spPr>
        <p:txBody>
          <a:bodyPr wrap="none" rtlCol="0">
            <a:spAutoFit/>
          </a:bodyPr>
          <a:lstStyle/>
          <a:p>
            <a:r>
              <a:rPr lang="en-US" dirty="0"/>
              <a:t>Gamma= .357</a:t>
            </a:r>
          </a:p>
        </p:txBody>
      </p:sp>
    </p:spTree>
    <p:extLst>
      <p:ext uri="{BB962C8B-B14F-4D97-AF65-F5344CB8AC3E}">
        <p14:creationId xmlns:p14="http://schemas.microsoft.com/office/powerpoint/2010/main" val="427108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Currently insured</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3053910754"/>
              </p:ext>
            </p:extLst>
          </p:nvPr>
        </p:nvGraphicFramePr>
        <p:xfrm>
          <a:off x="1115760" y="2173288"/>
          <a:ext cx="6590100"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2">
                  <a:txBody>
                    <a:bodyPr/>
                    <a:lstStyle/>
                    <a:p>
                      <a:pPr algn="ctr"/>
                      <a:r>
                        <a:rPr lang="en-US" dirty="0"/>
                        <a:t>Insured?</a:t>
                      </a:r>
                    </a:p>
                  </a:txBody>
                  <a:tcPr/>
                </a:tc>
                <a:tc hMerge="1">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No</a:t>
                      </a:r>
                    </a:p>
                  </a:txBody>
                  <a:tcPr/>
                </a:tc>
                <a:tc>
                  <a:txBody>
                    <a:bodyPr/>
                    <a:lstStyle/>
                    <a:p>
                      <a:pPr algn="ctr"/>
                      <a:r>
                        <a:rPr lang="en-US" dirty="0"/>
                        <a:t>Yes</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50%</a:t>
                      </a:r>
                    </a:p>
                  </a:txBody>
                  <a:tcPr/>
                </a:tc>
                <a:tc>
                  <a:txBody>
                    <a:bodyPr/>
                    <a:lstStyle/>
                    <a:p>
                      <a:pPr algn="ctr"/>
                      <a:r>
                        <a:rPr lang="en-US" sz="2800" dirty="0"/>
                        <a:t>77%</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50%</a:t>
                      </a:r>
                    </a:p>
                  </a:txBody>
                  <a:tcPr/>
                </a:tc>
                <a:tc>
                  <a:txBody>
                    <a:bodyPr/>
                    <a:lstStyle/>
                    <a:p>
                      <a:pPr algn="ctr"/>
                      <a:r>
                        <a:rPr lang="en-US" sz="2800" dirty="0"/>
                        <a:t>23%</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12%</a:t>
                      </a:r>
                    </a:p>
                  </a:txBody>
                  <a:tcPr/>
                </a:tc>
                <a:tc>
                  <a:txBody>
                    <a:bodyPr/>
                    <a:lstStyle/>
                    <a:p>
                      <a:pPr algn="ctr"/>
                      <a:r>
                        <a:rPr lang="en-US" dirty="0"/>
                        <a:t>82%</a:t>
                      </a:r>
                    </a:p>
                  </a:txBody>
                  <a:tcPr/>
                </a:tc>
                <a:tc>
                  <a:txBody>
                    <a:bodyPr/>
                    <a:lstStyle/>
                    <a:p>
                      <a:pPr algn="ctr"/>
                      <a:r>
                        <a:rPr lang="en-US" dirty="0"/>
                        <a:t>N=748</a:t>
                      </a:r>
                    </a:p>
                  </a:txBody>
                  <a:tcPr/>
                </a:tc>
                <a:extLst>
                  <a:ext uri="{0D108BD9-81ED-4DB2-BD59-A6C34878D82A}">
                    <a16:rowId xmlns:a16="http://schemas.microsoft.com/office/drawing/2014/main" val="1823524025"/>
                  </a:ext>
                </a:extLst>
              </a:tr>
            </a:tbl>
          </a:graphicData>
        </a:graphic>
      </p:graphicFrame>
      <p:sp>
        <p:nvSpPr>
          <p:cNvPr id="3" name="TextBox 2">
            <a:extLst>
              <a:ext uri="{FF2B5EF4-FFF2-40B4-BE49-F238E27FC236}">
                <a16:creationId xmlns:a16="http://schemas.microsoft.com/office/drawing/2014/main" id="{A08F7E84-F238-0445-B7EB-EC604868BFE6}"/>
              </a:ext>
            </a:extLst>
          </p:cNvPr>
          <p:cNvSpPr txBox="1"/>
          <p:nvPr/>
        </p:nvSpPr>
        <p:spPr>
          <a:xfrm>
            <a:off x="2492188" y="5940029"/>
            <a:ext cx="1693349" cy="369332"/>
          </a:xfrm>
          <a:prstGeom prst="rect">
            <a:avLst/>
          </a:prstGeom>
          <a:noFill/>
        </p:spPr>
        <p:txBody>
          <a:bodyPr wrap="none" rtlCol="0">
            <a:spAutoFit/>
          </a:bodyPr>
          <a:lstStyle/>
          <a:p>
            <a:r>
              <a:rPr lang="en-US" dirty="0"/>
              <a:t>Gamma= .544</a:t>
            </a:r>
          </a:p>
        </p:txBody>
      </p:sp>
    </p:spTree>
    <p:extLst>
      <p:ext uri="{BB962C8B-B14F-4D97-AF65-F5344CB8AC3E}">
        <p14:creationId xmlns:p14="http://schemas.microsoft.com/office/powerpoint/2010/main" val="265505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Religious identity</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2710643564"/>
              </p:ext>
            </p:extLst>
          </p:nvPr>
        </p:nvGraphicFramePr>
        <p:xfrm>
          <a:off x="1115760" y="2173288"/>
          <a:ext cx="7989979"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1399879">
                  <a:extLst>
                    <a:ext uri="{9D8B030D-6E8A-4147-A177-3AD203B41FA5}">
                      <a16:colId xmlns:a16="http://schemas.microsoft.com/office/drawing/2014/main" val="3941237066"/>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3">
                  <a:txBody>
                    <a:bodyPr/>
                    <a:lstStyle/>
                    <a:p>
                      <a:pPr algn="ctr"/>
                      <a:r>
                        <a:rPr lang="en-US" dirty="0"/>
                        <a:t>Age</a:t>
                      </a:r>
                    </a:p>
                  </a:txBody>
                  <a:tcPr/>
                </a:tc>
                <a:tc hMerge="1">
                  <a:txBody>
                    <a:bodyPr/>
                    <a:lstStyle/>
                    <a:p>
                      <a:pPr algn="ctr"/>
                      <a:endParaRPr lang="en-US" dirty="0"/>
                    </a:p>
                  </a:txBody>
                  <a:tcPr/>
                </a:tc>
                <a:tc hMerge="1">
                  <a:txBody>
                    <a:bodyPr/>
                    <a:lstStyle/>
                    <a:p>
                      <a:pPr algn="ctr"/>
                      <a:r>
                        <a:rPr lang="en-US" dirty="0"/>
                        <a:t>Intention T1 (April 2020)</a:t>
                      </a:r>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None/other</a:t>
                      </a:r>
                    </a:p>
                  </a:txBody>
                  <a:tcPr/>
                </a:tc>
                <a:tc>
                  <a:txBody>
                    <a:bodyPr/>
                    <a:lstStyle/>
                    <a:p>
                      <a:pPr algn="ctr"/>
                      <a:r>
                        <a:rPr lang="en-US" dirty="0"/>
                        <a:t>Catholic</a:t>
                      </a:r>
                    </a:p>
                  </a:txBody>
                  <a:tcPr/>
                </a:tc>
                <a:tc>
                  <a:txBody>
                    <a:bodyPr/>
                    <a:lstStyle/>
                    <a:p>
                      <a:pPr algn="ctr"/>
                      <a:r>
                        <a:rPr lang="en-US" dirty="0"/>
                        <a:t>Other Christian</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80%</a:t>
                      </a:r>
                    </a:p>
                  </a:txBody>
                  <a:tcPr/>
                </a:tc>
                <a:tc>
                  <a:txBody>
                    <a:bodyPr/>
                    <a:lstStyle/>
                    <a:p>
                      <a:pPr algn="ctr"/>
                      <a:r>
                        <a:rPr lang="en-US" sz="2800" dirty="0"/>
                        <a:t>81%</a:t>
                      </a:r>
                    </a:p>
                  </a:txBody>
                  <a:tcPr/>
                </a:tc>
                <a:tc>
                  <a:txBody>
                    <a:bodyPr/>
                    <a:lstStyle/>
                    <a:p>
                      <a:pPr algn="ctr"/>
                      <a:r>
                        <a:rPr lang="en-US" sz="2800" dirty="0"/>
                        <a:t>68%</a:t>
                      </a:r>
                    </a:p>
                  </a:txBody>
                  <a:tcPr/>
                </a:tc>
                <a:tc>
                  <a:txBody>
                    <a:bodyPr/>
                    <a:lstStyle/>
                    <a:p>
                      <a:pPr algn="ctr"/>
                      <a:r>
                        <a:rPr lang="en-US" dirty="0"/>
                        <a:t>76%</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20%</a:t>
                      </a:r>
                    </a:p>
                  </a:txBody>
                  <a:tcPr/>
                </a:tc>
                <a:tc>
                  <a:txBody>
                    <a:bodyPr/>
                    <a:lstStyle/>
                    <a:p>
                      <a:pPr algn="ctr"/>
                      <a:r>
                        <a:rPr lang="en-US" sz="2800" dirty="0"/>
                        <a:t>19%</a:t>
                      </a:r>
                    </a:p>
                  </a:txBody>
                  <a:tcPr/>
                </a:tc>
                <a:tc>
                  <a:txBody>
                    <a:bodyPr/>
                    <a:lstStyle/>
                    <a:p>
                      <a:pPr algn="ctr"/>
                      <a:r>
                        <a:rPr lang="en-US" sz="2800" dirty="0"/>
                        <a:t>32%</a:t>
                      </a:r>
                    </a:p>
                  </a:txBody>
                  <a:tcPr/>
                </a:tc>
                <a:tc>
                  <a:txBody>
                    <a:bodyPr/>
                    <a:lstStyle/>
                    <a:p>
                      <a:pPr algn="ctr"/>
                      <a:r>
                        <a:rPr lang="en-US" dirty="0"/>
                        <a:t>24%</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38%</a:t>
                      </a:r>
                    </a:p>
                  </a:txBody>
                  <a:tcPr/>
                </a:tc>
                <a:tc>
                  <a:txBody>
                    <a:bodyPr/>
                    <a:lstStyle/>
                    <a:p>
                      <a:pPr algn="ctr"/>
                      <a:r>
                        <a:rPr lang="en-US" dirty="0"/>
                        <a:t>28%</a:t>
                      </a:r>
                    </a:p>
                  </a:txBody>
                  <a:tcPr/>
                </a:tc>
                <a:tc>
                  <a:txBody>
                    <a:bodyPr/>
                    <a:lstStyle/>
                    <a:p>
                      <a:pPr algn="ctr"/>
                      <a:r>
                        <a:rPr lang="en-US" dirty="0"/>
                        <a:t>34%</a:t>
                      </a:r>
                    </a:p>
                  </a:txBody>
                  <a:tcPr/>
                </a:tc>
                <a:tc>
                  <a:txBody>
                    <a:bodyPr/>
                    <a:lstStyle/>
                    <a:p>
                      <a:pPr algn="ctr"/>
                      <a:r>
                        <a:rPr lang="en-US" dirty="0"/>
                        <a:t>N=746</a:t>
                      </a:r>
                    </a:p>
                  </a:txBody>
                  <a:tcPr/>
                </a:tc>
                <a:extLst>
                  <a:ext uri="{0D108BD9-81ED-4DB2-BD59-A6C34878D82A}">
                    <a16:rowId xmlns:a16="http://schemas.microsoft.com/office/drawing/2014/main" val="1823524025"/>
                  </a:ext>
                </a:extLst>
              </a:tr>
            </a:tbl>
          </a:graphicData>
        </a:graphic>
      </p:graphicFrame>
    </p:spTree>
    <p:extLst>
      <p:ext uri="{BB962C8B-B14F-4D97-AF65-F5344CB8AC3E}">
        <p14:creationId xmlns:p14="http://schemas.microsoft.com/office/powerpoint/2010/main" val="247704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Political Party</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1699368715"/>
              </p:ext>
            </p:extLst>
          </p:nvPr>
        </p:nvGraphicFramePr>
        <p:xfrm>
          <a:off x="1115760" y="2173288"/>
          <a:ext cx="7989979"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1399879">
                  <a:extLst>
                    <a:ext uri="{9D8B030D-6E8A-4147-A177-3AD203B41FA5}">
                      <a16:colId xmlns:a16="http://schemas.microsoft.com/office/drawing/2014/main" val="3941237066"/>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3">
                  <a:txBody>
                    <a:bodyPr/>
                    <a:lstStyle/>
                    <a:p>
                      <a:pPr algn="ctr"/>
                      <a:r>
                        <a:rPr lang="en-US" dirty="0"/>
                        <a:t>Age</a:t>
                      </a:r>
                    </a:p>
                  </a:txBody>
                  <a:tcPr/>
                </a:tc>
                <a:tc hMerge="1">
                  <a:txBody>
                    <a:bodyPr/>
                    <a:lstStyle/>
                    <a:p>
                      <a:pPr algn="ctr"/>
                      <a:endParaRPr lang="en-US" dirty="0"/>
                    </a:p>
                  </a:txBody>
                  <a:tcPr/>
                </a:tc>
                <a:tc hMerge="1">
                  <a:txBody>
                    <a:bodyPr/>
                    <a:lstStyle/>
                    <a:p>
                      <a:pPr algn="ctr"/>
                      <a:r>
                        <a:rPr lang="en-US" dirty="0"/>
                        <a:t>Intention T1 (April 2020)</a:t>
                      </a:r>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Republican</a:t>
                      </a:r>
                    </a:p>
                  </a:txBody>
                  <a:tcPr/>
                </a:tc>
                <a:tc>
                  <a:txBody>
                    <a:bodyPr/>
                    <a:lstStyle/>
                    <a:p>
                      <a:pPr algn="ctr"/>
                      <a:r>
                        <a:rPr lang="en-US" dirty="0"/>
                        <a:t>Democrat</a:t>
                      </a:r>
                    </a:p>
                  </a:txBody>
                  <a:tcPr/>
                </a:tc>
                <a:tc>
                  <a:txBody>
                    <a:bodyPr/>
                    <a:lstStyle/>
                    <a:p>
                      <a:pPr algn="ctr"/>
                      <a:r>
                        <a:rPr lang="en-US" dirty="0"/>
                        <a:t>Independent</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65%</a:t>
                      </a:r>
                    </a:p>
                  </a:txBody>
                  <a:tcPr/>
                </a:tc>
                <a:tc>
                  <a:txBody>
                    <a:bodyPr/>
                    <a:lstStyle/>
                    <a:p>
                      <a:pPr algn="ctr"/>
                      <a:r>
                        <a:rPr lang="en-US" sz="2800" dirty="0"/>
                        <a:t>84%</a:t>
                      </a:r>
                    </a:p>
                  </a:txBody>
                  <a:tcPr/>
                </a:tc>
                <a:tc>
                  <a:txBody>
                    <a:bodyPr/>
                    <a:lstStyle/>
                    <a:p>
                      <a:pPr algn="ctr"/>
                      <a:r>
                        <a:rPr lang="en-US" sz="2800" dirty="0"/>
                        <a:t>70%</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35%</a:t>
                      </a:r>
                    </a:p>
                  </a:txBody>
                  <a:tcPr/>
                </a:tc>
                <a:tc>
                  <a:txBody>
                    <a:bodyPr/>
                    <a:lstStyle/>
                    <a:p>
                      <a:pPr algn="ctr"/>
                      <a:r>
                        <a:rPr lang="en-US" sz="2800" dirty="0"/>
                        <a:t>16%</a:t>
                      </a:r>
                    </a:p>
                  </a:txBody>
                  <a:tcPr/>
                </a:tc>
                <a:tc>
                  <a:txBody>
                    <a:bodyPr/>
                    <a:lstStyle/>
                    <a:p>
                      <a:pPr algn="ctr"/>
                      <a:r>
                        <a:rPr lang="en-US" sz="2800" dirty="0"/>
                        <a:t>30%</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26%</a:t>
                      </a:r>
                    </a:p>
                  </a:txBody>
                  <a:tcPr/>
                </a:tc>
                <a:tc>
                  <a:txBody>
                    <a:bodyPr/>
                    <a:lstStyle/>
                    <a:p>
                      <a:pPr algn="ctr"/>
                      <a:r>
                        <a:rPr lang="en-US" dirty="0"/>
                        <a:t>37%</a:t>
                      </a:r>
                    </a:p>
                  </a:txBody>
                  <a:tcPr/>
                </a:tc>
                <a:tc>
                  <a:txBody>
                    <a:bodyPr/>
                    <a:lstStyle/>
                    <a:p>
                      <a:pPr algn="ctr"/>
                      <a:r>
                        <a:rPr lang="en-US" dirty="0"/>
                        <a:t>31%</a:t>
                      </a:r>
                    </a:p>
                  </a:txBody>
                  <a:tcPr/>
                </a:tc>
                <a:tc>
                  <a:txBody>
                    <a:bodyPr/>
                    <a:lstStyle/>
                    <a:p>
                      <a:pPr algn="ctr"/>
                      <a:r>
                        <a:rPr lang="en-US" dirty="0"/>
                        <a:t>N=741</a:t>
                      </a:r>
                    </a:p>
                  </a:txBody>
                  <a:tcPr/>
                </a:tc>
                <a:extLst>
                  <a:ext uri="{0D108BD9-81ED-4DB2-BD59-A6C34878D82A}">
                    <a16:rowId xmlns:a16="http://schemas.microsoft.com/office/drawing/2014/main" val="1823524025"/>
                  </a:ext>
                </a:extLst>
              </a:tr>
            </a:tbl>
          </a:graphicData>
        </a:graphic>
      </p:graphicFrame>
    </p:spTree>
    <p:extLst>
      <p:ext uri="{BB962C8B-B14F-4D97-AF65-F5344CB8AC3E}">
        <p14:creationId xmlns:p14="http://schemas.microsoft.com/office/powerpoint/2010/main" val="228297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569C-5CBA-C944-AD44-605478A1BCE9}"/>
              </a:ext>
            </a:extLst>
          </p:cNvPr>
          <p:cNvSpPr>
            <a:spLocks noGrp="1"/>
          </p:cNvSpPr>
          <p:nvPr>
            <p:ph type="title"/>
          </p:nvPr>
        </p:nvSpPr>
        <p:spPr/>
        <p:txBody>
          <a:bodyPr/>
          <a:lstStyle/>
          <a:p>
            <a:r>
              <a:rPr lang="en-US" dirty="0"/>
              <a:t>Misinformation items (T1-Spring 2020)</a:t>
            </a:r>
          </a:p>
        </p:txBody>
      </p:sp>
      <p:sp>
        <p:nvSpPr>
          <p:cNvPr id="3" name="Content Placeholder 2">
            <a:extLst>
              <a:ext uri="{FF2B5EF4-FFF2-40B4-BE49-F238E27FC236}">
                <a16:creationId xmlns:a16="http://schemas.microsoft.com/office/drawing/2014/main" id="{D2A5E785-B564-364E-92FC-1480B61F5D5E}"/>
              </a:ext>
            </a:extLst>
          </p:cNvPr>
          <p:cNvSpPr>
            <a:spLocks noGrp="1"/>
          </p:cNvSpPr>
          <p:nvPr>
            <p:ph sz="half" idx="1"/>
          </p:nvPr>
        </p:nvSpPr>
        <p:spPr/>
        <p:txBody>
          <a:bodyPr>
            <a:normAutofit fontScale="92500" lnSpcReduction="20000"/>
          </a:bodyPr>
          <a:lstStyle/>
          <a:p>
            <a:r>
              <a:rPr lang="en-US" dirty="0"/>
              <a:t>Information about treatments for coronavirus is being suppressed by those who want the pandemic to continue</a:t>
            </a:r>
          </a:p>
          <a:p>
            <a:r>
              <a:rPr lang="en-US" dirty="0"/>
              <a:t>Coronavirus was created in a lab</a:t>
            </a:r>
          </a:p>
          <a:p>
            <a:r>
              <a:rPr lang="en-US" dirty="0"/>
              <a:t>The coronavirus is not more dangerous than the seasonal flu</a:t>
            </a:r>
          </a:p>
          <a:p>
            <a:r>
              <a:rPr lang="en-US" dirty="0"/>
              <a:t>Coronavirus is probably a hoax</a:t>
            </a:r>
          </a:p>
          <a:p>
            <a:pPr marL="0" indent="0">
              <a:buNone/>
            </a:pPr>
            <a:endParaRPr lang="en-US" dirty="0"/>
          </a:p>
        </p:txBody>
      </p:sp>
      <p:sp>
        <p:nvSpPr>
          <p:cNvPr id="4" name="Content Placeholder 3">
            <a:extLst>
              <a:ext uri="{FF2B5EF4-FFF2-40B4-BE49-F238E27FC236}">
                <a16:creationId xmlns:a16="http://schemas.microsoft.com/office/drawing/2014/main" id="{EC335307-63A0-B947-9EC5-42A0A2BF423E}"/>
              </a:ext>
            </a:extLst>
          </p:cNvPr>
          <p:cNvSpPr>
            <a:spLocks noGrp="1"/>
          </p:cNvSpPr>
          <p:nvPr>
            <p:ph sz="half" idx="2"/>
          </p:nvPr>
        </p:nvSpPr>
        <p:spPr/>
        <p:txBody>
          <a:bodyPr>
            <a:normAutofit fontScale="92500" lnSpcReduction="20000"/>
          </a:bodyPr>
          <a:lstStyle/>
          <a:p>
            <a:r>
              <a:rPr lang="en-US" dirty="0"/>
              <a:t>Public health authorities are exaggerating the seriousness of coronavirus</a:t>
            </a:r>
          </a:p>
          <a:p>
            <a:r>
              <a:rPr lang="en-US" dirty="0"/>
              <a:t>A vaccine for the coronavirus is now available</a:t>
            </a:r>
          </a:p>
          <a:p>
            <a:r>
              <a:rPr lang="en-US" dirty="0"/>
              <a:t>The malaria drug Hydroxychloroquine is an effective treatment for coronavirus</a:t>
            </a:r>
          </a:p>
          <a:p>
            <a:r>
              <a:rPr lang="en-US" dirty="0"/>
              <a:t>A cure for coronavirus has been found</a:t>
            </a:r>
          </a:p>
          <a:p>
            <a:endParaRPr lang="en-US" dirty="0"/>
          </a:p>
        </p:txBody>
      </p:sp>
      <p:sp>
        <p:nvSpPr>
          <p:cNvPr id="5" name="TextBox 4">
            <a:extLst>
              <a:ext uri="{FF2B5EF4-FFF2-40B4-BE49-F238E27FC236}">
                <a16:creationId xmlns:a16="http://schemas.microsoft.com/office/drawing/2014/main" id="{89DBD1CB-7287-204E-9733-AFA427C03FB9}"/>
              </a:ext>
            </a:extLst>
          </p:cNvPr>
          <p:cNvSpPr txBox="1"/>
          <p:nvPr/>
        </p:nvSpPr>
        <p:spPr>
          <a:xfrm>
            <a:off x="753035" y="6172200"/>
            <a:ext cx="9190529" cy="369332"/>
          </a:xfrm>
          <a:prstGeom prst="rect">
            <a:avLst/>
          </a:prstGeom>
          <a:noFill/>
        </p:spPr>
        <p:txBody>
          <a:bodyPr wrap="none" rtlCol="0">
            <a:spAutoFit/>
          </a:bodyPr>
          <a:lstStyle/>
          <a:p>
            <a:r>
              <a:rPr lang="en-US" dirty="0"/>
              <a:t>Coded 1:strongly disagree, 5: strongly agree;  Cronbach’s alpha summed scale=0.84 </a:t>
            </a:r>
          </a:p>
        </p:txBody>
      </p:sp>
    </p:spTree>
    <p:extLst>
      <p:ext uri="{BB962C8B-B14F-4D97-AF65-F5344CB8AC3E}">
        <p14:creationId xmlns:p14="http://schemas.microsoft.com/office/powerpoint/2010/main" val="406181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5664-8FDE-1540-B805-10033492A18E}"/>
              </a:ext>
            </a:extLst>
          </p:cNvPr>
          <p:cNvSpPr>
            <a:spLocks noGrp="1"/>
          </p:cNvSpPr>
          <p:nvPr>
            <p:ph type="title"/>
          </p:nvPr>
        </p:nvSpPr>
        <p:spPr>
          <a:xfrm>
            <a:off x="1115568" y="548640"/>
            <a:ext cx="10168128" cy="921572"/>
          </a:xfrm>
        </p:spPr>
        <p:txBody>
          <a:bodyPr>
            <a:normAutofit fontScale="90000"/>
          </a:bodyPr>
          <a:lstStyle/>
          <a:p>
            <a:r>
              <a:rPr lang="en-US" dirty="0"/>
              <a:t>Association of T1 misinformation &amp; T3 vaccination outcome</a:t>
            </a:r>
          </a:p>
        </p:txBody>
      </p:sp>
      <p:pic>
        <p:nvPicPr>
          <p:cNvPr id="4" name="Content Placeholder 3">
            <a:extLst>
              <a:ext uri="{FF2B5EF4-FFF2-40B4-BE49-F238E27FC236}">
                <a16:creationId xmlns:a16="http://schemas.microsoft.com/office/drawing/2014/main" id="{343F0E16-A89D-F649-B450-A7B8C743E30E}"/>
              </a:ext>
            </a:extLst>
          </p:cNvPr>
          <p:cNvPicPr>
            <a:picLocks noGrp="1" noChangeAspect="1"/>
          </p:cNvPicPr>
          <p:nvPr>
            <p:ph idx="1"/>
          </p:nvPr>
        </p:nvPicPr>
        <p:blipFill>
          <a:blip r:embed="rId3"/>
          <a:stretch>
            <a:fillRect/>
          </a:stretch>
        </p:blipFill>
        <p:spPr>
          <a:xfrm>
            <a:off x="1182222" y="1470212"/>
            <a:ext cx="8981006" cy="5109882"/>
          </a:xfrm>
          <a:prstGeom prst="rect">
            <a:avLst/>
          </a:prstGeom>
        </p:spPr>
      </p:pic>
    </p:spTree>
    <p:extLst>
      <p:ext uri="{BB962C8B-B14F-4D97-AF65-F5344CB8AC3E}">
        <p14:creationId xmlns:p14="http://schemas.microsoft.com/office/powerpoint/2010/main" val="37132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569C-5CBA-C944-AD44-605478A1BCE9}"/>
              </a:ext>
            </a:extLst>
          </p:cNvPr>
          <p:cNvSpPr>
            <a:spLocks noGrp="1"/>
          </p:cNvSpPr>
          <p:nvPr>
            <p:ph type="title"/>
          </p:nvPr>
        </p:nvSpPr>
        <p:spPr/>
        <p:txBody>
          <a:bodyPr>
            <a:normAutofit fontScale="90000"/>
          </a:bodyPr>
          <a:lstStyle/>
          <a:p>
            <a:r>
              <a:rPr lang="en-US" dirty="0"/>
              <a:t>Support for government restriction items (T1-Spring 2020)</a:t>
            </a:r>
          </a:p>
        </p:txBody>
      </p:sp>
      <p:sp>
        <p:nvSpPr>
          <p:cNvPr id="3" name="Content Placeholder 2">
            <a:extLst>
              <a:ext uri="{FF2B5EF4-FFF2-40B4-BE49-F238E27FC236}">
                <a16:creationId xmlns:a16="http://schemas.microsoft.com/office/drawing/2014/main" id="{D2A5E785-B564-364E-92FC-1480B61F5D5E}"/>
              </a:ext>
            </a:extLst>
          </p:cNvPr>
          <p:cNvSpPr>
            <a:spLocks noGrp="1"/>
          </p:cNvSpPr>
          <p:nvPr>
            <p:ph sz="half" idx="1"/>
          </p:nvPr>
        </p:nvSpPr>
        <p:spPr>
          <a:xfrm>
            <a:off x="1115568" y="2061882"/>
            <a:ext cx="4937760" cy="4110318"/>
          </a:xfrm>
        </p:spPr>
        <p:txBody>
          <a:bodyPr>
            <a:normAutofit fontScale="62500" lnSpcReduction="20000"/>
          </a:bodyPr>
          <a:lstStyle/>
          <a:p>
            <a:r>
              <a:rPr lang="en-US" sz="2900" dirty="0"/>
              <a:t>The federal/state government should restrict the gathering of people to stop the spread of the coronavirus. </a:t>
            </a:r>
          </a:p>
          <a:p>
            <a:r>
              <a:rPr lang="en-US" sz="2900" dirty="0"/>
              <a:t>The federal/state government should provide small businesses financial support to keep them afloat until it is safe to reopen </a:t>
            </a:r>
          </a:p>
          <a:p>
            <a:r>
              <a:rPr lang="en-US" sz="2900" dirty="0"/>
              <a:t>The federal/state government   should give financial support to individuals until it is safe to go back to work </a:t>
            </a:r>
          </a:p>
          <a:p>
            <a:r>
              <a:rPr lang="en-US" sz="2900" dirty="0"/>
              <a:t>The federal/state government should consider public health more than economic risks when setting policies about the coronavirus </a:t>
            </a:r>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EC335307-63A0-B947-9EC5-42A0A2BF423E}"/>
              </a:ext>
            </a:extLst>
          </p:cNvPr>
          <p:cNvSpPr>
            <a:spLocks noGrp="1"/>
          </p:cNvSpPr>
          <p:nvPr>
            <p:ph sz="half" idx="2"/>
          </p:nvPr>
        </p:nvSpPr>
        <p:spPr>
          <a:xfrm>
            <a:off x="6345936" y="2061882"/>
            <a:ext cx="4937760" cy="4110318"/>
          </a:xfrm>
        </p:spPr>
        <p:txBody>
          <a:bodyPr>
            <a:noAutofit/>
          </a:bodyPr>
          <a:lstStyle/>
          <a:p>
            <a:r>
              <a:rPr lang="en-US" sz="1800" dirty="0"/>
              <a:t>The federal/state government should be allowed to force people into self-isolation if they are infected </a:t>
            </a:r>
          </a:p>
          <a:p>
            <a:r>
              <a:rPr lang="en-US" sz="1800" dirty="0"/>
              <a:t>The federal/state government should require that anyone in public places wear a face mask </a:t>
            </a:r>
          </a:p>
          <a:p>
            <a:r>
              <a:rPr lang="en-US" sz="1800" dirty="0"/>
              <a:t>The federal/state government should move quickly in loosening restrictions on businesses  (reversed)</a:t>
            </a:r>
          </a:p>
          <a:p>
            <a:r>
              <a:rPr lang="en-US" sz="1800" dirty="0"/>
              <a:t>The federal/state government should allow most businesses to re-open even if there is some risk to health (reversed)</a:t>
            </a:r>
          </a:p>
        </p:txBody>
      </p:sp>
      <p:sp>
        <p:nvSpPr>
          <p:cNvPr id="5" name="TextBox 4">
            <a:extLst>
              <a:ext uri="{FF2B5EF4-FFF2-40B4-BE49-F238E27FC236}">
                <a16:creationId xmlns:a16="http://schemas.microsoft.com/office/drawing/2014/main" id="{89DBD1CB-7287-204E-9733-AFA427C03FB9}"/>
              </a:ext>
            </a:extLst>
          </p:cNvPr>
          <p:cNvSpPr txBox="1"/>
          <p:nvPr/>
        </p:nvSpPr>
        <p:spPr>
          <a:xfrm>
            <a:off x="753035" y="6172200"/>
            <a:ext cx="9190529" cy="369332"/>
          </a:xfrm>
          <a:prstGeom prst="rect">
            <a:avLst/>
          </a:prstGeom>
          <a:noFill/>
        </p:spPr>
        <p:txBody>
          <a:bodyPr wrap="none" rtlCol="0">
            <a:spAutoFit/>
          </a:bodyPr>
          <a:lstStyle/>
          <a:p>
            <a:r>
              <a:rPr lang="en-US" dirty="0"/>
              <a:t>Coded 1:strongly disagree, 4: strongly agree;  Cronbach’s alpha summed scale=0.84 </a:t>
            </a:r>
          </a:p>
        </p:txBody>
      </p:sp>
    </p:spTree>
    <p:extLst>
      <p:ext uri="{BB962C8B-B14F-4D97-AF65-F5344CB8AC3E}">
        <p14:creationId xmlns:p14="http://schemas.microsoft.com/office/powerpoint/2010/main" val="1534987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5664-8FDE-1540-B805-10033492A18E}"/>
              </a:ext>
            </a:extLst>
          </p:cNvPr>
          <p:cNvSpPr>
            <a:spLocks noGrp="1"/>
          </p:cNvSpPr>
          <p:nvPr>
            <p:ph type="title"/>
          </p:nvPr>
        </p:nvSpPr>
        <p:spPr>
          <a:xfrm>
            <a:off x="1115568" y="548640"/>
            <a:ext cx="10168128" cy="921572"/>
          </a:xfrm>
        </p:spPr>
        <p:txBody>
          <a:bodyPr>
            <a:normAutofit fontScale="90000"/>
          </a:bodyPr>
          <a:lstStyle/>
          <a:p>
            <a:r>
              <a:rPr lang="en-US" dirty="0"/>
              <a:t>Association of T1 Government restrictions &amp; T3 vaccination outcome</a:t>
            </a:r>
          </a:p>
        </p:txBody>
      </p:sp>
      <p:pic>
        <p:nvPicPr>
          <p:cNvPr id="7" name="Picture 6">
            <a:extLst>
              <a:ext uri="{FF2B5EF4-FFF2-40B4-BE49-F238E27FC236}">
                <a16:creationId xmlns:a16="http://schemas.microsoft.com/office/drawing/2014/main" id="{92B295C1-7D04-4946-BBE0-E7ADF245FB25}"/>
              </a:ext>
            </a:extLst>
          </p:cNvPr>
          <p:cNvPicPr>
            <a:picLocks noChangeAspect="1"/>
          </p:cNvPicPr>
          <p:nvPr/>
        </p:nvPicPr>
        <p:blipFill>
          <a:blip r:embed="rId3"/>
          <a:stretch>
            <a:fillRect/>
          </a:stretch>
        </p:blipFill>
        <p:spPr>
          <a:xfrm>
            <a:off x="1302871" y="1470211"/>
            <a:ext cx="9149976" cy="5476789"/>
          </a:xfrm>
          <a:prstGeom prst="rect">
            <a:avLst/>
          </a:prstGeom>
        </p:spPr>
      </p:pic>
    </p:spTree>
    <p:extLst>
      <p:ext uri="{BB962C8B-B14F-4D97-AF65-F5344CB8AC3E}">
        <p14:creationId xmlns:p14="http://schemas.microsoft.com/office/powerpoint/2010/main" val="3660777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43C6-3367-BE48-83F7-13A37EF4CA5C}"/>
              </a:ext>
            </a:extLst>
          </p:cNvPr>
          <p:cNvSpPr>
            <a:spLocks noGrp="1"/>
          </p:cNvSpPr>
          <p:nvPr>
            <p:ph type="title"/>
          </p:nvPr>
        </p:nvSpPr>
        <p:spPr/>
        <p:txBody>
          <a:bodyPr>
            <a:normAutofit fontScale="90000"/>
          </a:bodyPr>
          <a:lstStyle/>
          <a:p>
            <a:r>
              <a:rPr lang="en-US" dirty="0"/>
              <a:t>But then there are some less obviously expected results</a:t>
            </a:r>
          </a:p>
        </p:txBody>
      </p:sp>
      <p:sp>
        <p:nvSpPr>
          <p:cNvPr id="3" name="Content Placeholder 2">
            <a:extLst>
              <a:ext uri="{FF2B5EF4-FFF2-40B4-BE49-F238E27FC236}">
                <a16:creationId xmlns:a16="http://schemas.microsoft.com/office/drawing/2014/main" id="{3C960BB6-3A8F-B24B-9358-FFD95D315F4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16620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but not Sex</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1985660028"/>
              </p:ext>
            </p:extLst>
          </p:nvPr>
        </p:nvGraphicFramePr>
        <p:xfrm>
          <a:off x="1115760" y="2173288"/>
          <a:ext cx="6590100"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2">
                  <a:txBody>
                    <a:bodyPr/>
                    <a:lstStyle/>
                    <a:p>
                      <a:pPr algn="ctr"/>
                      <a:r>
                        <a:rPr lang="en-US" dirty="0" err="1"/>
                        <a:t>Sefl</a:t>
                      </a:r>
                      <a:r>
                        <a:rPr lang="en-US" dirty="0"/>
                        <a:t>-reported gender</a:t>
                      </a:r>
                    </a:p>
                  </a:txBody>
                  <a:tcPr/>
                </a:tc>
                <a:tc hMerge="1">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Male</a:t>
                      </a:r>
                    </a:p>
                  </a:txBody>
                  <a:tcPr/>
                </a:tc>
                <a:tc>
                  <a:txBody>
                    <a:bodyPr/>
                    <a:lstStyle/>
                    <a:p>
                      <a:pPr algn="ctr"/>
                      <a:r>
                        <a:rPr lang="en-US" dirty="0"/>
                        <a:t>Female</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74%</a:t>
                      </a:r>
                    </a:p>
                  </a:txBody>
                  <a:tcPr/>
                </a:tc>
                <a:tc>
                  <a:txBody>
                    <a:bodyPr/>
                    <a:lstStyle/>
                    <a:p>
                      <a:pPr algn="ctr"/>
                      <a:r>
                        <a:rPr lang="en-US" sz="2800" dirty="0"/>
                        <a:t>74%</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26%</a:t>
                      </a:r>
                    </a:p>
                  </a:txBody>
                  <a:tcPr/>
                </a:tc>
                <a:tc>
                  <a:txBody>
                    <a:bodyPr/>
                    <a:lstStyle/>
                    <a:p>
                      <a:pPr algn="ctr"/>
                      <a:r>
                        <a:rPr lang="en-US" sz="2800" dirty="0"/>
                        <a:t>26%</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48%</a:t>
                      </a:r>
                    </a:p>
                  </a:txBody>
                  <a:tcPr/>
                </a:tc>
                <a:tc>
                  <a:txBody>
                    <a:bodyPr/>
                    <a:lstStyle/>
                    <a:p>
                      <a:pPr algn="ctr"/>
                      <a:r>
                        <a:rPr lang="en-US" dirty="0"/>
                        <a:t>52%</a:t>
                      </a:r>
                    </a:p>
                  </a:txBody>
                  <a:tcPr/>
                </a:tc>
                <a:tc>
                  <a:txBody>
                    <a:bodyPr/>
                    <a:lstStyle/>
                    <a:p>
                      <a:pPr algn="ctr"/>
                      <a:r>
                        <a:rPr lang="en-US" dirty="0"/>
                        <a:t>N=749</a:t>
                      </a:r>
                    </a:p>
                  </a:txBody>
                  <a:tcPr/>
                </a:tc>
                <a:extLst>
                  <a:ext uri="{0D108BD9-81ED-4DB2-BD59-A6C34878D82A}">
                    <a16:rowId xmlns:a16="http://schemas.microsoft.com/office/drawing/2014/main" val="1823524025"/>
                  </a:ext>
                </a:extLst>
              </a:tr>
            </a:tbl>
          </a:graphicData>
        </a:graphic>
      </p:graphicFrame>
      <p:sp>
        <p:nvSpPr>
          <p:cNvPr id="3" name="TextBox 2">
            <a:extLst>
              <a:ext uri="{FF2B5EF4-FFF2-40B4-BE49-F238E27FC236}">
                <a16:creationId xmlns:a16="http://schemas.microsoft.com/office/drawing/2014/main" id="{A08F7E84-F238-0445-B7EB-EC604868BFE6}"/>
              </a:ext>
            </a:extLst>
          </p:cNvPr>
          <p:cNvSpPr txBox="1"/>
          <p:nvPr/>
        </p:nvSpPr>
        <p:spPr>
          <a:xfrm>
            <a:off x="2241177" y="5940029"/>
            <a:ext cx="1504579" cy="369332"/>
          </a:xfrm>
          <a:prstGeom prst="rect">
            <a:avLst/>
          </a:prstGeom>
          <a:noFill/>
        </p:spPr>
        <p:txBody>
          <a:bodyPr wrap="none" rtlCol="0">
            <a:spAutoFit/>
          </a:bodyPr>
          <a:lstStyle/>
          <a:p>
            <a:r>
              <a:rPr lang="en-US" dirty="0"/>
              <a:t>Gamma= .01</a:t>
            </a:r>
          </a:p>
        </p:txBody>
      </p:sp>
    </p:spTree>
    <p:extLst>
      <p:ext uri="{BB962C8B-B14F-4D97-AF65-F5344CB8AC3E}">
        <p14:creationId xmlns:p14="http://schemas.microsoft.com/office/powerpoint/2010/main" val="396163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CE581-07F6-2544-BFD7-43BD6EA738B7}"/>
              </a:ext>
            </a:extLst>
          </p:cNvPr>
          <p:cNvSpPr>
            <a:spLocks noGrp="1"/>
          </p:cNvSpPr>
          <p:nvPr>
            <p:ph type="title"/>
          </p:nvPr>
        </p:nvSpPr>
        <p:spPr/>
        <p:txBody>
          <a:bodyPr/>
          <a:lstStyle/>
          <a:p>
            <a:r>
              <a:rPr lang="en-US" dirty="0"/>
              <a:t>Three components of this talk</a:t>
            </a:r>
          </a:p>
        </p:txBody>
      </p:sp>
      <p:sp>
        <p:nvSpPr>
          <p:cNvPr id="3" name="Content Placeholder 2">
            <a:extLst>
              <a:ext uri="{FF2B5EF4-FFF2-40B4-BE49-F238E27FC236}">
                <a16:creationId xmlns:a16="http://schemas.microsoft.com/office/drawing/2014/main" id="{07A2DC4B-0F73-3341-AEE1-E9E3BDE9039A}"/>
              </a:ext>
            </a:extLst>
          </p:cNvPr>
          <p:cNvSpPr>
            <a:spLocks noGrp="1"/>
          </p:cNvSpPr>
          <p:nvPr>
            <p:ph idx="1"/>
          </p:nvPr>
        </p:nvSpPr>
        <p:spPr/>
        <p:txBody>
          <a:bodyPr>
            <a:normAutofit/>
          </a:bodyPr>
          <a:lstStyle/>
          <a:p>
            <a:pPr>
              <a:lnSpc>
                <a:spcPct val="150000"/>
              </a:lnSpc>
            </a:pPr>
            <a:r>
              <a:rPr lang="en-US" sz="2800" dirty="0"/>
              <a:t>The study and the vaccination outcome measure</a:t>
            </a:r>
          </a:p>
          <a:p>
            <a:pPr>
              <a:lnSpc>
                <a:spcPct val="150000"/>
              </a:lnSpc>
            </a:pPr>
            <a:r>
              <a:rPr lang="en-US" sz="2800" dirty="0"/>
              <a:t>Background interesting results</a:t>
            </a:r>
          </a:p>
          <a:p>
            <a:pPr>
              <a:lnSpc>
                <a:spcPct val="150000"/>
              </a:lnSpc>
            </a:pPr>
            <a:r>
              <a:rPr lang="en-US" sz="2800" dirty="0"/>
              <a:t>Results specific to potential communication interventions</a:t>
            </a:r>
          </a:p>
        </p:txBody>
      </p:sp>
    </p:spTree>
    <p:extLst>
      <p:ext uri="{BB962C8B-B14F-4D97-AF65-F5344CB8AC3E}">
        <p14:creationId xmlns:p14="http://schemas.microsoft.com/office/powerpoint/2010/main" val="1288993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EB1DA26-9CB9-D748-B261-E3597CBADBDF}"/>
              </a:ext>
            </a:extLst>
          </p:cNvPr>
          <p:cNvSpPr>
            <a:spLocks noGrp="1"/>
          </p:cNvSpPr>
          <p:nvPr>
            <p:ph type="title"/>
          </p:nvPr>
        </p:nvSpPr>
        <p:spPr>
          <a:xfrm>
            <a:off x="841247" y="978619"/>
            <a:ext cx="3410712" cy="1423922"/>
          </a:xfrm>
        </p:spPr>
        <p:txBody>
          <a:bodyPr vert="horz" lIns="91440" tIns="45720" rIns="91440" bIns="45720" rtlCol="0" anchor="ctr">
            <a:normAutofit/>
          </a:bodyPr>
          <a:lstStyle/>
          <a:p>
            <a:r>
              <a:rPr lang="en-US" sz="2400" dirty="0"/>
              <a:t>Black respondents lower on vaccination outcome, but only if they are young</a:t>
            </a:r>
          </a:p>
        </p:txBody>
      </p:sp>
      <p:sp>
        <p:nvSpPr>
          <p:cNvPr id="21" name="Rectangle 20">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E59F5F8-9DDC-204D-94A4-9A6CF6FEDECC}"/>
              </a:ext>
            </a:extLst>
          </p:cNvPr>
          <p:cNvSpPr>
            <a:spLocks noGrp="1"/>
          </p:cNvSpPr>
          <p:nvPr>
            <p:ph sz="half" idx="1"/>
          </p:nvPr>
        </p:nvSpPr>
        <p:spPr>
          <a:xfrm>
            <a:off x="841247" y="2664130"/>
            <a:ext cx="3412219" cy="3560251"/>
          </a:xfrm>
        </p:spPr>
        <p:txBody>
          <a:bodyPr vert="horz" lIns="91440" tIns="45720" rIns="91440" bIns="45720" rtlCol="0">
            <a:normAutofit/>
          </a:bodyPr>
          <a:lstStyle/>
          <a:p>
            <a:pPr>
              <a:lnSpc>
                <a:spcPct val="100000"/>
              </a:lnSpc>
            </a:pPr>
            <a:r>
              <a:rPr lang="en-US" sz="1700" dirty="0"/>
              <a:t>At T1: Black respondents were less ‘very likely’ to intend to be vaccinated than non-Black respondents: 23% vs. 43%</a:t>
            </a:r>
          </a:p>
          <a:p>
            <a:pPr>
              <a:lnSpc>
                <a:spcPct val="100000"/>
              </a:lnSpc>
            </a:pPr>
            <a:r>
              <a:rPr lang="en-US" sz="1700" dirty="0"/>
              <a:t>By T3: the overall difference in our vaccine outcome measure was minimal: 71% versus 74%.</a:t>
            </a:r>
          </a:p>
          <a:p>
            <a:pPr>
              <a:lnSpc>
                <a:spcPct val="100000"/>
              </a:lnSpc>
            </a:pPr>
            <a:r>
              <a:rPr lang="en-US" sz="1700" dirty="0"/>
              <a:t>But there was still a striking difference, but only among young respondents</a:t>
            </a:r>
          </a:p>
          <a:p>
            <a:pPr>
              <a:lnSpc>
                <a:spcPct val="100000"/>
              </a:lnSpc>
            </a:pPr>
            <a:endParaRPr lang="en-US" sz="1700" dirty="0"/>
          </a:p>
        </p:txBody>
      </p:sp>
      <p:pic>
        <p:nvPicPr>
          <p:cNvPr id="6" name="Content Placeholder 5">
            <a:extLst>
              <a:ext uri="{FF2B5EF4-FFF2-40B4-BE49-F238E27FC236}">
                <a16:creationId xmlns:a16="http://schemas.microsoft.com/office/drawing/2014/main" id="{284929C4-D618-994E-A112-8A2D0D3823C0}"/>
              </a:ext>
            </a:extLst>
          </p:cNvPr>
          <p:cNvPicPr>
            <a:picLocks noGrp="1" noChangeAspect="1"/>
          </p:cNvPicPr>
          <p:nvPr>
            <p:ph sz="half" idx="2"/>
          </p:nvPr>
        </p:nvPicPr>
        <p:blipFill>
          <a:blip r:embed="rId3"/>
          <a:stretch>
            <a:fillRect/>
          </a:stretch>
        </p:blipFill>
        <p:spPr>
          <a:xfrm>
            <a:off x="5120640" y="1140348"/>
            <a:ext cx="6656832" cy="4476719"/>
          </a:xfrm>
          <a:prstGeom prst="rect">
            <a:avLst/>
          </a:prstGeom>
        </p:spPr>
      </p:pic>
    </p:spTree>
    <p:extLst>
      <p:ext uri="{BB962C8B-B14F-4D97-AF65-F5344CB8AC3E}">
        <p14:creationId xmlns:p14="http://schemas.microsoft.com/office/powerpoint/2010/main" val="4181335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EB1DA26-9CB9-D748-B261-E3597CBADBDF}"/>
              </a:ext>
            </a:extLst>
          </p:cNvPr>
          <p:cNvSpPr>
            <a:spLocks noGrp="1"/>
          </p:cNvSpPr>
          <p:nvPr>
            <p:ph type="title"/>
          </p:nvPr>
        </p:nvSpPr>
        <p:spPr>
          <a:xfrm>
            <a:off x="819150" y="969773"/>
            <a:ext cx="3410712" cy="1106424"/>
          </a:xfrm>
        </p:spPr>
        <p:txBody>
          <a:bodyPr vert="horz" lIns="91440" tIns="45720" rIns="91440" bIns="45720" rtlCol="0" anchor="ctr">
            <a:normAutofit fontScale="90000"/>
          </a:bodyPr>
          <a:lstStyle/>
          <a:p>
            <a:r>
              <a:rPr lang="en-US" sz="2400" dirty="0">
                <a:solidFill>
                  <a:srgbClr val="C00000"/>
                </a:solidFill>
              </a:rPr>
              <a:t>Among the unvaccinated</a:t>
            </a:r>
            <a:r>
              <a:rPr lang="en-US" sz="2400" dirty="0"/>
              <a:t>: an expected mandate is influential</a:t>
            </a:r>
          </a:p>
        </p:txBody>
      </p:sp>
      <p:sp>
        <p:nvSpPr>
          <p:cNvPr id="21" name="Rectangle 20">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8E59F5F8-9DDC-204D-94A4-9A6CF6FEDECC}"/>
              </a:ext>
            </a:extLst>
          </p:cNvPr>
          <p:cNvSpPr>
            <a:spLocks noGrp="1"/>
          </p:cNvSpPr>
          <p:nvPr>
            <p:ph sz="half" idx="1"/>
          </p:nvPr>
        </p:nvSpPr>
        <p:spPr>
          <a:xfrm>
            <a:off x="841248" y="2252870"/>
            <a:ext cx="3412219" cy="3560251"/>
          </a:xfrm>
        </p:spPr>
        <p:txBody>
          <a:bodyPr vert="horz" lIns="91440" tIns="45720" rIns="91440" bIns="45720" rtlCol="0">
            <a:normAutofit/>
          </a:bodyPr>
          <a:lstStyle/>
          <a:p>
            <a:pPr>
              <a:lnSpc>
                <a:spcPct val="100000"/>
              </a:lnSpc>
            </a:pPr>
            <a:r>
              <a:rPr lang="en-US" sz="2000" dirty="0"/>
              <a:t>All measures at T3, </a:t>
            </a:r>
          </a:p>
          <a:p>
            <a:pPr>
              <a:lnSpc>
                <a:spcPct val="100000"/>
              </a:lnSpc>
            </a:pPr>
            <a:r>
              <a:rPr lang="en-US" sz="2000" dirty="0"/>
              <a:t>Asked: Do you think you will  be required to get vaccinated against the coronavirus to return to work, to school or for another reason this year? </a:t>
            </a:r>
          </a:p>
        </p:txBody>
      </p:sp>
      <p:graphicFrame>
        <p:nvGraphicFramePr>
          <p:cNvPr id="16" name="Table 4">
            <a:extLst>
              <a:ext uri="{FF2B5EF4-FFF2-40B4-BE49-F238E27FC236}">
                <a16:creationId xmlns:a16="http://schemas.microsoft.com/office/drawing/2014/main" id="{5B702E2D-11AA-4642-85C4-9DB827BFAB99}"/>
              </a:ext>
            </a:extLst>
          </p:cNvPr>
          <p:cNvGraphicFramePr>
            <a:graphicFrameLocks/>
          </p:cNvGraphicFramePr>
          <p:nvPr>
            <p:extLst>
              <p:ext uri="{D42A27DB-BD31-4B8C-83A1-F6EECF244321}">
                <p14:modId xmlns:p14="http://schemas.microsoft.com/office/powerpoint/2010/main" val="2103480731"/>
              </p:ext>
            </p:extLst>
          </p:nvPr>
        </p:nvGraphicFramePr>
        <p:xfrm>
          <a:off x="4811676" y="1345782"/>
          <a:ext cx="6899054" cy="4337388"/>
        </p:xfrm>
        <a:graphic>
          <a:graphicData uri="http://schemas.openxmlformats.org/drawingml/2006/table">
            <a:tbl>
              <a:tblPr firstRow="1" bandRow="1">
                <a:tableStyleId>{5C22544A-7EE6-4342-B048-85BDC9FD1C3A}</a:tableStyleId>
              </a:tblPr>
              <a:tblGrid>
                <a:gridCol w="1869738">
                  <a:extLst>
                    <a:ext uri="{9D8B030D-6E8A-4147-A177-3AD203B41FA5}">
                      <a16:colId xmlns:a16="http://schemas.microsoft.com/office/drawing/2014/main" val="3637679599"/>
                    </a:ext>
                  </a:extLst>
                </a:gridCol>
                <a:gridCol w="882468">
                  <a:extLst>
                    <a:ext uri="{9D8B030D-6E8A-4147-A177-3AD203B41FA5}">
                      <a16:colId xmlns:a16="http://schemas.microsoft.com/office/drawing/2014/main" val="3110189318"/>
                    </a:ext>
                  </a:extLst>
                </a:gridCol>
                <a:gridCol w="1466707">
                  <a:extLst>
                    <a:ext uri="{9D8B030D-6E8A-4147-A177-3AD203B41FA5}">
                      <a16:colId xmlns:a16="http://schemas.microsoft.com/office/drawing/2014/main" val="1818592841"/>
                    </a:ext>
                  </a:extLst>
                </a:gridCol>
                <a:gridCol w="1689297">
                  <a:extLst>
                    <a:ext uri="{9D8B030D-6E8A-4147-A177-3AD203B41FA5}">
                      <a16:colId xmlns:a16="http://schemas.microsoft.com/office/drawing/2014/main" val="948844423"/>
                    </a:ext>
                  </a:extLst>
                </a:gridCol>
                <a:gridCol w="990844">
                  <a:extLst>
                    <a:ext uri="{9D8B030D-6E8A-4147-A177-3AD203B41FA5}">
                      <a16:colId xmlns:a16="http://schemas.microsoft.com/office/drawing/2014/main" val="3405970001"/>
                    </a:ext>
                  </a:extLst>
                </a:gridCol>
              </a:tblGrid>
              <a:tr h="817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algn="ctr"/>
                      <a:endParaRPr lang="en-US" sz="2000" dirty="0"/>
                    </a:p>
                  </a:txBody>
                  <a:tcPr/>
                </a:tc>
                <a:tc gridSpan="2">
                  <a:txBody>
                    <a:bodyPr/>
                    <a:lstStyle/>
                    <a:p>
                      <a:pPr algn="ctr"/>
                      <a:r>
                        <a:rPr lang="en-US" sz="2800" dirty="0"/>
                        <a:t>Expect Mandate</a:t>
                      </a:r>
                    </a:p>
                  </a:txBody>
                  <a:tcPr/>
                </a:tc>
                <a:tc hMerge="1">
                  <a:txBody>
                    <a:bodyPr/>
                    <a:lstStyle/>
                    <a:p>
                      <a:pPr algn="ctr"/>
                      <a:endParaRPr lang="en-US" dirty="0"/>
                    </a:p>
                  </a:txBody>
                  <a:tcPr/>
                </a:tc>
                <a:tc>
                  <a:txBody>
                    <a:bodyPr/>
                    <a:lstStyle/>
                    <a:p>
                      <a:pPr algn="ctr"/>
                      <a:endParaRPr lang="en-US" sz="2000" dirty="0"/>
                    </a:p>
                  </a:txBody>
                  <a:tcPr/>
                </a:tc>
                <a:extLst>
                  <a:ext uri="{0D108BD9-81ED-4DB2-BD59-A6C34878D82A}">
                    <a16:rowId xmlns:a16="http://schemas.microsoft.com/office/drawing/2014/main" val="2788817132"/>
                  </a:ext>
                </a:extLst>
              </a:tr>
              <a:tr h="776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pPr algn="ctr"/>
                      <a:endParaRPr lang="en-US" sz="2000" dirty="0"/>
                    </a:p>
                  </a:txBody>
                  <a:tcPr/>
                </a:tc>
                <a:tc>
                  <a:txBody>
                    <a:bodyPr/>
                    <a:lstStyle/>
                    <a:p>
                      <a:pPr algn="ctr"/>
                      <a:r>
                        <a:rPr lang="en-US" sz="2400" dirty="0"/>
                        <a:t>No</a:t>
                      </a:r>
                    </a:p>
                  </a:txBody>
                  <a:tcPr/>
                </a:tc>
                <a:tc>
                  <a:txBody>
                    <a:bodyPr/>
                    <a:lstStyle/>
                    <a:p>
                      <a:pPr algn="ctr"/>
                      <a:r>
                        <a:rPr lang="en-US" sz="2400" dirty="0"/>
                        <a:t>Yes</a:t>
                      </a:r>
                    </a:p>
                  </a:txBody>
                  <a:tcPr/>
                </a:tc>
                <a:tc>
                  <a:txBody>
                    <a:bodyPr/>
                    <a:lstStyle/>
                    <a:p>
                      <a:pPr algn="ctr"/>
                      <a:endParaRPr lang="en-US" sz="2000" dirty="0"/>
                    </a:p>
                  </a:txBody>
                  <a:tcPr/>
                </a:tc>
                <a:extLst>
                  <a:ext uri="{0D108BD9-81ED-4DB2-BD59-A6C34878D82A}">
                    <a16:rowId xmlns:a16="http://schemas.microsoft.com/office/drawing/2014/main" val="325780896"/>
                  </a:ext>
                </a:extLst>
              </a:tr>
              <a:tr h="825923">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t>Somewhat or very likely to be vaccinated  T3 (April-June 2021</a:t>
                      </a:r>
                    </a:p>
                  </a:txBody>
                  <a:tcPr/>
                </a:tc>
                <a:tc>
                  <a:txBody>
                    <a:bodyPr/>
                    <a:lstStyle/>
                    <a:p>
                      <a:pPr algn="r"/>
                      <a:r>
                        <a:rPr lang="en-US" sz="2400" dirty="0"/>
                        <a:t>Yes</a:t>
                      </a:r>
                    </a:p>
                  </a:txBody>
                  <a:tcPr/>
                </a:tc>
                <a:tc>
                  <a:txBody>
                    <a:bodyPr/>
                    <a:lstStyle/>
                    <a:p>
                      <a:pPr algn="ctr"/>
                      <a:r>
                        <a:rPr lang="en-US" sz="3200" dirty="0"/>
                        <a:t>27%</a:t>
                      </a:r>
                    </a:p>
                  </a:txBody>
                  <a:tcPr/>
                </a:tc>
                <a:tc>
                  <a:txBody>
                    <a:bodyPr/>
                    <a:lstStyle/>
                    <a:p>
                      <a:pPr algn="ctr"/>
                      <a:r>
                        <a:rPr lang="en-US" sz="3200" dirty="0"/>
                        <a:t>63%</a:t>
                      </a:r>
                    </a:p>
                  </a:txBody>
                  <a:tcPr/>
                </a:tc>
                <a:tc>
                  <a:txBody>
                    <a:bodyPr/>
                    <a:lstStyle/>
                    <a:p>
                      <a:pPr algn="ctr"/>
                      <a:r>
                        <a:rPr lang="en-US" sz="2000" dirty="0"/>
                        <a:t>40%</a:t>
                      </a:r>
                    </a:p>
                  </a:txBody>
                  <a:tcPr/>
                </a:tc>
                <a:extLst>
                  <a:ext uri="{0D108BD9-81ED-4DB2-BD59-A6C34878D82A}">
                    <a16:rowId xmlns:a16="http://schemas.microsoft.com/office/drawing/2014/main" val="1968917430"/>
                  </a:ext>
                </a:extLst>
              </a:tr>
              <a:tr h="597411">
                <a:tc vMerge="1">
                  <a:txBody>
                    <a:bodyPr/>
                    <a:lstStyle/>
                    <a:p>
                      <a:pPr algn="r"/>
                      <a:endParaRPr lang="en-US" sz="2000" dirty="0"/>
                    </a:p>
                  </a:txBody>
                  <a:tcPr/>
                </a:tc>
                <a:tc>
                  <a:txBody>
                    <a:bodyPr/>
                    <a:lstStyle/>
                    <a:p>
                      <a:pPr algn="r"/>
                      <a:r>
                        <a:rPr lang="en-US" sz="2400" dirty="0"/>
                        <a:t>No</a:t>
                      </a:r>
                    </a:p>
                  </a:txBody>
                  <a:tcPr/>
                </a:tc>
                <a:tc>
                  <a:txBody>
                    <a:bodyPr/>
                    <a:lstStyle/>
                    <a:p>
                      <a:pPr algn="ctr"/>
                      <a:r>
                        <a:rPr lang="en-US" sz="3200" dirty="0"/>
                        <a:t>73%</a:t>
                      </a:r>
                    </a:p>
                  </a:txBody>
                  <a:tcPr/>
                </a:tc>
                <a:tc>
                  <a:txBody>
                    <a:bodyPr/>
                    <a:lstStyle/>
                    <a:p>
                      <a:pPr algn="ctr"/>
                      <a:r>
                        <a:rPr lang="en-US" sz="3200" dirty="0"/>
                        <a:t>37%</a:t>
                      </a:r>
                    </a:p>
                  </a:txBody>
                  <a:tcPr/>
                </a:tc>
                <a:tc>
                  <a:txBody>
                    <a:bodyPr/>
                    <a:lstStyle/>
                    <a:p>
                      <a:pPr algn="ctr"/>
                      <a:r>
                        <a:rPr lang="en-US" sz="2000" dirty="0"/>
                        <a:t>60%</a:t>
                      </a:r>
                    </a:p>
                  </a:txBody>
                  <a:tcPr/>
                </a:tc>
                <a:extLst>
                  <a:ext uri="{0D108BD9-81ED-4DB2-BD59-A6C34878D82A}">
                    <a16:rowId xmlns:a16="http://schemas.microsoft.com/office/drawing/2014/main" val="2160508082"/>
                  </a:ext>
                </a:extLst>
              </a:tr>
              <a:tr h="456844">
                <a:tc>
                  <a:txBody>
                    <a:bodyPr/>
                    <a:lstStyle/>
                    <a:p>
                      <a:pPr algn="r"/>
                      <a:endParaRPr lang="en-US" sz="2400" dirty="0"/>
                    </a:p>
                  </a:txBody>
                  <a:tcPr/>
                </a:tc>
                <a:tc>
                  <a:txBody>
                    <a:bodyPr/>
                    <a:lstStyle/>
                    <a:p>
                      <a:pPr algn="ctr"/>
                      <a:endParaRPr lang="en-US" sz="2000" dirty="0"/>
                    </a:p>
                  </a:txBody>
                  <a:tcPr/>
                </a:tc>
                <a:tc>
                  <a:txBody>
                    <a:bodyPr/>
                    <a:lstStyle/>
                    <a:p>
                      <a:pPr algn="ctr"/>
                      <a:r>
                        <a:rPr lang="en-US" sz="2000" dirty="0"/>
                        <a:t>64%</a:t>
                      </a:r>
                    </a:p>
                  </a:txBody>
                  <a:tcPr/>
                </a:tc>
                <a:tc>
                  <a:txBody>
                    <a:bodyPr/>
                    <a:lstStyle/>
                    <a:p>
                      <a:pPr algn="ctr"/>
                      <a:r>
                        <a:rPr lang="en-US" sz="2000" dirty="0"/>
                        <a:t>36%</a:t>
                      </a:r>
                    </a:p>
                  </a:txBody>
                  <a:tcPr/>
                </a:tc>
                <a:tc>
                  <a:txBody>
                    <a:bodyPr/>
                    <a:lstStyle/>
                    <a:p>
                      <a:pPr algn="ctr"/>
                      <a:r>
                        <a:rPr lang="en-US" sz="2000" dirty="0"/>
                        <a:t>N=317</a:t>
                      </a:r>
                    </a:p>
                  </a:txBody>
                  <a:tcPr/>
                </a:tc>
                <a:extLst>
                  <a:ext uri="{0D108BD9-81ED-4DB2-BD59-A6C34878D82A}">
                    <a16:rowId xmlns:a16="http://schemas.microsoft.com/office/drawing/2014/main" val="1823524025"/>
                  </a:ext>
                </a:extLst>
              </a:tr>
            </a:tbl>
          </a:graphicData>
        </a:graphic>
      </p:graphicFrame>
    </p:spTree>
    <p:extLst>
      <p:ext uri="{BB962C8B-B14F-4D97-AF65-F5344CB8AC3E}">
        <p14:creationId xmlns:p14="http://schemas.microsoft.com/office/powerpoint/2010/main" val="1909206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C2591-697C-FB47-82D9-3CBB78AB584E}"/>
              </a:ext>
            </a:extLst>
          </p:cNvPr>
          <p:cNvSpPr>
            <a:spLocks noGrp="1"/>
          </p:cNvSpPr>
          <p:nvPr>
            <p:ph type="title"/>
          </p:nvPr>
        </p:nvSpPr>
        <p:spPr/>
        <p:txBody>
          <a:bodyPr>
            <a:normAutofit fontScale="90000"/>
          </a:bodyPr>
          <a:lstStyle/>
          <a:p>
            <a:r>
              <a:rPr lang="en-US" dirty="0"/>
              <a:t>Part 3: results relevant to communication interventions</a:t>
            </a:r>
          </a:p>
        </p:txBody>
      </p:sp>
      <p:sp>
        <p:nvSpPr>
          <p:cNvPr id="3" name="Content Placeholder 2">
            <a:extLst>
              <a:ext uri="{FF2B5EF4-FFF2-40B4-BE49-F238E27FC236}">
                <a16:creationId xmlns:a16="http://schemas.microsoft.com/office/drawing/2014/main" id="{32075AD3-498A-864C-B650-AA03323C2A04}"/>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E3569CD9-A690-5A4B-9E7E-6E6301C0CD4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54826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FDD3-A19F-0141-8516-3893CB91EABA}"/>
              </a:ext>
            </a:extLst>
          </p:cNvPr>
          <p:cNvSpPr>
            <a:spLocks noGrp="1"/>
          </p:cNvSpPr>
          <p:nvPr>
            <p:ph type="title"/>
          </p:nvPr>
        </p:nvSpPr>
        <p:spPr>
          <a:xfrm>
            <a:off x="1115568" y="283779"/>
            <a:ext cx="10168128" cy="1444437"/>
          </a:xfrm>
        </p:spPr>
        <p:txBody>
          <a:bodyPr>
            <a:normAutofit fontScale="90000"/>
          </a:bodyPr>
          <a:lstStyle/>
          <a:p>
            <a:r>
              <a:rPr lang="en-US" dirty="0"/>
              <a:t>Major decisions when considering communication interventions</a:t>
            </a:r>
            <a:br>
              <a:rPr lang="en-US" dirty="0"/>
            </a:br>
            <a:endParaRPr lang="en-US" dirty="0"/>
          </a:p>
        </p:txBody>
      </p:sp>
      <p:sp>
        <p:nvSpPr>
          <p:cNvPr id="3" name="Content Placeholder 2">
            <a:extLst>
              <a:ext uri="{FF2B5EF4-FFF2-40B4-BE49-F238E27FC236}">
                <a16:creationId xmlns:a16="http://schemas.microsoft.com/office/drawing/2014/main" id="{5C7CD6F9-F612-6640-9BAD-A3702319A2CE}"/>
              </a:ext>
            </a:extLst>
          </p:cNvPr>
          <p:cNvSpPr>
            <a:spLocks noGrp="1"/>
          </p:cNvSpPr>
          <p:nvPr>
            <p:ph idx="1"/>
          </p:nvPr>
        </p:nvSpPr>
        <p:spPr/>
        <p:txBody>
          <a:bodyPr/>
          <a:lstStyle/>
          <a:p>
            <a:r>
              <a:rPr lang="en-US" dirty="0"/>
              <a:t>What beliefs to focus on</a:t>
            </a:r>
          </a:p>
          <a:p>
            <a:r>
              <a:rPr lang="en-US" dirty="0"/>
              <a:t>Who should be the sources for messages</a:t>
            </a:r>
          </a:p>
          <a:p>
            <a:r>
              <a:rPr lang="en-US" dirty="0"/>
              <a:t>What should specific messages look like</a:t>
            </a:r>
          </a:p>
          <a:p>
            <a:r>
              <a:rPr lang="en-US" dirty="0"/>
              <a:t>How to diffuse messages to assure repeated exposure</a:t>
            </a:r>
          </a:p>
          <a:p>
            <a:endParaRPr lang="en-US" dirty="0"/>
          </a:p>
          <a:p>
            <a:pPr marL="0" indent="0">
              <a:buNone/>
            </a:pPr>
            <a:r>
              <a:rPr lang="en-US" dirty="0"/>
              <a:t>(Given limited time, the rest of my comments will focus on the first of these decisions.)</a:t>
            </a:r>
          </a:p>
        </p:txBody>
      </p:sp>
    </p:spTree>
    <p:extLst>
      <p:ext uri="{BB962C8B-B14F-4D97-AF65-F5344CB8AC3E}">
        <p14:creationId xmlns:p14="http://schemas.microsoft.com/office/powerpoint/2010/main" val="3698446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4B9C-42A4-BE47-B4C1-AB5D26613988}"/>
              </a:ext>
            </a:extLst>
          </p:cNvPr>
          <p:cNvSpPr>
            <a:spLocks noGrp="1"/>
          </p:cNvSpPr>
          <p:nvPr>
            <p:ph type="title"/>
          </p:nvPr>
        </p:nvSpPr>
        <p:spPr/>
        <p:txBody>
          <a:bodyPr>
            <a:normAutofit fontScale="90000"/>
          </a:bodyPr>
          <a:lstStyle/>
          <a:p>
            <a:r>
              <a:rPr lang="en-US" dirty="0"/>
              <a:t>Some candidate beliefs for campaign focus</a:t>
            </a:r>
          </a:p>
        </p:txBody>
      </p:sp>
      <p:sp>
        <p:nvSpPr>
          <p:cNvPr id="3" name="Content Placeholder 2">
            <a:extLst>
              <a:ext uri="{FF2B5EF4-FFF2-40B4-BE49-F238E27FC236}">
                <a16:creationId xmlns:a16="http://schemas.microsoft.com/office/drawing/2014/main" id="{16E1AEB5-C26B-C94E-9BBD-26B1967ADBE9}"/>
              </a:ext>
            </a:extLst>
          </p:cNvPr>
          <p:cNvSpPr>
            <a:spLocks noGrp="1"/>
          </p:cNvSpPr>
          <p:nvPr>
            <p:ph idx="1"/>
          </p:nvPr>
        </p:nvSpPr>
        <p:spPr/>
        <p:txBody>
          <a:bodyPr numCol="2">
            <a:normAutofit/>
          </a:bodyPr>
          <a:lstStyle/>
          <a:p>
            <a:r>
              <a:rPr lang="en-US" dirty="0"/>
              <a:t>Efficacy for protecting self</a:t>
            </a:r>
          </a:p>
          <a:p>
            <a:r>
              <a:rPr lang="en-US" dirty="0"/>
              <a:t>Efficacy for protecting others</a:t>
            </a:r>
          </a:p>
          <a:p>
            <a:r>
              <a:rPr lang="en-US" dirty="0"/>
              <a:t>Other benefits for oneself</a:t>
            </a:r>
          </a:p>
          <a:p>
            <a:r>
              <a:rPr lang="en-US" dirty="0"/>
              <a:t>Costs of vaccination</a:t>
            </a:r>
          </a:p>
          <a:p>
            <a:r>
              <a:rPr lang="en-US" dirty="0"/>
              <a:t>Safety - long term</a:t>
            </a:r>
          </a:p>
          <a:p>
            <a:r>
              <a:rPr lang="en-US" dirty="0"/>
              <a:t>Safety – short term</a:t>
            </a:r>
          </a:p>
          <a:p>
            <a:endParaRPr lang="en-US" dirty="0"/>
          </a:p>
          <a:p>
            <a:r>
              <a:rPr lang="en-US" dirty="0"/>
              <a:t>Descriptive norms- are others doing it?</a:t>
            </a:r>
          </a:p>
          <a:p>
            <a:r>
              <a:rPr lang="en-US" dirty="0"/>
              <a:t>Subjective norms – do others expect you to do it?</a:t>
            </a:r>
          </a:p>
          <a:p>
            <a:r>
              <a:rPr lang="en-US" dirty="0"/>
              <a:t>Concerns about being exploited</a:t>
            </a:r>
          </a:p>
          <a:p>
            <a:r>
              <a:rPr lang="en-US" dirty="0"/>
              <a:t>Trust in public health sources</a:t>
            </a:r>
          </a:p>
          <a:p>
            <a:endParaRPr lang="en-US" dirty="0"/>
          </a:p>
        </p:txBody>
      </p:sp>
    </p:spTree>
    <p:extLst>
      <p:ext uri="{BB962C8B-B14F-4D97-AF65-F5344CB8AC3E}">
        <p14:creationId xmlns:p14="http://schemas.microsoft.com/office/powerpoint/2010/main" val="3587242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F1CE-0963-A047-B1FB-1D9EA03D126D}"/>
              </a:ext>
            </a:extLst>
          </p:cNvPr>
          <p:cNvSpPr>
            <a:spLocks noGrp="1"/>
          </p:cNvSpPr>
          <p:nvPr>
            <p:ph type="title"/>
          </p:nvPr>
        </p:nvSpPr>
        <p:spPr>
          <a:xfrm>
            <a:off x="1115567" y="548640"/>
            <a:ext cx="10409025" cy="1179576"/>
          </a:xfrm>
        </p:spPr>
        <p:txBody>
          <a:bodyPr>
            <a:normAutofit fontScale="90000"/>
          </a:bodyPr>
          <a:lstStyle/>
          <a:p>
            <a:r>
              <a:rPr lang="en-US" dirty="0"/>
              <a:t>How much potential effect on intention would a campaign focused on each belief have?</a:t>
            </a:r>
          </a:p>
        </p:txBody>
      </p:sp>
      <p:graphicFrame>
        <p:nvGraphicFramePr>
          <p:cNvPr id="4" name="Table 4">
            <a:extLst>
              <a:ext uri="{FF2B5EF4-FFF2-40B4-BE49-F238E27FC236}">
                <a16:creationId xmlns:a16="http://schemas.microsoft.com/office/drawing/2014/main" id="{1AF1732D-B1A3-3442-BF63-10D32AB10641}"/>
              </a:ext>
            </a:extLst>
          </p:cNvPr>
          <p:cNvGraphicFramePr>
            <a:graphicFrameLocks noGrp="1"/>
          </p:cNvGraphicFramePr>
          <p:nvPr>
            <p:ph idx="1"/>
            <p:extLst>
              <p:ext uri="{D42A27DB-BD31-4B8C-83A1-F6EECF244321}">
                <p14:modId xmlns:p14="http://schemas.microsoft.com/office/powerpoint/2010/main" val="1055553266"/>
              </p:ext>
            </p:extLst>
          </p:nvPr>
        </p:nvGraphicFramePr>
        <p:xfrm>
          <a:off x="1012031" y="1967406"/>
          <a:ext cx="10409025" cy="4136603"/>
        </p:xfrm>
        <a:graphic>
          <a:graphicData uri="http://schemas.openxmlformats.org/drawingml/2006/table">
            <a:tbl>
              <a:tblPr firstRow="1" bandRow="1">
                <a:tableStyleId>{5C22544A-7EE6-4342-B048-85BDC9FD1C3A}</a:tableStyleId>
              </a:tblPr>
              <a:tblGrid>
                <a:gridCol w="1777885">
                  <a:extLst>
                    <a:ext uri="{9D8B030D-6E8A-4147-A177-3AD203B41FA5}">
                      <a16:colId xmlns:a16="http://schemas.microsoft.com/office/drawing/2014/main" val="2332380917"/>
                    </a:ext>
                  </a:extLst>
                </a:gridCol>
                <a:gridCol w="1519601">
                  <a:extLst>
                    <a:ext uri="{9D8B030D-6E8A-4147-A177-3AD203B41FA5}">
                      <a16:colId xmlns:a16="http://schemas.microsoft.com/office/drawing/2014/main" val="2862200668"/>
                    </a:ext>
                  </a:extLst>
                </a:gridCol>
                <a:gridCol w="1519601">
                  <a:extLst>
                    <a:ext uri="{9D8B030D-6E8A-4147-A177-3AD203B41FA5}">
                      <a16:colId xmlns:a16="http://schemas.microsoft.com/office/drawing/2014/main" val="3809343649"/>
                    </a:ext>
                  </a:extLst>
                </a:gridCol>
                <a:gridCol w="1585065">
                  <a:extLst>
                    <a:ext uri="{9D8B030D-6E8A-4147-A177-3AD203B41FA5}">
                      <a16:colId xmlns:a16="http://schemas.microsoft.com/office/drawing/2014/main" val="1097232417"/>
                    </a:ext>
                  </a:extLst>
                </a:gridCol>
                <a:gridCol w="1353640">
                  <a:extLst>
                    <a:ext uri="{9D8B030D-6E8A-4147-A177-3AD203B41FA5}">
                      <a16:colId xmlns:a16="http://schemas.microsoft.com/office/drawing/2014/main" val="15739941"/>
                    </a:ext>
                  </a:extLst>
                </a:gridCol>
                <a:gridCol w="1358236">
                  <a:extLst>
                    <a:ext uri="{9D8B030D-6E8A-4147-A177-3AD203B41FA5}">
                      <a16:colId xmlns:a16="http://schemas.microsoft.com/office/drawing/2014/main" val="4103318189"/>
                    </a:ext>
                  </a:extLst>
                </a:gridCol>
                <a:gridCol w="1294997">
                  <a:extLst>
                    <a:ext uri="{9D8B030D-6E8A-4147-A177-3AD203B41FA5}">
                      <a16:colId xmlns:a16="http://schemas.microsoft.com/office/drawing/2014/main" val="836426401"/>
                    </a:ext>
                  </a:extLst>
                </a:gridCol>
              </a:tblGrid>
              <a:tr h="845430">
                <a:tc>
                  <a:txBody>
                    <a:bodyPr/>
                    <a:lstStyle/>
                    <a:p>
                      <a:endParaRPr lang="en-US" dirty="0"/>
                    </a:p>
                  </a:txBody>
                  <a:tcPr/>
                </a:tc>
                <a:tc gridSpan="6">
                  <a:txBody>
                    <a:bodyPr/>
                    <a:lstStyle/>
                    <a:p>
                      <a:r>
                        <a:rPr lang="en-US" sz="3200" b="1" kern="1200" dirty="0">
                          <a:solidFill>
                            <a:schemeClr val="lt1"/>
                          </a:solidFill>
                          <a:effectLst/>
                          <a:latin typeface="+mn-lt"/>
                          <a:ea typeface="+mn-ea"/>
                          <a:cs typeface="+mn-cs"/>
                        </a:rPr>
                        <a:t>…</a:t>
                      </a:r>
                      <a:r>
                        <a:rPr lang="en-US" sz="2400" b="1" kern="1200" dirty="0">
                          <a:solidFill>
                            <a:schemeClr val="lt1"/>
                          </a:solidFill>
                          <a:effectLst/>
                          <a:latin typeface="+mn-lt"/>
                          <a:ea typeface="+mn-ea"/>
                          <a:cs typeface="+mn-cs"/>
                        </a:rPr>
                        <a:t>You would be protecting your family and close friends from getting infected</a:t>
                      </a:r>
                    </a:p>
                  </a:txBody>
                  <a:tcPr marL="68580" marR="68580" marT="0" marB="0"/>
                </a:tc>
                <a:tc hMerge="1">
                  <a:txBody>
                    <a:bodyPr/>
                    <a:lstStyle/>
                    <a:p>
                      <a:endParaRPr lang="en-US"/>
                    </a:p>
                  </a:txBody>
                  <a:tcPr/>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353957158"/>
                  </a:ext>
                </a:extLst>
              </a:tr>
              <a:tr h="845430">
                <a:tc>
                  <a:txBody>
                    <a:bodyPr/>
                    <a:lstStyle/>
                    <a:p>
                      <a:endParaRPr lang="en-US" sz="1600" dirty="0"/>
                    </a:p>
                  </a:txBody>
                  <a:tcPr/>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Strongly Disagree</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Somewhat disagree</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Somewhat agree</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Strongly agree</a:t>
                      </a:r>
                    </a:p>
                  </a:txBody>
                  <a:tcPr marL="68580" marR="68580" marT="0" marB="0"/>
                </a:tc>
                <a:tc>
                  <a:txBody>
                    <a:bodyPr/>
                    <a:lstStyle/>
                    <a:p>
                      <a:r>
                        <a:rPr lang="en-US" dirty="0"/>
                        <a:t>Average  outcome</a:t>
                      </a:r>
                    </a:p>
                  </a:txBody>
                  <a:tcPr/>
                </a:tc>
                <a:tc>
                  <a:txBody>
                    <a:bodyPr/>
                    <a:lstStyle/>
                    <a:p>
                      <a:r>
                        <a:rPr lang="en-US" dirty="0"/>
                        <a:t>Gain in outcome</a:t>
                      </a:r>
                    </a:p>
                  </a:txBody>
                  <a:tcPr/>
                </a:tc>
                <a:extLst>
                  <a:ext uri="{0D108BD9-81ED-4DB2-BD59-A6C34878D82A}">
                    <a16:rowId xmlns:a16="http://schemas.microsoft.com/office/drawing/2014/main" val="358259758"/>
                  </a:ext>
                </a:extLst>
              </a:tr>
              <a:tr h="845430">
                <a:tc>
                  <a:txBody>
                    <a:bodyPr/>
                    <a:lstStyle/>
                    <a:p>
                      <a:r>
                        <a:rPr lang="en-US" dirty="0"/>
                        <a:t>% vaccinated or likely</a:t>
                      </a:r>
                    </a:p>
                  </a:txBody>
                  <a:tcPr/>
                </a:tc>
                <a:tc>
                  <a:txBody>
                    <a:bodyPr/>
                    <a:lstStyle/>
                    <a:p>
                      <a:pPr marL="0" marR="0" algn="ctr">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ctr"/>
                </a:tc>
                <a:tc>
                  <a:txBody>
                    <a:bodyPr/>
                    <a:lstStyle/>
                    <a:p>
                      <a:pPr marL="0" marR="0" algn="ctr">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nchor="ctr"/>
                </a:tc>
                <a:tc>
                  <a:txBody>
                    <a:bodyPr/>
                    <a:lstStyle/>
                    <a:p>
                      <a:pPr marL="0" marR="0" algn="ctr">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80%</a:t>
                      </a:r>
                    </a:p>
                  </a:txBody>
                  <a:tcPr marL="68580" marR="68580" marT="0" marB="0" anchor="ctr"/>
                </a:tc>
                <a:tc>
                  <a:txBody>
                    <a:bodyPr/>
                    <a:lstStyle/>
                    <a:p>
                      <a:pPr marL="0" marR="0" algn="ctr">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tc>
                <a:tc>
                  <a:txBody>
                    <a:bodyPr/>
                    <a:lstStyle/>
                    <a:p>
                      <a:pPr algn="ctr"/>
                      <a:r>
                        <a:rPr lang="en-US" sz="2800" dirty="0">
                          <a:solidFill>
                            <a:schemeClr val="accent6">
                              <a:lumMod val="60000"/>
                              <a:lumOff val="40000"/>
                            </a:schemeClr>
                          </a:solidFill>
                          <a:latin typeface="Calibri" panose="020F0502020204030204" pitchFamily="34" charset="0"/>
                          <a:cs typeface="Calibri" panose="020F0502020204030204" pitchFamily="34" charset="0"/>
                        </a:rPr>
                        <a:t>74%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24%</a:t>
                      </a:r>
                    </a:p>
                  </a:txBody>
                  <a:tcPr anchor="ctr"/>
                </a:tc>
                <a:extLst>
                  <a:ext uri="{0D108BD9-81ED-4DB2-BD59-A6C34878D82A}">
                    <a16:rowId xmlns:a16="http://schemas.microsoft.com/office/drawing/2014/main" val="3568913598"/>
                  </a:ext>
                </a:extLst>
              </a:tr>
              <a:tr h="1592303">
                <a:tc>
                  <a:txBody>
                    <a:bodyPr/>
                    <a:lstStyle/>
                    <a:p>
                      <a:r>
                        <a:rPr lang="en-US" dirty="0"/>
                        <a:t>Proportion of sample expressing level of agreement</a:t>
                      </a:r>
                    </a:p>
                  </a:txBody>
                  <a:tcPr/>
                </a:tc>
                <a:tc>
                  <a:txBody>
                    <a:bodyPr/>
                    <a:lstStyle/>
                    <a:p>
                      <a:pPr algn="ctr"/>
                      <a:r>
                        <a:rPr lang="en-US" sz="2400" dirty="0"/>
                        <a:t>10%</a:t>
                      </a:r>
                    </a:p>
                  </a:txBody>
                  <a:tcPr anchor="ctr"/>
                </a:tc>
                <a:tc>
                  <a:txBody>
                    <a:bodyPr/>
                    <a:lstStyle/>
                    <a:p>
                      <a:pPr algn="ctr"/>
                      <a:r>
                        <a:rPr lang="en-US" sz="2400" dirty="0"/>
                        <a:t>13%</a:t>
                      </a:r>
                    </a:p>
                  </a:txBody>
                  <a:tcPr anchor="ctr"/>
                </a:tc>
                <a:tc>
                  <a:txBody>
                    <a:bodyPr/>
                    <a:lstStyle/>
                    <a:p>
                      <a:pPr algn="ctr"/>
                      <a:r>
                        <a:rPr lang="en-US" sz="2400" dirty="0"/>
                        <a:t>33%</a:t>
                      </a:r>
                    </a:p>
                  </a:txBody>
                  <a:tcPr anchor="ctr"/>
                </a:tc>
                <a:tc>
                  <a:txBody>
                    <a:bodyPr/>
                    <a:lstStyle/>
                    <a:p>
                      <a:pPr algn="ctr"/>
                      <a:r>
                        <a:rPr lang="en-US" sz="2400" dirty="0"/>
                        <a:t>44%</a:t>
                      </a:r>
                    </a:p>
                  </a:txBody>
                  <a:tcPr anchor="ctr"/>
                </a:tc>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2263488419"/>
                  </a:ext>
                </a:extLst>
              </a:tr>
            </a:tbl>
          </a:graphicData>
        </a:graphic>
      </p:graphicFrame>
    </p:spTree>
    <p:extLst>
      <p:ext uri="{BB962C8B-B14F-4D97-AF65-F5344CB8AC3E}">
        <p14:creationId xmlns:p14="http://schemas.microsoft.com/office/powerpoint/2010/main" val="2941829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445DA-4CD9-7649-B077-A76A6B6C82BB}"/>
              </a:ext>
            </a:extLst>
          </p:cNvPr>
          <p:cNvSpPr>
            <a:spLocks noGrp="1"/>
          </p:cNvSpPr>
          <p:nvPr>
            <p:ph type="title"/>
          </p:nvPr>
        </p:nvSpPr>
        <p:spPr/>
        <p:txBody>
          <a:bodyPr>
            <a:normAutofit fontScale="90000"/>
          </a:bodyPr>
          <a:lstStyle/>
          <a:p>
            <a:r>
              <a:rPr lang="en-US" dirty="0"/>
              <a:t>Two versions of this belief assessment analysis</a:t>
            </a:r>
          </a:p>
        </p:txBody>
      </p:sp>
      <p:sp>
        <p:nvSpPr>
          <p:cNvPr id="3" name="Content Placeholder 2">
            <a:extLst>
              <a:ext uri="{FF2B5EF4-FFF2-40B4-BE49-F238E27FC236}">
                <a16:creationId xmlns:a16="http://schemas.microsoft.com/office/drawing/2014/main" id="{61D8F7DC-C70B-444C-9DBB-60DE9C671982}"/>
              </a:ext>
            </a:extLst>
          </p:cNvPr>
          <p:cNvSpPr>
            <a:spLocks noGrp="1"/>
          </p:cNvSpPr>
          <p:nvPr>
            <p:ph idx="1"/>
          </p:nvPr>
        </p:nvSpPr>
        <p:spPr/>
        <p:txBody>
          <a:bodyPr/>
          <a:lstStyle/>
          <a:p>
            <a:r>
              <a:rPr lang="en-US" dirty="0"/>
              <a:t>A set of beliefs that we measured at T2: how well do they predict the vaccination outcome at T3, adjusting for Intentions at T2?</a:t>
            </a:r>
          </a:p>
          <a:p>
            <a:r>
              <a:rPr lang="en-US" dirty="0"/>
              <a:t>A larger set of beliefs we measured at T3: how strongly are they associated with the vaccination outcome?</a:t>
            </a:r>
          </a:p>
        </p:txBody>
      </p:sp>
    </p:spTree>
    <p:extLst>
      <p:ext uri="{BB962C8B-B14F-4D97-AF65-F5344CB8AC3E}">
        <p14:creationId xmlns:p14="http://schemas.microsoft.com/office/powerpoint/2010/main" val="1762728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48AF-B8D4-5945-9410-CEAFC9FF523F}"/>
              </a:ext>
            </a:extLst>
          </p:cNvPr>
          <p:cNvSpPr>
            <a:spLocks noGrp="1"/>
          </p:cNvSpPr>
          <p:nvPr>
            <p:ph type="title"/>
          </p:nvPr>
        </p:nvSpPr>
        <p:spPr>
          <a:xfrm>
            <a:off x="802039" y="280626"/>
            <a:ext cx="10168128" cy="759898"/>
          </a:xfrm>
        </p:spPr>
        <p:txBody>
          <a:bodyPr>
            <a:noAutofit/>
          </a:bodyPr>
          <a:lstStyle/>
          <a:p>
            <a:r>
              <a:rPr lang="en-US" sz="2800" dirty="0"/>
              <a:t>We look at 6 beliefs measured at T2?  Which of them predict vaccine status in 2021, beyond intentions T2?</a:t>
            </a:r>
          </a:p>
        </p:txBody>
      </p:sp>
      <p:graphicFrame>
        <p:nvGraphicFramePr>
          <p:cNvPr id="5" name="Table 5">
            <a:extLst>
              <a:ext uri="{FF2B5EF4-FFF2-40B4-BE49-F238E27FC236}">
                <a16:creationId xmlns:a16="http://schemas.microsoft.com/office/drawing/2014/main" id="{C5D026B3-F8B4-4E4D-AF3B-3C799ABDEB1F}"/>
              </a:ext>
            </a:extLst>
          </p:cNvPr>
          <p:cNvGraphicFramePr>
            <a:graphicFrameLocks noGrp="1"/>
          </p:cNvGraphicFramePr>
          <p:nvPr>
            <p:ph idx="1"/>
            <p:extLst>
              <p:ext uri="{D42A27DB-BD31-4B8C-83A1-F6EECF244321}">
                <p14:modId xmlns:p14="http://schemas.microsoft.com/office/powerpoint/2010/main" val="3904104412"/>
              </p:ext>
            </p:extLst>
          </p:nvPr>
        </p:nvGraphicFramePr>
        <p:xfrm>
          <a:off x="297381" y="1300710"/>
          <a:ext cx="11285019" cy="5286000"/>
        </p:xfrm>
        <a:graphic>
          <a:graphicData uri="http://schemas.openxmlformats.org/drawingml/2006/table">
            <a:tbl>
              <a:tblPr firstRow="1" bandRow="1">
                <a:tableStyleId>{5C22544A-7EE6-4342-B048-85BDC9FD1C3A}</a:tableStyleId>
              </a:tblPr>
              <a:tblGrid>
                <a:gridCol w="9707231">
                  <a:extLst>
                    <a:ext uri="{9D8B030D-6E8A-4147-A177-3AD203B41FA5}">
                      <a16:colId xmlns:a16="http://schemas.microsoft.com/office/drawing/2014/main" val="3302208553"/>
                    </a:ext>
                  </a:extLst>
                </a:gridCol>
                <a:gridCol w="1577788">
                  <a:extLst>
                    <a:ext uri="{9D8B030D-6E8A-4147-A177-3AD203B41FA5}">
                      <a16:colId xmlns:a16="http://schemas.microsoft.com/office/drawing/2014/main" val="3906685828"/>
                    </a:ext>
                  </a:extLst>
                </a:gridCol>
              </a:tblGrid>
              <a:tr h="644330">
                <a:tc>
                  <a:txBody>
                    <a:bodyPr/>
                    <a:lstStyle/>
                    <a:p>
                      <a:endParaRPr lang="en-US" dirty="0"/>
                    </a:p>
                  </a:txBody>
                  <a:tcPr/>
                </a:tc>
                <a:tc>
                  <a:txBody>
                    <a:bodyPr/>
                    <a:lstStyle/>
                    <a:p>
                      <a:r>
                        <a:rPr lang="en-US" dirty="0"/>
                        <a:t>Percentage to gain</a:t>
                      </a:r>
                    </a:p>
                  </a:txBody>
                  <a:tcPr/>
                </a:tc>
                <a:extLst>
                  <a:ext uri="{0D108BD9-81ED-4DB2-BD59-A6C34878D82A}">
                    <a16:rowId xmlns:a16="http://schemas.microsoft.com/office/drawing/2014/main" val="897896583"/>
                  </a:ext>
                </a:extLst>
              </a:tr>
              <a:tr h="736377">
                <a:tc>
                  <a:txBody>
                    <a:bodyPr/>
                    <a:lstStyle/>
                    <a:p>
                      <a:pPr marL="0" marR="0">
                        <a:spcBef>
                          <a:spcPts val="0"/>
                        </a:spcBef>
                        <a:spcAft>
                          <a:spcPts val="0"/>
                        </a:spcAft>
                      </a:pPr>
                      <a:r>
                        <a:rPr lang="en-US" sz="2400" kern="1200" dirty="0">
                          <a:solidFill>
                            <a:srgbClr val="000000"/>
                          </a:solidFill>
                          <a:effectLst/>
                          <a:latin typeface="+mn-lt"/>
                          <a:ea typeface="Calibri" panose="020F0502020204030204" pitchFamily="34" charset="0"/>
                          <a:cs typeface="Times New Roman" panose="02020603050405020304" pitchFamily="18" charset="0"/>
                        </a:rPr>
                        <a:t>you could trust information you receive from public health officials about the vaccine</a:t>
                      </a:r>
                      <a:endParaRPr lang="en-US" sz="2400" dirty="0">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Calibri" panose="020F0502020204030204" pitchFamily="34" charset="0"/>
                        </a:rPr>
                        <a:t>21%</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519815044"/>
                  </a:ext>
                </a:extLst>
              </a:tr>
              <a:tr h="736377">
                <a:tc>
                  <a:txBody>
                    <a:bodyPr/>
                    <a:lstStyle/>
                    <a:p>
                      <a:pPr marL="0" marR="0">
                        <a:spcBef>
                          <a:spcPts val="0"/>
                        </a:spcBef>
                        <a:spcAft>
                          <a:spcPts val="0"/>
                        </a:spcAft>
                      </a:pPr>
                      <a:r>
                        <a:rPr lang="en-US" sz="2400" b="0" kern="1200" dirty="0">
                          <a:solidFill>
                            <a:schemeClr val="tx1"/>
                          </a:solidFill>
                          <a:effectLst/>
                          <a:latin typeface="+mn-lt"/>
                          <a:ea typeface="Calibri" panose="020F0502020204030204" pitchFamily="34" charset="0"/>
                          <a:cs typeface="Times New Roman" panose="02020603050405020304" pitchFamily="18" charset="0"/>
                        </a:rPr>
                        <a:t>you would be well protected from getting infected with the coronavirus</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b="0" kern="1200" dirty="0">
                          <a:solidFill>
                            <a:schemeClr val="tx1"/>
                          </a:solidFill>
                          <a:effectLst/>
                          <a:latin typeface="+mn-lt"/>
                          <a:ea typeface="Calibri" panose="020F0502020204030204" pitchFamily="34" charset="0"/>
                          <a:cs typeface="Calibri" panose="020F0502020204030204" pitchFamily="34" charset="0"/>
                        </a:rPr>
                        <a:t>18%</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3530677679"/>
                  </a:ext>
                </a:extLst>
              </a:tr>
              <a:tr h="789895">
                <a:tc>
                  <a:txBody>
                    <a:bodyPr/>
                    <a:lstStyle/>
                    <a:p>
                      <a:pPr marL="0" marR="0">
                        <a:spcBef>
                          <a:spcPts val="0"/>
                        </a:spcBef>
                        <a:spcAft>
                          <a:spcPts val="0"/>
                        </a:spcAft>
                      </a:pPr>
                      <a:r>
                        <a:rPr lang="en-US" sz="2400" kern="1200" dirty="0">
                          <a:solidFill>
                            <a:srgbClr val="000000"/>
                          </a:solidFill>
                          <a:effectLst/>
                          <a:latin typeface="+mn-lt"/>
                          <a:ea typeface="Calibri" panose="020F0502020204030204" pitchFamily="34" charset="0"/>
                          <a:cs typeface="Times New Roman" panose="02020603050405020304" pitchFamily="18" charset="0"/>
                        </a:rPr>
                        <a:t>you would be protecting others in your community from getting infected</a:t>
                      </a:r>
                      <a:endParaRPr lang="en-US" sz="2400" dirty="0">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Calibri" panose="020F0502020204030204" pitchFamily="34" charset="0"/>
                        </a:rPr>
                        <a:t>17%</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332228376"/>
                  </a:ext>
                </a:extLst>
              </a:tr>
              <a:tr h="789895">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Times New Roman" panose="02020603050405020304" pitchFamily="18" charset="0"/>
                        </a:rPr>
                        <a:t>you would suffer bad side effects from the vaccine (disagree)</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Calibri" panose="020F0502020204030204" pitchFamily="34" charset="0"/>
                        </a:rPr>
                        <a:t>14%</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3089781803"/>
                  </a:ext>
                </a:extLst>
              </a:tr>
              <a:tr h="789895">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Times New Roman" panose="02020603050405020304" pitchFamily="18" charset="0"/>
                        </a:rPr>
                        <a:t>it would be a financial burden (disagree)</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kern="1200">
                          <a:solidFill>
                            <a:srgbClr val="000000"/>
                          </a:solidFill>
                          <a:effectLst/>
                          <a:latin typeface="+mn-lt"/>
                          <a:ea typeface="Times New Roman" panose="02020603050405020304" pitchFamily="18" charset="0"/>
                          <a:cs typeface="Calibri" panose="020F0502020204030204" pitchFamily="34" charset="0"/>
                        </a:rPr>
                        <a:t>14%</a:t>
                      </a:r>
                      <a:endParaRPr lang="en-US" sz="2400">
                        <a:effectLst/>
                        <a:latin typeface="+mn-l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62113861"/>
                  </a:ext>
                </a:extLst>
              </a:tr>
              <a:tr h="789895">
                <a:tc>
                  <a:txBody>
                    <a:bodyPr/>
                    <a:lstStyle/>
                    <a:p>
                      <a:pPr marL="0" marR="0">
                        <a:spcBef>
                          <a:spcPts val="0"/>
                        </a:spcBef>
                        <a:spcAft>
                          <a:spcPts val="0"/>
                        </a:spcAft>
                      </a:pPr>
                      <a:r>
                        <a:rPr lang="en-US" sz="2400" kern="1200">
                          <a:solidFill>
                            <a:srgbClr val="000000"/>
                          </a:solidFill>
                          <a:effectLst/>
                          <a:latin typeface="+mn-lt"/>
                          <a:ea typeface="Calibri" panose="020F0502020204030204" pitchFamily="34" charset="0"/>
                          <a:cs typeface="Times New Roman" panose="02020603050405020304" pitchFamily="18" charset="0"/>
                        </a:rPr>
                        <a:t>you could be a test subject for a vaccine with unknown consequences (disagree)</a:t>
                      </a:r>
                      <a:endParaRPr lang="en-US" sz="2400">
                        <a:effectLst/>
                        <a:latin typeface="+mn-lt"/>
                        <a:ea typeface="Calibri" panose="020F0502020204030204" pitchFamily="34" charset="0"/>
                        <a:cs typeface="Times New Roman" panose="02020603050405020304" pitchFamily="18" charset="0"/>
                      </a:endParaRPr>
                    </a:p>
                  </a:txBody>
                  <a:tcPr marL="68580" marR="68580" marT="9525" marB="0" anchor="ctr"/>
                </a:tc>
                <a:tc>
                  <a:txBody>
                    <a:bodyPr/>
                    <a:lstStyle/>
                    <a:p>
                      <a:pPr marL="0" marR="0">
                        <a:spcBef>
                          <a:spcPts val="0"/>
                        </a:spcBef>
                        <a:spcAft>
                          <a:spcPts val="0"/>
                        </a:spcAft>
                      </a:pPr>
                      <a:r>
                        <a:rPr lang="en-US" sz="2400" kern="1200" dirty="0">
                          <a:solidFill>
                            <a:srgbClr val="000000"/>
                          </a:solidFill>
                          <a:effectLst/>
                          <a:latin typeface="+mn-lt"/>
                          <a:ea typeface="Times New Roman" panose="02020603050405020304" pitchFamily="18" charset="0"/>
                          <a:cs typeface="Calibri" panose="020F0502020204030204" pitchFamily="34" charset="0"/>
                        </a:rPr>
                        <a:t>-8%</a:t>
                      </a:r>
                      <a:endParaRPr lang="en-US" sz="2400" dirty="0">
                        <a:effectLst/>
                        <a:latin typeface="+mn-l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508267856"/>
                  </a:ext>
                </a:extLst>
              </a:tr>
            </a:tbl>
          </a:graphicData>
        </a:graphic>
      </p:graphicFrame>
    </p:spTree>
    <p:extLst>
      <p:ext uri="{BB962C8B-B14F-4D97-AF65-F5344CB8AC3E}">
        <p14:creationId xmlns:p14="http://schemas.microsoft.com/office/powerpoint/2010/main" val="2062574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48AF-B8D4-5945-9410-CEAFC9FF523F}"/>
              </a:ext>
            </a:extLst>
          </p:cNvPr>
          <p:cNvSpPr>
            <a:spLocks noGrp="1"/>
          </p:cNvSpPr>
          <p:nvPr>
            <p:ph type="title"/>
          </p:nvPr>
        </p:nvSpPr>
        <p:spPr>
          <a:xfrm>
            <a:off x="725065" y="155120"/>
            <a:ext cx="10168128" cy="759898"/>
          </a:xfrm>
        </p:spPr>
        <p:txBody>
          <a:bodyPr>
            <a:noAutofit/>
          </a:bodyPr>
          <a:lstStyle/>
          <a:p>
            <a:r>
              <a:rPr lang="en-US" sz="2800" dirty="0"/>
              <a:t>We look at beliefs measured in 2021? Which are associated with vaccine status? Safety and Efficacy</a:t>
            </a:r>
          </a:p>
        </p:txBody>
      </p:sp>
      <p:graphicFrame>
        <p:nvGraphicFramePr>
          <p:cNvPr id="5" name="Table 5">
            <a:extLst>
              <a:ext uri="{FF2B5EF4-FFF2-40B4-BE49-F238E27FC236}">
                <a16:creationId xmlns:a16="http://schemas.microsoft.com/office/drawing/2014/main" id="{C5D026B3-F8B4-4E4D-AF3B-3C799ABDEB1F}"/>
              </a:ext>
            </a:extLst>
          </p:cNvPr>
          <p:cNvGraphicFramePr>
            <a:graphicFrameLocks noGrp="1"/>
          </p:cNvGraphicFramePr>
          <p:nvPr>
            <p:ph idx="1"/>
            <p:extLst>
              <p:ext uri="{D42A27DB-BD31-4B8C-83A1-F6EECF244321}">
                <p14:modId xmlns:p14="http://schemas.microsoft.com/office/powerpoint/2010/main" val="2250393251"/>
              </p:ext>
            </p:extLst>
          </p:nvPr>
        </p:nvGraphicFramePr>
        <p:xfrm>
          <a:off x="216974" y="1229571"/>
          <a:ext cx="10917188" cy="1310640"/>
        </p:xfrm>
        <a:graphic>
          <a:graphicData uri="http://schemas.openxmlformats.org/drawingml/2006/table">
            <a:tbl>
              <a:tblPr firstRow="1" bandRow="1">
                <a:tableStyleId>{5C22544A-7EE6-4342-B048-85BDC9FD1C3A}</a:tableStyleId>
              </a:tblPr>
              <a:tblGrid>
                <a:gridCol w="8671467">
                  <a:extLst>
                    <a:ext uri="{9D8B030D-6E8A-4147-A177-3AD203B41FA5}">
                      <a16:colId xmlns:a16="http://schemas.microsoft.com/office/drawing/2014/main" val="3302208553"/>
                    </a:ext>
                  </a:extLst>
                </a:gridCol>
                <a:gridCol w="2245721">
                  <a:extLst>
                    <a:ext uri="{9D8B030D-6E8A-4147-A177-3AD203B41FA5}">
                      <a16:colId xmlns:a16="http://schemas.microsoft.com/office/drawing/2014/main" val="3906685828"/>
                    </a:ext>
                  </a:extLst>
                </a:gridCol>
              </a:tblGrid>
              <a:tr h="635666">
                <a:tc>
                  <a:txBody>
                    <a:bodyPr/>
                    <a:lstStyle/>
                    <a:p>
                      <a:r>
                        <a:rPr lang="en-US" sz="2000" dirty="0"/>
                        <a:t>Safety for self  (</a:t>
                      </a:r>
                      <a:r>
                        <a:rPr lang="en-US" sz="2000" dirty="0" err="1"/>
                        <a:t>e.g</a:t>
                      </a:r>
                      <a:r>
                        <a:rPr lang="en-US" sz="2000" dirty="0"/>
                        <a:t>)</a:t>
                      </a:r>
                    </a:p>
                  </a:txBody>
                  <a:tcPr/>
                </a:tc>
                <a:tc>
                  <a:txBody>
                    <a:bodyPr/>
                    <a:lstStyle/>
                    <a:p>
                      <a:r>
                        <a:rPr lang="en-US" sz="2000" dirty="0"/>
                        <a:t>Percentage to gain</a:t>
                      </a:r>
                    </a:p>
                  </a:txBody>
                  <a:tcPr/>
                </a:tc>
                <a:extLst>
                  <a:ext uri="{0D108BD9-81ED-4DB2-BD59-A6C34878D82A}">
                    <a16:rowId xmlns:a16="http://schemas.microsoft.com/office/drawing/2014/main" val="897896583"/>
                  </a:ext>
                </a:extLst>
              </a:tr>
              <a:tr h="594287">
                <a:tc>
                  <a:txBody>
                    <a:bodyPr/>
                    <a:lstStyle/>
                    <a:p>
                      <a:pPr marL="0" marR="0">
                        <a:spcBef>
                          <a:spcPts val="0"/>
                        </a:spcBef>
                        <a:spcAft>
                          <a:spcPts val="0"/>
                        </a:spcAft>
                      </a:pPr>
                      <a:r>
                        <a:rPr lang="en-US" sz="2000" kern="1200" dirty="0">
                          <a:solidFill>
                            <a:schemeClr val="dk1"/>
                          </a:solidFill>
                          <a:effectLst/>
                          <a:latin typeface="+mn-lt"/>
                          <a:ea typeface="+mn-ea"/>
                          <a:cs typeface="+mn-cs"/>
                        </a:rPr>
                        <a:t>You would experience serious side effects for longer than a few days  (disagree)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25%</a:t>
                      </a:r>
                    </a:p>
                  </a:txBody>
                  <a:tcPr marL="68580" marR="68580" marT="0" marB="0" anchor="ctr"/>
                </a:tc>
                <a:extLst>
                  <a:ext uri="{0D108BD9-81ED-4DB2-BD59-A6C34878D82A}">
                    <a16:rowId xmlns:a16="http://schemas.microsoft.com/office/drawing/2014/main" val="3530677679"/>
                  </a:ext>
                </a:extLst>
              </a:tr>
            </a:tbl>
          </a:graphicData>
        </a:graphic>
      </p:graphicFrame>
      <p:graphicFrame>
        <p:nvGraphicFramePr>
          <p:cNvPr id="3" name="Table 2">
            <a:extLst>
              <a:ext uri="{FF2B5EF4-FFF2-40B4-BE49-F238E27FC236}">
                <a16:creationId xmlns:a16="http://schemas.microsoft.com/office/drawing/2014/main" id="{054C8965-970A-2247-A54D-A1EA296948DE}"/>
              </a:ext>
            </a:extLst>
          </p:cNvPr>
          <p:cNvGraphicFramePr>
            <a:graphicFrameLocks noGrp="1"/>
          </p:cNvGraphicFramePr>
          <p:nvPr>
            <p:extLst>
              <p:ext uri="{D42A27DB-BD31-4B8C-83A1-F6EECF244321}">
                <p14:modId xmlns:p14="http://schemas.microsoft.com/office/powerpoint/2010/main" val="2985414215"/>
              </p:ext>
            </p:extLst>
          </p:nvPr>
        </p:nvGraphicFramePr>
        <p:xfrm>
          <a:off x="216971" y="5007726"/>
          <a:ext cx="10917191" cy="1371600"/>
        </p:xfrm>
        <a:graphic>
          <a:graphicData uri="http://schemas.openxmlformats.org/drawingml/2006/table">
            <a:tbl>
              <a:tblPr firstRow="1" bandRow="1">
                <a:tableStyleId>{5C22544A-7EE6-4342-B048-85BDC9FD1C3A}</a:tableStyleId>
              </a:tblPr>
              <a:tblGrid>
                <a:gridCol w="8671470">
                  <a:extLst>
                    <a:ext uri="{9D8B030D-6E8A-4147-A177-3AD203B41FA5}">
                      <a16:colId xmlns:a16="http://schemas.microsoft.com/office/drawing/2014/main" val="1216184031"/>
                    </a:ext>
                  </a:extLst>
                </a:gridCol>
                <a:gridCol w="2245721">
                  <a:extLst>
                    <a:ext uri="{9D8B030D-6E8A-4147-A177-3AD203B41FA5}">
                      <a16:colId xmlns:a16="http://schemas.microsoft.com/office/drawing/2014/main" val="1054508009"/>
                    </a:ext>
                  </a:extLst>
                </a:gridCol>
              </a:tblGrid>
              <a:tr h="274504">
                <a:tc>
                  <a:txBody>
                    <a:bodyPr/>
                    <a:lstStyle/>
                    <a:p>
                      <a:r>
                        <a:rPr lang="en-US" dirty="0"/>
                        <a:t>Efficacy for others (e.g.)</a:t>
                      </a:r>
                    </a:p>
                  </a:txBody>
                  <a:tcPr/>
                </a:tc>
                <a:tc>
                  <a:txBody>
                    <a:bodyPr/>
                    <a:lstStyle/>
                    <a:p>
                      <a:r>
                        <a:rPr lang="en-US" dirty="0"/>
                        <a:t>Percentage to gain</a:t>
                      </a:r>
                    </a:p>
                  </a:txBody>
                  <a:tcPr/>
                </a:tc>
                <a:extLst>
                  <a:ext uri="{0D108BD9-81ED-4DB2-BD59-A6C34878D82A}">
                    <a16:rowId xmlns:a16="http://schemas.microsoft.com/office/drawing/2014/main" val="4288500768"/>
                  </a:ext>
                </a:extLst>
              </a:tr>
              <a:tr h="594287">
                <a:tc>
                  <a:txBody>
                    <a:bodyPr/>
                    <a:lstStyle/>
                    <a:p>
                      <a:pPr marL="0" marR="0">
                        <a:spcBef>
                          <a:spcPts val="0"/>
                        </a:spcBef>
                        <a:spcAft>
                          <a:spcPts val="0"/>
                        </a:spcAft>
                      </a:pPr>
                      <a:r>
                        <a:rPr lang="en-US" sz="2000" kern="1200" dirty="0">
                          <a:solidFill>
                            <a:schemeClr val="dk1"/>
                          </a:solidFill>
                          <a:effectLst/>
                          <a:latin typeface="+mn-lt"/>
                          <a:ea typeface="+mn-ea"/>
                          <a:cs typeface="+mn-cs"/>
                        </a:rPr>
                        <a:t>You would be protecting your family and close friends from getting infected</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24%</a:t>
                      </a:r>
                    </a:p>
                  </a:txBody>
                  <a:tcPr marL="68580" marR="68580" marT="0" marB="0" anchor="ctr"/>
                </a:tc>
                <a:extLst>
                  <a:ext uri="{0D108BD9-81ED-4DB2-BD59-A6C34878D82A}">
                    <a16:rowId xmlns:a16="http://schemas.microsoft.com/office/drawing/2014/main" val="1550048638"/>
                  </a:ext>
                </a:extLst>
              </a:tr>
            </a:tbl>
          </a:graphicData>
        </a:graphic>
      </p:graphicFrame>
      <p:graphicFrame>
        <p:nvGraphicFramePr>
          <p:cNvPr id="6" name="Table 5">
            <a:extLst>
              <a:ext uri="{FF2B5EF4-FFF2-40B4-BE49-F238E27FC236}">
                <a16:creationId xmlns:a16="http://schemas.microsoft.com/office/drawing/2014/main" id="{7529A40A-A0F3-D34A-8149-7B3729982293}"/>
              </a:ext>
            </a:extLst>
          </p:cNvPr>
          <p:cNvGraphicFramePr>
            <a:graphicFrameLocks noGrp="1"/>
          </p:cNvGraphicFramePr>
          <p:nvPr>
            <p:extLst>
              <p:ext uri="{D42A27DB-BD31-4B8C-83A1-F6EECF244321}">
                <p14:modId xmlns:p14="http://schemas.microsoft.com/office/powerpoint/2010/main" val="986704873"/>
              </p:ext>
            </p:extLst>
          </p:nvPr>
        </p:nvGraphicFramePr>
        <p:xfrm>
          <a:off x="216970" y="2836762"/>
          <a:ext cx="10917191" cy="1859280"/>
        </p:xfrm>
        <a:graphic>
          <a:graphicData uri="http://schemas.openxmlformats.org/drawingml/2006/table">
            <a:tbl>
              <a:tblPr firstRow="1" bandRow="1">
                <a:tableStyleId>{5C22544A-7EE6-4342-B048-85BDC9FD1C3A}</a:tableStyleId>
              </a:tblPr>
              <a:tblGrid>
                <a:gridCol w="8671470">
                  <a:extLst>
                    <a:ext uri="{9D8B030D-6E8A-4147-A177-3AD203B41FA5}">
                      <a16:colId xmlns:a16="http://schemas.microsoft.com/office/drawing/2014/main" val="1216184031"/>
                    </a:ext>
                  </a:extLst>
                </a:gridCol>
                <a:gridCol w="2245721">
                  <a:extLst>
                    <a:ext uri="{9D8B030D-6E8A-4147-A177-3AD203B41FA5}">
                      <a16:colId xmlns:a16="http://schemas.microsoft.com/office/drawing/2014/main" val="1054508009"/>
                    </a:ext>
                  </a:extLst>
                </a:gridCol>
              </a:tblGrid>
              <a:tr h="274504">
                <a:tc>
                  <a:txBody>
                    <a:bodyPr/>
                    <a:lstStyle/>
                    <a:p>
                      <a:r>
                        <a:rPr lang="en-US" dirty="0"/>
                        <a:t>Efficacy for self (e.g.)</a:t>
                      </a:r>
                    </a:p>
                  </a:txBody>
                  <a:tcPr/>
                </a:tc>
                <a:tc>
                  <a:txBody>
                    <a:bodyPr/>
                    <a:lstStyle/>
                    <a:p>
                      <a:r>
                        <a:rPr lang="en-US" dirty="0"/>
                        <a:t>Percentage to gain</a:t>
                      </a:r>
                    </a:p>
                  </a:txBody>
                  <a:tcPr/>
                </a:tc>
                <a:extLst>
                  <a:ext uri="{0D108BD9-81ED-4DB2-BD59-A6C34878D82A}">
                    <a16:rowId xmlns:a16="http://schemas.microsoft.com/office/drawing/2014/main" val="4288500768"/>
                  </a:ext>
                </a:extLst>
              </a:tr>
              <a:tr h="274504">
                <a:tc>
                  <a:txBody>
                    <a:bodyPr/>
                    <a:lstStyle/>
                    <a:p>
                      <a:pPr marL="0" marR="0">
                        <a:spcBef>
                          <a:spcPts val="0"/>
                        </a:spcBef>
                        <a:spcAft>
                          <a:spcPts val="0"/>
                        </a:spcAft>
                      </a:pPr>
                      <a:r>
                        <a:rPr lang="en-US" sz="2000" kern="1200" dirty="0">
                          <a:solidFill>
                            <a:schemeClr val="dk1"/>
                          </a:solidFill>
                          <a:effectLst/>
                          <a:latin typeface="+mn-lt"/>
                          <a:ea typeface="+mn-ea"/>
                          <a:cs typeface="+mn-cs"/>
                        </a:rPr>
                        <a:t>You would be well protected from getting </a:t>
                      </a:r>
                      <a:r>
                        <a:rPr lang="en-US" sz="2000" b="1" kern="1200" dirty="0">
                          <a:solidFill>
                            <a:schemeClr val="dk1"/>
                          </a:solidFill>
                          <a:effectLst/>
                          <a:latin typeface="+mn-lt"/>
                          <a:ea typeface="+mn-ea"/>
                          <a:cs typeface="+mn-cs"/>
                        </a:rPr>
                        <a:t>seriously ill</a:t>
                      </a:r>
                      <a:r>
                        <a:rPr lang="en-US" sz="2000" kern="1200" dirty="0">
                          <a:solidFill>
                            <a:schemeClr val="dk1"/>
                          </a:solidFill>
                          <a:effectLst/>
                          <a:latin typeface="+mn-lt"/>
                          <a:ea typeface="+mn-ea"/>
                          <a:cs typeface="+mn-cs"/>
                        </a:rPr>
                        <a:t> from the coronavirus</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latin typeface="Calibri" panose="020F0502020204030204" pitchFamily="34" charset="0"/>
                          <a:ea typeface="Calibri" panose="020F0502020204030204" pitchFamily="34" charset="0"/>
                          <a:cs typeface="Calibri" panose="020F0502020204030204" pitchFamily="34" charset="0"/>
                        </a:rPr>
                        <a:t>22%</a:t>
                      </a:r>
                    </a:p>
                  </a:txBody>
                  <a:tcPr marL="68580" marR="68580" marT="0" marB="0" anchor="ctr"/>
                </a:tc>
                <a:extLst>
                  <a:ext uri="{0D108BD9-81ED-4DB2-BD59-A6C34878D82A}">
                    <a16:rowId xmlns:a16="http://schemas.microsoft.com/office/drawing/2014/main" val="257490697"/>
                  </a:ext>
                </a:extLst>
              </a:tr>
              <a:tr h="274504">
                <a:tc>
                  <a:txBody>
                    <a:bodyPr/>
                    <a:lstStyle/>
                    <a:p>
                      <a:pPr marL="0" marR="0">
                        <a:spcBef>
                          <a:spcPts val="0"/>
                        </a:spcBef>
                        <a:spcAft>
                          <a:spcPts val="0"/>
                        </a:spcAft>
                      </a:pPr>
                      <a:r>
                        <a:rPr lang="en-US" sz="2000" kern="1200" dirty="0">
                          <a:solidFill>
                            <a:schemeClr val="dk1"/>
                          </a:solidFill>
                          <a:effectLst/>
                          <a:latin typeface="+mn-lt"/>
                          <a:ea typeface="+mn-ea"/>
                          <a:cs typeface="+mn-cs"/>
                        </a:rPr>
                        <a:t>You would be well protected against</a:t>
                      </a:r>
                      <a:r>
                        <a:rPr lang="en-US" sz="2000" b="1" kern="1200" dirty="0">
                          <a:solidFill>
                            <a:schemeClr val="dk1"/>
                          </a:solidFill>
                          <a:effectLst/>
                          <a:latin typeface="+mn-lt"/>
                          <a:ea typeface="+mn-ea"/>
                          <a:cs typeface="+mn-cs"/>
                        </a:rPr>
                        <a:t> </a:t>
                      </a:r>
                      <a:r>
                        <a:rPr lang="en-US" sz="2000" kern="1200" dirty="0">
                          <a:solidFill>
                            <a:schemeClr val="dk1"/>
                          </a:solidFill>
                          <a:effectLst/>
                          <a:latin typeface="+mn-lt"/>
                          <a:ea typeface="+mn-ea"/>
                          <a:cs typeface="+mn-cs"/>
                        </a:rPr>
                        <a:t>new variants of the coronavirus</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effectLst/>
                          <a:latin typeface="Calibri" panose="020F0502020204030204" pitchFamily="34" charset="0"/>
                          <a:ea typeface="Calibri" panose="020F0502020204030204" pitchFamily="34" charset="0"/>
                          <a:cs typeface="Calibri" panose="020F0502020204030204" pitchFamily="34" charset="0"/>
                        </a:rPr>
                        <a:t>20%</a:t>
                      </a:r>
                    </a:p>
                  </a:txBody>
                  <a:tcPr marL="68580" marR="68580" marT="0" marB="0" anchor="ctr"/>
                </a:tc>
                <a:extLst>
                  <a:ext uri="{0D108BD9-81ED-4DB2-BD59-A6C34878D82A}">
                    <a16:rowId xmlns:a16="http://schemas.microsoft.com/office/drawing/2014/main" val="2261254615"/>
                  </a:ext>
                </a:extLst>
              </a:tr>
            </a:tbl>
          </a:graphicData>
        </a:graphic>
      </p:graphicFrame>
    </p:spTree>
    <p:extLst>
      <p:ext uri="{BB962C8B-B14F-4D97-AF65-F5344CB8AC3E}">
        <p14:creationId xmlns:p14="http://schemas.microsoft.com/office/powerpoint/2010/main" val="29855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48AF-B8D4-5945-9410-CEAFC9FF523F}"/>
              </a:ext>
            </a:extLst>
          </p:cNvPr>
          <p:cNvSpPr>
            <a:spLocks noGrp="1"/>
          </p:cNvSpPr>
          <p:nvPr>
            <p:ph type="title"/>
          </p:nvPr>
        </p:nvSpPr>
        <p:spPr>
          <a:xfrm>
            <a:off x="725065" y="155120"/>
            <a:ext cx="10168128" cy="759898"/>
          </a:xfrm>
        </p:spPr>
        <p:txBody>
          <a:bodyPr>
            <a:noAutofit/>
          </a:bodyPr>
          <a:lstStyle/>
          <a:p>
            <a:r>
              <a:rPr lang="en-US" sz="2800" dirty="0"/>
              <a:t>We look at beliefs measured in 2021? Which are associated with vaccine status? Norms</a:t>
            </a:r>
          </a:p>
        </p:txBody>
      </p:sp>
      <p:graphicFrame>
        <p:nvGraphicFramePr>
          <p:cNvPr id="5" name="Table 5">
            <a:extLst>
              <a:ext uri="{FF2B5EF4-FFF2-40B4-BE49-F238E27FC236}">
                <a16:creationId xmlns:a16="http://schemas.microsoft.com/office/drawing/2014/main" id="{C5D026B3-F8B4-4E4D-AF3B-3C799ABDEB1F}"/>
              </a:ext>
            </a:extLst>
          </p:cNvPr>
          <p:cNvGraphicFramePr>
            <a:graphicFrameLocks noGrp="1"/>
          </p:cNvGraphicFramePr>
          <p:nvPr>
            <p:ph idx="1"/>
            <p:extLst>
              <p:ext uri="{D42A27DB-BD31-4B8C-83A1-F6EECF244321}">
                <p14:modId xmlns:p14="http://schemas.microsoft.com/office/powerpoint/2010/main" val="1134646773"/>
              </p:ext>
            </p:extLst>
          </p:nvPr>
        </p:nvGraphicFramePr>
        <p:xfrm>
          <a:off x="216974" y="1274642"/>
          <a:ext cx="10917191" cy="2464466"/>
        </p:xfrm>
        <a:graphic>
          <a:graphicData uri="http://schemas.openxmlformats.org/drawingml/2006/table">
            <a:tbl>
              <a:tblPr firstRow="1" bandRow="1">
                <a:tableStyleId>{5C22544A-7EE6-4342-B048-85BDC9FD1C3A}</a:tableStyleId>
              </a:tblPr>
              <a:tblGrid>
                <a:gridCol w="8671470">
                  <a:extLst>
                    <a:ext uri="{9D8B030D-6E8A-4147-A177-3AD203B41FA5}">
                      <a16:colId xmlns:a16="http://schemas.microsoft.com/office/drawing/2014/main" val="3302208553"/>
                    </a:ext>
                  </a:extLst>
                </a:gridCol>
                <a:gridCol w="2245721">
                  <a:extLst>
                    <a:ext uri="{9D8B030D-6E8A-4147-A177-3AD203B41FA5}">
                      <a16:colId xmlns:a16="http://schemas.microsoft.com/office/drawing/2014/main" val="3906685828"/>
                    </a:ext>
                  </a:extLst>
                </a:gridCol>
              </a:tblGrid>
              <a:tr h="635666">
                <a:tc>
                  <a:txBody>
                    <a:bodyPr/>
                    <a:lstStyle/>
                    <a:p>
                      <a:r>
                        <a:rPr lang="en-US" dirty="0"/>
                        <a:t>Descriptive Norms</a:t>
                      </a:r>
                    </a:p>
                  </a:txBody>
                  <a:tcPr/>
                </a:tc>
                <a:tc>
                  <a:txBody>
                    <a:bodyPr/>
                    <a:lstStyle/>
                    <a:p>
                      <a:r>
                        <a:rPr lang="en-US" dirty="0"/>
                        <a:t>Percentage to gain</a:t>
                      </a:r>
                    </a:p>
                  </a:txBody>
                  <a:tcPr/>
                </a:tc>
                <a:extLst>
                  <a:ext uri="{0D108BD9-81ED-4DB2-BD59-A6C34878D82A}">
                    <a16:rowId xmlns:a16="http://schemas.microsoft.com/office/drawing/2014/main" val="897896583"/>
                  </a:ext>
                </a:extLst>
              </a:tr>
              <a:tr h="635666">
                <a:tc>
                  <a:txBody>
                    <a:bodyPr/>
                    <a:lstStyle/>
                    <a:p>
                      <a:r>
                        <a:rPr lang="en-US" sz="2400" kern="1200" dirty="0">
                          <a:solidFill>
                            <a:schemeClr val="dk1"/>
                          </a:solidFill>
                          <a:effectLst/>
                          <a:latin typeface="+mn-lt"/>
                          <a:ea typeface="+mn-ea"/>
                          <a:cs typeface="+mn-cs"/>
                        </a:rPr>
                        <a:t>How many of your four closest adult friends or family members have received at least one dose of a COVID-19 vaccine?</a:t>
                      </a:r>
                      <a:r>
                        <a:rPr lang="en-US" sz="2400" dirty="0">
                          <a:effectLst/>
                        </a:rPr>
                        <a:t>  (3 or 4)</a:t>
                      </a:r>
                      <a:endParaRPr lang="en-US" sz="2400" dirty="0"/>
                    </a:p>
                  </a:txBody>
                  <a:tcPr/>
                </a:tc>
                <a:tc>
                  <a:txBody>
                    <a:bodyPr/>
                    <a:lstStyle/>
                    <a:p>
                      <a:r>
                        <a:rPr lang="en-US" sz="2400" dirty="0"/>
                        <a:t>14%</a:t>
                      </a:r>
                    </a:p>
                  </a:txBody>
                  <a:tcPr/>
                </a:tc>
                <a:extLst>
                  <a:ext uri="{0D108BD9-81ED-4DB2-BD59-A6C34878D82A}">
                    <a16:rowId xmlns:a16="http://schemas.microsoft.com/office/drawing/2014/main" val="3519236323"/>
                  </a:ext>
                </a:extLst>
              </a:tr>
              <a:tr h="635666">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49288802"/>
                  </a:ext>
                </a:extLst>
              </a:tr>
            </a:tbl>
          </a:graphicData>
        </a:graphic>
      </p:graphicFrame>
      <p:graphicFrame>
        <p:nvGraphicFramePr>
          <p:cNvPr id="3" name="Table 2">
            <a:extLst>
              <a:ext uri="{FF2B5EF4-FFF2-40B4-BE49-F238E27FC236}">
                <a16:creationId xmlns:a16="http://schemas.microsoft.com/office/drawing/2014/main" id="{054C8965-970A-2247-A54D-A1EA296948DE}"/>
              </a:ext>
            </a:extLst>
          </p:cNvPr>
          <p:cNvGraphicFramePr>
            <a:graphicFrameLocks noGrp="1"/>
          </p:cNvGraphicFramePr>
          <p:nvPr>
            <p:extLst>
              <p:ext uri="{D42A27DB-BD31-4B8C-83A1-F6EECF244321}">
                <p14:modId xmlns:p14="http://schemas.microsoft.com/office/powerpoint/2010/main" val="1351896368"/>
              </p:ext>
            </p:extLst>
          </p:nvPr>
        </p:nvGraphicFramePr>
        <p:xfrm>
          <a:off x="216974" y="4098732"/>
          <a:ext cx="10917191" cy="1753428"/>
        </p:xfrm>
        <a:graphic>
          <a:graphicData uri="http://schemas.openxmlformats.org/drawingml/2006/table">
            <a:tbl>
              <a:tblPr firstRow="1" bandRow="1">
                <a:tableStyleId>{5C22544A-7EE6-4342-B048-85BDC9FD1C3A}</a:tableStyleId>
              </a:tblPr>
              <a:tblGrid>
                <a:gridCol w="8671470">
                  <a:extLst>
                    <a:ext uri="{9D8B030D-6E8A-4147-A177-3AD203B41FA5}">
                      <a16:colId xmlns:a16="http://schemas.microsoft.com/office/drawing/2014/main" val="1216184031"/>
                    </a:ext>
                  </a:extLst>
                </a:gridCol>
                <a:gridCol w="2245721">
                  <a:extLst>
                    <a:ext uri="{9D8B030D-6E8A-4147-A177-3AD203B41FA5}">
                      <a16:colId xmlns:a16="http://schemas.microsoft.com/office/drawing/2014/main" val="1054508009"/>
                    </a:ext>
                  </a:extLst>
                </a:gridCol>
              </a:tblGrid>
              <a:tr h="930468">
                <a:tc>
                  <a:txBody>
                    <a:bodyPr/>
                    <a:lstStyle/>
                    <a:p>
                      <a:r>
                        <a:rPr lang="en-US" dirty="0"/>
                        <a:t>Subjective norms</a:t>
                      </a:r>
                    </a:p>
                  </a:txBody>
                  <a:tcPr/>
                </a:tc>
                <a:tc>
                  <a:txBody>
                    <a:bodyPr/>
                    <a:lstStyle/>
                    <a:p>
                      <a:r>
                        <a:rPr lang="en-US" dirty="0"/>
                        <a:t>Percentage to gain</a:t>
                      </a:r>
                    </a:p>
                  </a:txBody>
                  <a:tcPr/>
                </a:tc>
                <a:extLst>
                  <a:ext uri="{0D108BD9-81ED-4DB2-BD59-A6C34878D82A}">
                    <a16:rowId xmlns:a16="http://schemas.microsoft.com/office/drawing/2014/main" val="4288500768"/>
                  </a:ext>
                </a:extLst>
              </a:tr>
              <a:tr h="274504">
                <a:tc>
                  <a:txBody>
                    <a:bodyPr/>
                    <a:lstStyle/>
                    <a:p>
                      <a:r>
                        <a:rPr lang="en-US" sz="2400" kern="1200" dirty="0">
                          <a:solidFill>
                            <a:schemeClr val="dk1"/>
                          </a:solidFill>
                          <a:effectLst/>
                          <a:latin typeface="+mn-lt"/>
                          <a:ea typeface="+mn-ea"/>
                          <a:cs typeface="+mn-cs"/>
                        </a:rPr>
                        <a:t>Do most people who are important to you approve of you getting vaccinated against the coronavirus?</a:t>
                      </a:r>
                      <a:r>
                        <a:rPr lang="en-US" sz="2400" dirty="0">
                          <a:effectLst/>
                        </a:rPr>
                        <a:t> </a:t>
                      </a:r>
                      <a:endParaRPr lang="en-US" sz="2400" dirty="0"/>
                    </a:p>
                  </a:txBody>
                  <a:tcPr/>
                </a:tc>
                <a:tc>
                  <a:txBody>
                    <a:bodyPr/>
                    <a:lstStyle/>
                    <a:p>
                      <a:r>
                        <a:rPr lang="en-US" sz="2400" dirty="0"/>
                        <a:t>10%</a:t>
                      </a:r>
                    </a:p>
                  </a:txBody>
                  <a:tcPr/>
                </a:tc>
                <a:extLst>
                  <a:ext uri="{0D108BD9-81ED-4DB2-BD59-A6C34878D82A}">
                    <a16:rowId xmlns:a16="http://schemas.microsoft.com/office/drawing/2014/main" val="3913766431"/>
                  </a:ext>
                </a:extLst>
              </a:tr>
            </a:tbl>
          </a:graphicData>
        </a:graphic>
      </p:graphicFrame>
    </p:spTree>
    <p:extLst>
      <p:ext uri="{BB962C8B-B14F-4D97-AF65-F5344CB8AC3E}">
        <p14:creationId xmlns:p14="http://schemas.microsoft.com/office/powerpoint/2010/main" val="331122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29FDC-4B37-A64F-B6FB-CE52BE7F2F20}"/>
              </a:ext>
            </a:extLst>
          </p:cNvPr>
          <p:cNvSpPr>
            <a:spLocks noGrp="1"/>
          </p:cNvSpPr>
          <p:nvPr>
            <p:ph type="title"/>
          </p:nvPr>
        </p:nvSpPr>
        <p:spPr/>
        <p:txBody>
          <a:bodyPr>
            <a:normAutofit fontScale="90000"/>
          </a:bodyPr>
          <a:lstStyle/>
          <a:p>
            <a:r>
              <a:rPr lang="en-US" dirty="0"/>
              <a:t>The study</a:t>
            </a:r>
            <a:br>
              <a:rPr lang="en-US" dirty="0"/>
            </a:br>
            <a:endParaRPr lang="en-US" dirty="0"/>
          </a:p>
        </p:txBody>
      </p:sp>
      <p:sp>
        <p:nvSpPr>
          <p:cNvPr id="3" name="Content Placeholder 2">
            <a:extLst>
              <a:ext uri="{FF2B5EF4-FFF2-40B4-BE49-F238E27FC236}">
                <a16:creationId xmlns:a16="http://schemas.microsoft.com/office/drawing/2014/main" id="{6680EB9F-E385-D547-96A7-F7239AB2228E}"/>
              </a:ext>
            </a:extLst>
          </p:cNvPr>
          <p:cNvSpPr>
            <a:spLocks noGrp="1"/>
          </p:cNvSpPr>
          <p:nvPr>
            <p:ph idx="1"/>
          </p:nvPr>
        </p:nvSpPr>
        <p:spPr>
          <a:xfrm>
            <a:off x="1115568" y="2478024"/>
            <a:ext cx="10168128" cy="3831336"/>
          </a:xfrm>
        </p:spPr>
        <p:txBody>
          <a:bodyPr>
            <a:normAutofit lnSpcReduction="10000"/>
          </a:bodyPr>
          <a:lstStyle/>
          <a:p>
            <a:r>
              <a:rPr lang="en-US" sz="2800" dirty="0"/>
              <a:t>Nationally representative adult sample (SSRS opinion panel): online and phone</a:t>
            </a:r>
          </a:p>
          <a:p>
            <a:r>
              <a:rPr lang="en-US" sz="2800" dirty="0"/>
              <a:t>Three waves of same respondents</a:t>
            </a:r>
          </a:p>
          <a:p>
            <a:pPr lvl="1"/>
            <a:r>
              <a:rPr lang="en-US" sz="2400" dirty="0"/>
              <a:t>T1 May 2020: n=1074</a:t>
            </a:r>
          </a:p>
          <a:p>
            <a:pPr lvl="1"/>
            <a:r>
              <a:rPr lang="en-US" sz="2400" dirty="0"/>
              <a:t>T2: June 2020: n=889</a:t>
            </a:r>
          </a:p>
          <a:p>
            <a:pPr lvl="1"/>
            <a:r>
              <a:rPr lang="en-US" sz="2400" dirty="0"/>
              <a:t>T3: April/June 2021: n=750 (70% retained)</a:t>
            </a:r>
          </a:p>
          <a:p>
            <a:r>
              <a:rPr lang="en-US" sz="2800" dirty="0"/>
              <a:t>Weighted to Current Population Survey, major demographics</a:t>
            </a:r>
          </a:p>
        </p:txBody>
      </p:sp>
    </p:spTree>
    <p:extLst>
      <p:ext uri="{BB962C8B-B14F-4D97-AF65-F5344CB8AC3E}">
        <p14:creationId xmlns:p14="http://schemas.microsoft.com/office/powerpoint/2010/main" val="2143731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48AF-B8D4-5945-9410-CEAFC9FF523F}"/>
              </a:ext>
            </a:extLst>
          </p:cNvPr>
          <p:cNvSpPr>
            <a:spLocks noGrp="1"/>
          </p:cNvSpPr>
          <p:nvPr>
            <p:ph type="title"/>
          </p:nvPr>
        </p:nvSpPr>
        <p:spPr>
          <a:xfrm>
            <a:off x="725065" y="155120"/>
            <a:ext cx="10168128" cy="759898"/>
          </a:xfrm>
        </p:spPr>
        <p:txBody>
          <a:bodyPr>
            <a:noAutofit/>
          </a:bodyPr>
          <a:lstStyle/>
          <a:p>
            <a:r>
              <a:rPr lang="en-US" sz="2800" dirty="0"/>
              <a:t>We look at beliefs measured in 2021? Which are associated with vaccine status? Other examples</a:t>
            </a:r>
          </a:p>
        </p:txBody>
      </p:sp>
      <p:graphicFrame>
        <p:nvGraphicFramePr>
          <p:cNvPr id="5" name="Table 5">
            <a:extLst>
              <a:ext uri="{FF2B5EF4-FFF2-40B4-BE49-F238E27FC236}">
                <a16:creationId xmlns:a16="http://schemas.microsoft.com/office/drawing/2014/main" id="{C5D026B3-F8B4-4E4D-AF3B-3C799ABDEB1F}"/>
              </a:ext>
            </a:extLst>
          </p:cNvPr>
          <p:cNvGraphicFramePr>
            <a:graphicFrameLocks noGrp="1"/>
          </p:cNvGraphicFramePr>
          <p:nvPr>
            <p:ph idx="1"/>
            <p:extLst>
              <p:ext uri="{D42A27DB-BD31-4B8C-83A1-F6EECF244321}">
                <p14:modId xmlns:p14="http://schemas.microsoft.com/office/powerpoint/2010/main" val="1744272569"/>
              </p:ext>
            </p:extLst>
          </p:nvPr>
        </p:nvGraphicFramePr>
        <p:xfrm>
          <a:off x="216974" y="1515381"/>
          <a:ext cx="10676219" cy="4749174"/>
        </p:xfrm>
        <a:graphic>
          <a:graphicData uri="http://schemas.openxmlformats.org/drawingml/2006/table">
            <a:tbl>
              <a:tblPr firstRow="1" bandRow="1">
                <a:tableStyleId>{5C22544A-7EE6-4342-B048-85BDC9FD1C3A}</a:tableStyleId>
              </a:tblPr>
              <a:tblGrid>
                <a:gridCol w="8480067">
                  <a:extLst>
                    <a:ext uri="{9D8B030D-6E8A-4147-A177-3AD203B41FA5}">
                      <a16:colId xmlns:a16="http://schemas.microsoft.com/office/drawing/2014/main" val="3302208553"/>
                    </a:ext>
                  </a:extLst>
                </a:gridCol>
                <a:gridCol w="2196152">
                  <a:extLst>
                    <a:ext uri="{9D8B030D-6E8A-4147-A177-3AD203B41FA5}">
                      <a16:colId xmlns:a16="http://schemas.microsoft.com/office/drawing/2014/main" val="3906685828"/>
                    </a:ext>
                  </a:extLst>
                </a:gridCol>
              </a:tblGrid>
              <a:tr h="769076">
                <a:tc>
                  <a:txBody>
                    <a:bodyPr/>
                    <a:lstStyle/>
                    <a:p>
                      <a:endParaRPr lang="en-US" dirty="0"/>
                    </a:p>
                  </a:txBody>
                  <a:tcPr/>
                </a:tc>
                <a:tc>
                  <a:txBody>
                    <a:bodyPr/>
                    <a:lstStyle/>
                    <a:p>
                      <a:r>
                        <a:rPr lang="en-US" dirty="0"/>
                        <a:t>Percentage to gain</a:t>
                      </a:r>
                    </a:p>
                  </a:txBody>
                  <a:tcPr/>
                </a:tc>
                <a:extLst>
                  <a:ext uri="{0D108BD9-81ED-4DB2-BD59-A6C34878D82A}">
                    <a16:rowId xmlns:a16="http://schemas.microsoft.com/office/drawing/2014/main" val="897896583"/>
                  </a:ext>
                </a:extLst>
              </a:tr>
              <a:tr h="769076">
                <a:tc>
                  <a:txBody>
                    <a:bodyPr/>
                    <a:lstStyle/>
                    <a:p>
                      <a:r>
                        <a:rPr lang="en-US" sz="2000" kern="1200" dirty="0">
                          <a:solidFill>
                            <a:schemeClr val="dk1"/>
                          </a:solidFill>
                          <a:effectLst/>
                          <a:latin typeface="+mn-lt"/>
                          <a:ea typeface="+mn-ea"/>
                          <a:cs typeface="+mn-cs"/>
                        </a:rPr>
                        <a:t>Drug companies are pushing vaccination just to make a lot of money</a:t>
                      </a:r>
                      <a:r>
                        <a:rPr lang="en-US" sz="2000" dirty="0">
                          <a:effectLst/>
                        </a:rPr>
                        <a:t> (strongly disagree)</a:t>
                      </a:r>
                      <a:endParaRPr lang="en-US" sz="2000" dirty="0"/>
                    </a:p>
                  </a:txBody>
                  <a:tcPr/>
                </a:tc>
                <a:tc>
                  <a:txBody>
                    <a:bodyPr/>
                    <a:lstStyle/>
                    <a:p>
                      <a:r>
                        <a:rPr lang="en-US" sz="2000" dirty="0"/>
                        <a:t>22%</a:t>
                      </a:r>
                    </a:p>
                  </a:txBody>
                  <a:tcPr/>
                </a:tc>
                <a:extLst>
                  <a:ext uri="{0D108BD9-81ED-4DB2-BD59-A6C34878D82A}">
                    <a16:rowId xmlns:a16="http://schemas.microsoft.com/office/drawing/2014/main" val="3885198229"/>
                  </a:ext>
                </a:extLst>
              </a:tr>
              <a:tr h="769076">
                <a:tc>
                  <a:txBody>
                    <a:bodyPr/>
                    <a:lstStyle/>
                    <a:p>
                      <a:r>
                        <a:rPr lang="en-US" sz="2000" kern="1200" dirty="0">
                          <a:solidFill>
                            <a:schemeClr val="dk1"/>
                          </a:solidFill>
                          <a:effectLst/>
                          <a:latin typeface="+mn-lt"/>
                          <a:ea typeface="+mn-ea"/>
                          <a:cs typeface="+mn-cs"/>
                        </a:rPr>
                        <a:t>The companies that developed the vaccines worked too fast</a:t>
                      </a:r>
                      <a:r>
                        <a:rPr lang="en-US" sz="2000" dirty="0">
                          <a:effectLst/>
                        </a:rPr>
                        <a:t>  (strongly disagree) </a:t>
                      </a:r>
                      <a:endParaRPr lang="en-US" sz="2000" dirty="0"/>
                    </a:p>
                  </a:txBody>
                  <a:tcPr/>
                </a:tc>
                <a:tc>
                  <a:txBody>
                    <a:bodyPr/>
                    <a:lstStyle/>
                    <a:p>
                      <a:r>
                        <a:rPr lang="en-US" sz="2000" dirty="0"/>
                        <a:t>19%</a:t>
                      </a:r>
                    </a:p>
                  </a:txBody>
                  <a:tcPr/>
                </a:tc>
                <a:extLst>
                  <a:ext uri="{0D108BD9-81ED-4DB2-BD59-A6C34878D82A}">
                    <a16:rowId xmlns:a16="http://schemas.microsoft.com/office/drawing/2014/main" val="845756952"/>
                  </a:ext>
                </a:extLst>
              </a:tr>
              <a:tr h="763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How do you feel about the possibility that you or someone in your immediate family might catch the coronavirus?</a:t>
                      </a:r>
                      <a:r>
                        <a:rPr lang="en-US" sz="2000" dirty="0">
                          <a:effectLst/>
                        </a:rPr>
                        <a:t>  </a:t>
                      </a:r>
                      <a:r>
                        <a:rPr lang="en-US" sz="2000" dirty="0">
                          <a:solidFill>
                            <a:srgbClr val="264A60"/>
                          </a:solidFill>
                          <a:effectLst/>
                          <a:latin typeface="+mn-lt"/>
                        </a:rPr>
                        <a:t>(very worried)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rgbClr val="264A60"/>
                        </a:solidFill>
                        <a:effectLst/>
                        <a:latin typeface="+mn-lt"/>
                      </a:endParaRPr>
                    </a:p>
                  </a:txBody>
                  <a:tcPr marL="47625" marR="47625" marT="0" marB="0" anchor="b"/>
                </a:tc>
                <a:tc>
                  <a:txBody>
                    <a:bodyPr/>
                    <a:lstStyle/>
                    <a:p>
                      <a:r>
                        <a:rPr lang="en-US" sz="2000" dirty="0"/>
                        <a:t>17%</a:t>
                      </a:r>
                    </a:p>
                  </a:txBody>
                  <a:tcPr/>
                </a:tc>
                <a:extLst>
                  <a:ext uri="{0D108BD9-81ED-4DB2-BD59-A6C34878D82A}">
                    <a16:rowId xmlns:a16="http://schemas.microsoft.com/office/drawing/2014/main" val="2503871590"/>
                  </a:ext>
                </a:extLst>
              </a:tr>
              <a:tr h="763773">
                <a:tc>
                  <a:txBody>
                    <a:bodyPr/>
                    <a:lstStyle/>
                    <a:p>
                      <a:r>
                        <a:rPr lang="en-US" sz="2000" kern="1200" dirty="0">
                          <a:solidFill>
                            <a:schemeClr val="dk1"/>
                          </a:solidFill>
                          <a:effectLst/>
                          <a:latin typeface="+mn-lt"/>
                          <a:ea typeface="+mn-ea"/>
                          <a:cs typeface="+mn-cs"/>
                        </a:rPr>
                        <a:t>It was/would be difficult to sign up for a vaccine appointment</a:t>
                      </a:r>
                      <a:r>
                        <a:rPr lang="en-US" sz="2000" dirty="0">
                          <a:effectLst/>
                        </a:rPr>
                        <a:t> </a:t>
                      </a:r>
                      <a:endParaRPr lang="en-US" sz="2000" dirty="0"/>
                    </a:p>
                  </a:txBody>
                  <a:tcPr/>
                </a:tc>
                <a:tc>
                  <a:txBody>
                    <a:bodyPr/>
                    <a:lstStyle/>
                    <a:p>
                      <a:r>
                        <a:rPr lang="en-US" sz="2000" dirty="0"/>
                        <a:t>4%</a:t>
                      </a:r>
                    </a:p>
                  </a:txBody>
                  <a:tcPr/>
                </a:tc>
                <a:extLst>
                  <a:ext uri="{0D108BD9-81ED-4DB2-BD59-A6C34878D82A}">
                    <a16:rowId xmlns:a16="http://schemas.microsoft.com/office/drawing/2014/main" val="3555005918"/>
                  </a:ext>
                </a:extLst>
              </a:tr>
              <a:tr h="763773">
                <a:tc>
                  <a:txBody>
                    <a:bodyPr/>
                    <a:lstStyle/>
                    <a:p>
                      <a:r>
                        <a:rPr lang="en-US" sz="2000" kern="1200" dirty="0">
                          <a:solidFill>
                            <a:schemeClr val="dk1"/>
                          </a:solidFill>
                          <a:effectLst/>
                          <a:latin typeface="+mn-lt"/>
                          <a:ea typeface="+mn-ea"/>
                          <a:cs typeface="+mn-cs"/>
                        </a:rPr>
                        <a:t>You would not have to wear a mask or social distance in public places</a:t>
                      </a:r>
                      <a:r>
                        <a:rPr lang="en-US" sz="2000" dirty="0">
                          <a:effectLst/>
                        </a:rPr>
                        <a:t> </a:t>
                      </a:r>
                      <a:endParaRPr lang="en-US" sz="2000" dirty="0"/>
                    </a:p>
                  </a:txBody>
                  <a:tcPr/>
                </a:tc>
                <a:tc>
                  <a:txBody>
                    <a:bodyPr/>
                    <a:lstStyle/>
                    <a:p>
                      <a:r>
                        <a:rPr lang="en-US" sz="2000" dirty="0"/>
                        <a:t>-2%</a:t>
                      </a:r>
                    </a:p>
                  </a:txBody>
                  <a:tcPr/>
                </a:tc>
                <a:extLst>
                  <a:ext uri="{0D108BD9-81ED-4DB2-BD59-A6C34878D82A}">
                    <a16:rowId xmlns:a16="http://schemas.microsoft.com/office/drawing/2014/main" val="1094879744"/>
                  </a:ext>
                </a:extLst>
              </a:tr>
            </a:tbl>
          </a:graphicData>
        </a:graphic>
      </p:graphicFrame>
    </p:spTree>
    <p:extLst>
      <p:ext uri="{BB962C8B-B14F-4D97-AF65-F5344CB8AC3E}">
        <p14:creationId xmlns:p14="http://schemas.microsoft.com/office/powerpoint/2010/main" val="2369653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6FE00-7A2A-2E4E-A3D7-9B347C6DB1D2}"/>
              </a:ext>
            </a:extLst>
          </p:cNvPr>
          <p:cNvSpPr>
            <a:spLocks noGrp="1"/>
          </p:cNvSpPr>
          <p:nvPr>
            <p:ph type="title"/>
          </p:nvPr>
        </p:nvSpPr>
        <p:spPr/>
        <p:txBody>
          <a:bodyPr/>
          <a:lstStyle/>
          <a:p>
            <a:r>
              <a:rPr lang="en-US" dirty="0"/>
              <a:t>Implications 1</a:t>
            </a:r>
          </a:p>
        </p:txBody>
      </p:sp>
      <p:sp>
        <p:nvSpPr>
          <p:cNvPr id="3" name="Content Placeholder 2">
            <a:extLst>
              <a:ext uri="{FF2B5EF4-FFF2-40B4-BE49-F238E27FC236}">
                <a16:creationId xmlns:a16="http://schemas.microsoft.com/office/drawing/2014/main" id="{8451C929-E2BB-3049-96BC-4C7B3F751123}"/>
              </a:ext>
            </a:extLst>
          </p:cNvPr>
          <p:cNvSpPr>
            <a:spLocks noGrp="1"/>
          </p:cNvSpPr>
          <p:nvPr>
            <p:ph idx="1"/>
          </p:nvPr>
        </p:nvSpPr>
        <p:spPr>
          <a:xfrm>
            <a:off x="1115568" y="2478023"/>
            <a:ext cx="10168128" cy="4033135"/>
          </a:xfrm>
        </p:spPr>
        <p:txBody>
          <a:bodyPr>
            <a:normAutofit/>
          </a:bodyPr>
          <a:lstStyle/>
          <a:p>
            <a:r>
              <a:rPr lang="en-US" dirty="0"/>
              <a:t>Intentions really do predict behavior 12 months later</a:t>
            </a:r>
          </a:p>
          <a:p>
            <a:r>
              <a:rPr lang="en-US" dirty="0"/>
              <a:t>Our data supports the association of the expected predictors: age, education, metropolitan residence, religious affiliation, political party, misinformation, concerns for government regulation.</a:t>
            </a:r>
          </a:p>
          <a:p>
            <a:r>
              <a:rPr lang="en-US" dirty="0"/>
              <a:t>Gender does not appear to be associated, and race is associated only for young people (a change since T1.) </a:t>
            </a:r>
          </a:p>
          <a:p>
            <a:r>
              <a:rPr lang="en-US" dirty="0"/>
              <a:t>The mandate appears to hold promise.</a:t>
            </a:r>
          </a:p>
        </p:txBody>
      </p:sp>
    </p:spTree>
    <p:extLst>
      <p:ext uri="{BB962C8B-B14F-4D97-AF65-F5344CB8AC3E}">
        <p14:creationId xmlns:p14="http://schemas.microsoft.com/office/powerpoint/2010/main" val="4238850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6FE00-7A2A-2E4E-A3D7-9B347C6DB1D2}"/>
              </a:ext>
            </a:extLst>
          </p:cNvPr>
          <p:cNvSpPr>
            <a:spLocks noGrp="1"/>
          </p:cNvSpPr>
          <p:nvPr>
            <p:ph type="title"/>
          </p:nvPr>
        </p:nvSpPr>
        <p:spPr/>
        <p:txBody>
          <a:bodyPr/>
          <a:lstStyle/>
          <a:p>
            <a:r>
              <a:rPr lang="en-US" dirty="0"/>
              <a:t>Implications 2</a:t>
            </a:r>
          </a:p>
        </p:txBody>
      </p:sp>
      <p:sp>
        <p:nvSpPr>
          <p:cNvPr id="3" name="Content Placeholder 2">
            <a:extLst>
              <a:ext uri="{FF2B5EF4-FFF2-40B4-BE49-F238E27FC236}">
                <a16:creationId xmlns:a16="http://schemas.microsoft.com/office/drawing/2014/main" id="{8451C929-E2BB-3049-96BC-4C7B3F751123}"/>
              </a:ext>
            </a:extLst>
          </p:cNvPr>
          <p:cNvSpPr>
            <a:spLocks noGrp="1"/>
          </p:cNvSpPr>
          <p:nvPr>
            <p:ph idx="1"/>
          </p:nvPr>
        </p:nvSpPr>
        <p:spPr>
          <a:xfrm>
            <a:off x="1115568" y="2478023"/>
            <a:ext cx="10168128" cy="4033135"/>
          </a:xfrm>
        </p:spPr>
        <p:txBody>
          <a:bodyPr>
            <a:normAutofit/>
          </a:bodyPr>
          <a:lstStyle/>
          <a:p>
            <a:r>
              <a:rPr lang="en-US" dirty="0"/>
              <a:t>We describe a method for choosing which beliefs merit more and less attention for communication interventions.  </a:t>
            </a:r>
          </a:p>
          <a:p>
            <a:r>
              <a:rPr lang="en-US" dirty="0"/>
              <a:t>By and large the common foci for campaigns [safety for self; efficacy for self and others; trust in public health sources] are supported in these analyses</a:t>
            </a:r>
          </a:p>
          <a:p>
            <a:r>
              <a:rPr lang="en-US" dirty="0"/>
              <a:t>Some other potential campaign targets [e.g. concerns with being a test subject, the promise of going mask free, the ease of signing up] are less promising. Financial issues are inconsistent.</a:t>
            </a:r>
          </a:p>
          <a:p>
            <a:pPr marL="0" indent="0">
              <a:buNone/>
            </a:pPr>
            <a:endParaRPr lang="en-US" dirty="0"/>
          </a:p>
        </p:txBody>
      </p:sp>
    </p:spTree>
    <p:extLst>
      <p:ext uri="{BB962C8B-B14F-4D97-AF65-F5344CB8AC3E}">
        <p14:creationId xmlns:p14="http://schemas.microsoft.com/office/powerpoint/2010/main" val="404392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D533-5CB3-924E-91BE-30CE4C637464}"/>
              </a:ext>
            </a:extLst>
          </p:cNvPr>
          <p:cNvSpPr>
            <a:spLocks noGrp="1"/>
          </p:cNvSpPr>
          <p:nvPr>
            <p:ph type="title"/>
          </p:nvPr>
        </p:nvSpPr>
        <p:spPr/>
        <p:txBody>
          <a:bodyPr/>
          <a:lstStyle/>
          <a:p>
            <a:r>
              <a:rPr lang="en-US" dirty="0"/>
              <a:t>Vaccination outcome status measures</a:t>
            </a:r>
          </a:p>
        </p:txBody>
      </p:sp>
      <p:sp>
        <p:nvSpPr>
          <p:cNvPr id="3" name="Content Placeholder 2">
            <a:extLst>
              <a:ext uri="{FF2B5EF4-FFF2-40B4-BE49-F238E27FC236}">
                <a16:creationId xmlns:a16="http://schemas.microsoft.com/office/drawing/2014/main" id="{FEF95266-6B38-0641-8A7D-D7DBBC54555A}"/>
              </a:ext>
            </a:extLst>
          </p:cNvPr>
          <p:cNvSpPr>
            <a:spLocks noGrp="1"/>
          </p:cNvSpPr>
          <p:nvPr>
            <p:ph sz="half" idx="1"/>
          </p:nvPr>
        </p:nvSpPr>
        <p:spPr/>
        <p:txBody>
          <a:bodyPr>
            <a:normAutofit/>
          </a:bodyPr>
          <a:lstStyle/>
          <a:p>
            <a:pPr marL="0" indent="0">
              <a:buNone/>
            </a:pPr>
            <a:r>
              <a:rPr lang="en-US" b="1" dirty="0"/>
              <a:t>Intentions (T1, T2, T3)</a:t>
            </a:r>
          </a:p>
          <a:p>
            <a:r>
              <a:rPr lang="en-US" dirty="0"/>
              <a:t>If you were able to get a vaccine for coronavirus today, what is the likelihood that you would get vaccinated? </a:t>
            </a:r>
          </a:p>
          <a:p>
            <a:pPr marL="914400" lvl="2" indent="0">
              <a:buNone/>
            </a:pPr>
            <a:r>
              <a:rPr lang="en-US" dirty="0"/>
              <a:t>Very likely</a:t>
            </a:r>
          </a:p>
          <a:p>
            <a:pPr marL="914400" lvl="2" indent="0">
              <a:buNone/>
            </a:pPr>
            <a:r>
              <a:rPr lang="en-US" dirty="0"/>
              <a:t>Somewhat likely</a:t>
            </a:r>
          </a:p>
          <a:p>
            <a:pPr marL="914400" lvl="2" indent="0">
              <a:buNone/>
            </a:pPr>
            <a:r>
              <a:rPr lang="en-US" dirty="0"/>
              <a:t>Somewhat unlikely</a:t>
            </a:r>
          </a:p>
          <a:p>
            <a:pPr marL="914400" lvl="2" indent="0">
              <a:buNone/>
            </a:pPr>
            <a:r>
              <a:rPr lang="en-US" dirty="0"/>
              <a:t>Very unlikely </a:t>
            </a:r>
          </a:p>
        </p:txBody>
      </p:sp>
      <p:sp>
        <p:nvSpPr>
          <p:cNvPr id="4" name="Content Placeholder 3">
            <a:extLst>
              <a:ext uri="{FF2B5EF4-FFF2-40B4-BE49-F238E27FC236}">
                <a16:creationId xmlns:a16="http://schemas.microsoft.com/office/drawing/2014/main" id="{120816F7-629B-2048-9894-5038035B9FEC}"/>
              </a:ext>
            </a:extLst>
          </p:cNvPr>
          <p:cNvSpPr>
            <a:spLocks noGrp="1"/>
          </p:cNvSpPr>
          <p:nvPr>
            <p:ph sz="half" idx="2"/>
          </p:nvPr>
        </p:nvSpPr>
        <p:spPr/>
        <p:txBody>
          <a:bodyPr>
            <a:normAutofit/>
          </a:bodyPr>
          <a:lstStyle/>
          <a:p>
            <a:pPr marL="0" indent="0">
              <a:buNone/>
            </a:pPr>
            <a:r>
              <a:rPr lang="en-US" b="1" dirty="0"/>
              <a:t>Behavior (T3 only)</a:t>
            </a:r>
          </a:p>
          <a:p>
            <a:r>
              <a:rPr lang="en-US" dirty="0"/>
              <a:t>Have you received at least one dose of any of the COVID-19 or coronavirus vaccines? </a:t>
            </a:r>
          </a:p>
          <a:p>
            <a:pPr marL="457200" lvl="1" indent="0">
              <a:buNone/>
            </a:pPr>
            <a:r>
              <a:rPr lang="en-US" dirty="0"/>
              <a:t>	No/Yes</a:t>
            </a:r>
          </a:p>
          <a:p>
            <a:r>
              <a:rPr lang="en-US" dirty="0"/>
              <a:t>Are you now fully vaccinated? </a:t>
            </a:r>
          </a:p>
          <a:p>
            <a:pPr marL="0" indent="0">
              <a:buNone/>
            </a:pPr>
            <a:r>
              <a:rPr lang="en-US" dirty="0"/>
              <a:t>	</a:t>
            </a:r>
            <a:r>
              <a:rPr lang="en-US" sz="2000" dirty="0"/>
              <a:t>No/Yes</a:t>
            </a:r>
            <a:endParaRPr lang="en-US" dirty="0"/>
          </a:p>
        </p:txBody>
      </p:sp>
    </p:spTree>
    <p:extLst>
      <p:ext uri="{BB962C8B-B14F-4D97-AF65-F5344CB8AC3E}">
        <p14:creationId xmlns:p14="http://schemas.microsoft.com/office/powerpoint/2010/main" val="25015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p:txBody>
          <a:bodyPr/>
          <a:lstStyle/>
          <a:p>
            <a:r>
              <a:rPr lang="en-US" dirty="0"/>
              <a:t>Vaccination outcome variables</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1218808914"/>
              </p:ext>
            </p:extLst>
          </p:nvPr>
        </p:nvGraphicFramePr>
        <p:xfrm>
          <a:off x="1115760" y="2173288"/>
          <a:ext cx="9623959" cy="4297618"/>
        </p:xfrm>
        <a:graphic>
          <a:graphicData uri="http://schemas.openxmlformats.org/drawingml/2006/table">
            <a:tbl>
              <a:tblPr firstRow="1" bandRow="1">
                <a:tableStyleId>{5C22544A-7EE6-4342-B048-85BDC9FD1C3A}</a:tableStyleId>
              </a:tblPr>
              <a:tblGrid>
                <a:gridCol w="4722326">
                  <a:extLst>
                    <a:ext uri="{9D8B030D-6E8A-4147-A177-3AD203B41FA5}">
                      <a16:colId xmlns:a16="http://schemas.microsoft.com/office/drawing/2014/main" val="3637679599"/>
                    </a:ext>
                  </a:extLst>
                </a:gridCol>
                <a:gridCol w="2540692">
                  <a:extLst>
                    <a:ext uri="{9D8B030D-6E8A-4147-A177-3AD203B41FA5}">
                      <a16:colId xmlns:a16="http://schemas.microsoft.com/office/drawing/2014/main" val="3941237066"/>
                    </a:ext>
                  </a:extLst>
                </a:gridCol>
                <a:gridCol w="2360941">
                  <a:extLst>
                    <a:ext uri="{9D8B030D-6E8A-4147-A177-3AD203B41FA5}">
                      <a16:colId xmlns:a16="http://schemas.microsoft.com/office/drawing/2014/main" val="272822620"/>
                    </a:ext>
                  </a:extLst>
                </a:gridCol>
              </a:tblGrid>
              <a:tr h="673314">
                <a:tc>
                  <a:txBody>
                    <a:bodyPr/>
                    <a:lstStyle/>
                    <a:p>
                      <a:r>
                        <a:rPr lang="en-US" dirty="0"/>
                        <a:t>Variable</a:t>
                      </a:r>
                    </a:p>
                  </a:txBody>
                  <a:tcPr/>
                </a:tc>
                <a:tc>
                  <a:txBody>
                    <a:bodyPr/>
                    <a:lstStyle/>
                    <a:p>
                      <a:pPr algn="ctr"/>
                      <a:r>
                        <a:rPr lang="en-US" dirty="0"/>
                        <a:t>% somewhat or very likely</a:t>
                      </a:r>
                    </a:p>
                  </a:txBody>
                  <a:tcPr/>
                </a:tc>
                <a:tc>
                  <a:txBody>
                    <a:bodyPr/>
                    <a:lstStyle/>
                    <a:p>
                      <a:pPr algn="ctr"/>
                      <a:r>
                        <a:rPr lang="en-US" dirty="0"/>
                        <a:t>% somewhat or very unlikely</a:t>
                      </a:r>
                    </a:p>
                  </a:txBody>
                  <a:tcPr/>
                </a:tc>
                <a:extLst>
                  <a:ext uri="{0D108BD9-81ED-4DB2-BD59-A6C34878D82A}">
                    <a16:rowId xmlns:a16="http://schemas.microsoft.com/office/drawing/2014/main" val="325780896"/>
                  </a:ext>
                </a:extLst>
              </a:tr>
              <a:tr h="416813">
                <a:tc>
                  <a:txBody>
                    <a:bodyPr/>
                    <a:lstStyle/>
                    <a:p>
                      <a:r>
                        <a:rPr lang="en-US" sz="2000" dirty="0"/>
                        <a:t>Intentions T1</a:t>
                      </a:r>
                    </a:p>
                  </a:txBody>
                  <a:tcPr/>
                </a:tc>
                <a:tc>
                  <a:txBody>
                    <a:bodyPr/>
                    <a:lstStyle/>
                    <a:p>
                      <a:pPr algn="ctr"/>
                      <a:r>
                        <a:rPr lang="en-US" sz="2400" dirty="0"/>
                        <a:t>67%</a:t>
                      </a:r>
                    </a:p>
                  </a:txBody>
                  <a:tcPr/>
                </a:tc>
                <a:tc>
                  <a:txBody>
                    <a:bodyPr/>
                    <a:lstStyle/>
                    <a:p>
                      <a:pPr algn="ctr"/>
                      <a:r>
                        <a:rPr lang="en-US" sz="2400" dirty="0"/>
                        <a:t>33%</a:t>
                      </a:r>
                    </a:p>
                  </a:txBody>
                  <a:tcPr/>
                </a:tc>
                <a:extLst>
                  <a:ext uri="{0D108BD9-81ED-4DB2-BD59-A6C34878D82A}">
                    <a16:rowId xmlns:a16="http://schemas.microsoft.com/office/drawing/2014/main" val="1084994822"/>
                  </a:ext>
                </a:extLst>
              </a:tr>
              <a:tr h="416813">
                <a:tc>
                  <a:txBody>
                    <a:bodyPr/>
                    <a:lstStyle/>
                    <a:p>
                      <a:r>
                        <a:rPr lang="en-US" sz="2000" dirty="0"/>
                        <a:t>Intentions T2</a:t>
                      </a:r>
                    </a:p>
                  </a:txBody>
                  <a:tcPr/>
                </a:tc>
                <a:tc>
                  <a:txBody>
                    <a:bodyPr/>
                    <a:lstStyle/>
                    <a:p>
                      <a:pPr algn="ctr"/>
                      <a:r>
                        <a:rPr lang="en-US" sz="2400" dirty="0"/>
                        <a:t>63%</a:t>
                      </a:r>
                    </a:p>
                  </a:txBody>
                  <a:tcPr/>
                </a:tc>
                <a:tc>
                  <a:txBody>
                    <a:bodyPr/>
                    <a:lstStyle/>
                    <a:p>
                      <a:pPr algn="ctr"/>
                      <a:r>
                        <a:rPr lang="en-US" sz="2400" dirty="0"/>
                        <a:t>37%</a:t>
                      </a:r>
                    </a:p>
                  </a:txBody>
                  <a:tcPr/>
                </a:tc>
                <a:extLst>
                  <a:ext uri="{0D108BD9-81ED-4DB2-BD59-A6C34878D82A}">
                    <a16:rowId xmlns:a16="http://schemas.microsoft.com/office/drawing/2014/main" val="1968917430"/>
                  </a:ext>
                </a:extLst>
              </a:tr>
              <a:tr h="416813">
                <a:tc>
                  <a:txBody>
                    <a:bodyPr/>
                    <a:lstStyle/>
                    <a:p>
                      <a:endParaRPr lang="en-US" sz="2000" dirty="0"/>
                    </a:p>
                  </a:txBody>
                  <a:tcPr/>
                </a:tc>
                <a:tc>
                  <a:txBody>
                    <a:bodyPr/>
                    <a:lstStyle/>
                    <a:p>
                      <a:pPr algn="ctr"/>
                      <a:endParaRPr lang="en-US" sz="2400" dirty="0"/>
                    </a:p>
                  </a:txBody>
                  <a:tcPr/>
                </a:tc>
                <a:tc>
                  <a:txBody>
                    <a:bodyPr/>
                    <a:lstStyle/>
                    <a:p>
                      <a:pPr algn="ctr"/>
                      <a:endParaRPr lang="en-US" sz="2400"/>
                    </a:p>
                  </a:txBody>
                  <a:tcPr/>
                </a:tc>
                <a:extLst>
                  <a:ext uri="{0D108BD9-81ED-4DB2-BD59-A6C34878D82A}">
                    <a16:rowId xmlns:a16="http://schemas.microsoft.com/office/drawing/2014/main" val="2160508082"/>
                  </a:ext>
                </a:extLst>
              </a:tr>
              <a:tr h="416813">
                <a:tc>
                  <a:txBody>
                    <a:bodyPr/>
                    <a:lstStyle/>
                    <a:p>
                      <a:endParaRPr lang="en-US" sz="2000" dirty="0">
                        <a:solidFill>
                          <a:schemeClr val="bg1"/>
                        </a:solidFill>
                      </a:endParaRPr>
                    </a:p>
                  </a:txBody>
                  <a:tcPr>
                    <a:solidFill>
                      <a:schemeClr val="accent1"/>
                    </a:solidFill>
                  </a:tcPr>
                </a:tc>
                <a:tc>
                  <a:txBody>
                    <a:bodyPr/>
                    <a:lstStyle/>
                    <a:p>
                      <a:pPr algn="ctr"/>
                      <a:r>
                        <a:rPr lang="en-US" sz="2400" dirty="0">
                          <a:solidFill>
                            <a:schemeClr val="bg1"/>
                          </a:solidFill>
                        </a:rPr>
                        <a:t>Yes</a:t>
                      </a:r>
                    </a:p>
                  </a:txBody>
                  <a:tcPr>
                    <a:solidFill>
                      <a:schemeClr val="accent1"/>
                    </a:solidFill>
                  </a:tcPr>
                </a:tc>
                <a:tc>
                  <a:txBody>
                    <a:bodyPr/>
                    <a:lstStyle/>
                    <a:p>
                      <a:pPr algn="ctr"/>
                      <a:r>
                        <a:rPr lang="en-US" sz="2400" dirty="0">
                          <a:solidFill>
                            <a:schemeClr val="bg1"/>
                          </a:solidFill>
                        </a:rPr>
                        <a:t>No</a:t>
                      </a:r>
                    </a:p>
                  </a:txBody>
                  <a:tcPr>
                    <a:solidFill>
                      <a:schemeClr val="accent1"/>
                    </a:solidFill>
                  </a:tcPr>
                </a:tc>
                <a:extLst>
                  <a:ext uri="{0D108BD9-81ED-4DB2-BD59-A6C34878D82A}">
                    <a16:rowId xmlns:a16="http://schemas.microsoft.com/office/drawing/2014/main" val="2485261209"/>
                  </a:ext>
                </a:extLst>
              </a:tr>
              <a:tr h="737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At least 1 vaccine dose T3</a:t>
                      </a:r>
                    </a:p>
                  </a:txBody>
                  <a:tcPr/>
                </a:tc>
                <a:tc>
                  <a:txBody>
                    <a:bodyPr/>
                    <a:lstStyle/>
                    <a:p>
                      <a:pPr algn="ctr"/>
                      <a:r>
                        <a:rPr lang="en-US" sz="2400" dirty="0"/>
                        <a:t>57%</a:t>
                      </a:r>
                    </a:p>
                  </a:txBody>
                  <a:tcPr/>
                </a:tc>
                <a:tc>
                  <a:txBody>
                    <a:bodyPr/>
                    <a:lstStyle/>
                    <a:p>
                      <a:pPr algn="ctr"/>
                      <a:r>
                        <a:rPr lang="en-US" sz="2400" dirty="0"/>
                        <a:t>43%</a:t>
                      </a:r>
                    </a:p>
                  </a:txBody>
                  <a:tcPr/>
                </a:tc>
                <a:extLst>
                  <a:ext uri="{0D108BD9-81ED-4DB2-BD59-A6C34878D82A}">
                    <a16:rowId xmlns:a16="http://schemas.microsoft.com/office/drawing/2014/main" val="3200983183"/>
                  </a:ext>
                </a:extLst>
              </a:tr>
              <a:tr h="1058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a:t>
                      </a:r>
                    </a:p>
                  </a:txBody>
                  <a:tcPr/>
                </a:tc>
                <a:tc>
                  <a:txBody>
                    <a:bodyPr/>
                    <a:lstStyle/>
                    <a:p>
                      <a:pPr algn="ctr"/>
                      <a:r>
                        <a:rPr lang="en-US" sz="2400" dirty="0"/>
                        <a:t>74%</a:t>
                      </a:r>
                    </a:p>
                  </a:txBody>
                  <a:tcPr/>
                </a:tc>
                <a:tc>
                  <a:txBody>
                    <a:bodyPr/>
                    <a:lstStyle/>
                    <a:p>
                      <a:pPr algn="ctr"/>
                      <a:r>
                        <a:rPr lang="en-US" sz="2400" dirty="0"/>
                        <a:t>26%</a:t>
                      </a:r>
                    </a:p>
                  </a:txBody>
                  <a:tcPr/>
                </a:tc>
                <a:extLst>
                  <a:ext uri="{0D108BD9-81ED-4DB2-BD59-A6C34878D82A}">
                    <a16:rowId xmlns:a16="http://schemas.microsoft.com/office/drawing/2014/main" val="3770670156"/>
                  </a:ext>
                </a:extLst>
              </a:tr>
            </a:tbl>
          </a:graphicData>
        </a:graphic>
      </p:graphicFrame>
    </p:spTree>
    <p:extLst>
      <p:ext uri="{BB962C8B-B14F-4D97-AF65-F5344CB8AC3E}">
        <p14:creationId xmlns:p14="http://schemas.microsoft.com/office/powerpoint/2010/main" val="331513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p:txBody>
          <a:bodyPr>
            <a:normAutofit fontScale="90000"/>
          </a:bodyPr>
          <a:lstStyle/>
          <a:p>
            <a:r>
              <a:rPr lang="en-US" dirty="0"/>
              <a:t>Intention strongly predicts behavior one year later when vaccines available.</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1125203622"/>
              </p:ext>
            </p:extLst>
          </p:nvPr>
        </p:nvGraphicFramePr>
        <p:xfrm>
          <a:off x="1115760" y="2173288"/>
          <a:ext cx="9623958"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1631577">
                  <a:extLst>
                    <a:ext uri="{9D8B030D-6E8A-4147-A177-3AD203B41FA5}">
                      <a16:colId xmlns:a16="http://schemas.microsoft.com/office/drawing/2014/main" val="3941237066"/>
                    </a:ext>
                  </a:extLst>
                </a:gridCol>
                <a:gridCol w="1402281">
                  <a:extLst>
                    <a:ext uri="{9D8B030D-6E8A-4147-A177-3AD203B41FA5}">
                      <a16:colId xmlns:a16="http://schemas.microsoft.com/office/drawing/2014/main" val="272822620"/>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67%</a:t>
                      </a:r>
                    </a:p>
                  </a:txBody>
                  <a:tcPr/>
                </a:tc>
                <a:tc>
                  <a:txBody>
                    <a:bodyPr/>
                    <a:lstStyle/>
                    <a:p>
                      <a:pPr algn="ctr"/>
                      <a:endParaRPr lang="en-US" dirty="0"/>
                    </a:p>
                  </a:txBody>
                  <a:tcPr/>
                </a:tc>
                <a:tc gridSpan="4">
                  <a:txBody>
                    <a:bodyPr/>
                    <a:lstStyle/>
                    <a:p>
                      <a:pPr algn="ctr"/>
                      <a:r>
                        <a:rPr lang="en-US" dirty="0"/>
                        <a:t>Intention T1 (April 2020)</a:t>
                      </a:r>
                    </a:p>
                  </a:txBody>
                  <a:tcPr/>
                </a:tc>
                <a:tc hMerge="1">
                  <a:txBody>
                    <a:bodyPr/>
                    <a:lstStyle/>
                    <a:p>
                      <a:pPr algn="ctr"/>
                      <a:endParaRPr lang="en-US" dirty="0"/>
                    </a:p>
                  </a:txBody>
                  <a:tcPr/>
                </a:tc>
                <a:tc hMerge="1">
                  <a:txBody>
                    <a:bodyPr/>
                    <a:lstStyle/>
                    <a:p>
                      <a:pPr algn="ctr"/>
                      <a:r>
                        <a:rPr lang="en-US" dirty="0"/>
                        <a:t>Intention T1 (April 2020)</a:t>
                      </a:r>
                    </a:p>
                  </a:txBody>
                  <a:tcPr/>
                </a:tc>
                <a:tc hMerge="1">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 Very likely</a:t>
                      </a:r>
                    </a:p>
                  </a:txBody>
                  <a:tcPr/>
                </a:tc>
                <a:tc>
                  <a:txBody>
                    <a:bodyPr/>
                    <a:lstStyle/>
                    <a:p>
                      <a:pPr algn="ctr"/>
                      <a:r>
                        <a:rPr lang="en-US" dirty="0"/>
                        <a:t>% Somewhat likely</a:t>
                      </a:r>
                    </a:p>
                  </a:txBody>
                  <a:tcPr/>
                </a:tc>
                <a:tc>
                  <a:txBody>
                    <a:bodyPr/>
                    <a:lstStyle/>
                    <a:p>
                      <a:pPr algn="ctr"/>
                      <a:r>
                        <a:rPr lang="en-US" dirty="0"/>
                        <a:t>% Somewhat unlikely</a:t>
                      </a:r>
                    </a:p>
                  </a:txBody>
                  <a:tcPr/>
                </a:tc>
                <a:tc>
                  <a:txBody>
                    <a:bodyPr/>
                    <a:lstStyle/>
                    <a:p>
                      <a:pPr algn="ctr"/>
                      <a:r>
                        <a:rPr lang="en-US" dirty="0"/>
                        <a:t>% very unlikely</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90%</a:t>
                      </a:r>
                    </a:p>
                  </a:txBody>
                  <a:tcPr/>
                </a:tc>
                <a:tc>
                  <a:txBody>
                    <a:bodyPr/>
                    <a:lstStyle/>
                    <a:p>
                      <a:pPr algn="ctr"/>
                      <a:r>
                        <a:rPr lang="en-US" sz="2800" dirty="0"/>
                        <a:t>82%</a:t>
                      </a:r>
                    </a:p>
                  </a:txBody>
                  <a:tcPr/>
                </a:tc>
                <a:tc>
                  <a:txBody>
                    <a:bodyPr/>
                    <a:lstStyle/>
                    <a:p>
                      <a:pPr algn="ctr"/>
                      <a:r>
                        <a:rPr lang="en-US" sz="2800" dirty="0"/>
                        <a:t>65%</a:t>
                      </a:r>
                    </a:p>
                  </a:txBody>
                  <a:tcPr/>
                </a:tc>
                <a:tc>
                  <a:txBody>
                    <a:bodyPr/>
                    <a:lstStyle/>
                    <a:p>
                      <a:pPr algn="ctr"/>
                      <a:r>
                        <a:rPr lang="en-US" sz="2800" dirty="0"/>
                        <a:t>38%</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10%</a:t>
                      </a:r>
                    </a:p>
                  </a:txBody>
                  <a:tcPr/>
                </a:tc>
                <a:tc>
                  <a:txBody>
                    <a:bodyPr/>
                    <a:lstStyle/>
                    <a:p>
                      <a:pPr algn="ctr"/>
                      <a:r>
                        <a:rPr lang="en-US" sz="2800" dirty="0"/>
                        <a:t>18%</a:t>
                      </a:r>
                    </a:p>
                  </a:txBody>
                  <a:tcPr/>
                </a:tc>
                <a:tc>
                  <a:txBody>
                    <a:bodyPr/>
                    <a:lstStyle/>
                    <a:p>
                      <a:pPr algn="ctr"/>
                      <a:r>
                        <a:rPr lang="en-US" sz="2800" dirty="0"/>
                        <a:t>35%</a:t>
                      </a:r>
                    </a:p>
                  </a:txBody>
                  <a:tcPr/>
                </a:tc>
                <a:tc>
                  <a:txBody>
                    <a:bodyPr/>
                    <a:lstStyle/>
                    <a:p>
                      <a:pPr algn="ctr"/>
                      <a:r>
                        <a:rPr lang="en-US" sz="2800" dirty="0"/>
                        <a:t>62%</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40%</a:t>
                      </a:r>
                    </a:p>
                  </a:txBody>
                  <a:tcPr/>
                </a:tc>
                <a:tc>
                  <a:txBody>
                    <a:bodyPr/>
                    <a:lstStyle/>
                    <a:p>
                      <a:pPr algn="ctr"/>
                      <a:r>
                        <a:rPr lang="en-US" dirty="0"/>
                        <a:t>27%</a:t>
                      </a:r>
                    </a:p>
                  </a:txBody>
                  <a:tcPr/>
                </a:tc>
                <a:tc>
                  <a:txBody>
                    <a:bodyPr/>
                    <a:lstStyle/>
                    <a:p>
                      <a:pPr algn="ctr"/>
                      <a:r>
                        <a:rPr lang="en-US" dirty="0"/>
                        <a:t>13%</a:t>
                      </a:r>
                    </a:p>
                  </a:txBody>
                  <a:tcPr/>
                </a:tc>
                <a:tc>
                  <a:txBody>
                    <a:bodyPr/>
                    <a:lstStyle/>
                    <a:p>
                      <a:pPr algn="ctr"/>
                      <a:r>
                        <a:rPr lang="en-US" dirty="0"/>
                        <a:t>20%</a:t>
                      </a:r>
                    </a:p>
                  </a:txBody>
                  <a:tcPr/>
                </a:tc>
                <a:tc>
                  <a:txBody>
                    <a:bodyPr/>
                    <a:lstStyle/>
                    <a:p>
                      <a:pPr algn="ctr"/>
                      <a:r>
                        <a:rPr lang="en-US" dirty="0"/>
                        <a:t>N=748</a:t>
                      </a:r>
                    </a:p>
                  </a:txBody>
                  <a:tcPr/>
                </a:tc>
                <a:extLst>
                  <a:ext uri="{0D108BD9-81ED-4DB2-BD59-A6C34878D82A}">
                    <a16:rowId xmlns:a16="http://schemas.microsoft.com/office/drawing/2014/main" val="1823524025"/>
                  </a:ext>
                </a:extLst>
              </a:tr>
            </a:tbl>
          </a:graphicData>
        </a:graphic>
      </p:graphicFrame>
    </p:spTree>
    <p:extLst>
      <p:ext uri="{BB962C8B-B14F-4D97-AF65-F5344CB8AC3E}">
        <p14:creationId xmlns:p14="http://schemas.microsoft.com/office/powerpoint/2010/main" val="193241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E0AB6-E335-B043-9890-59A85C14C93B}"/>
              </a:ext>
            </a:extLst>
          </p:cNvPr>
          <p:cNvSpPr>
            <a:spLocks noGrp="1"/>
          </p:cNvSpPr>
          <p:nvPr>
            <p:ph type="title"/>
          </p:nvPr>
        </p:nvSpPr>
        <p:spPr/>
        <p:txBody>
          <a:bodyPr>
            <a:normAutofit fontScale="90000"/>
          </a:bodyPr>
          <a:lstStyle/>
          <a:p>
            <a:r>
              <a:rPr lang="en-US" dirty="0"/>
              <a:t>Part 2: Background predictors and correlates of vaccination status at T3 (April/June 2021)</a:t>
            </a:r>
          </a:p>
        </p:txBody>
      </p:sp>
      <p:sp>
        <p:nvSpPr>
          <p:cNvPr id="3" name="Content Placeholder 2">
            <a:extLst>
              <a:ext uri="{FF2B5EF4-FFF2-40B4-BE49-F238E27FC236}">
                <a16:creationId xmlns:a16="http://schemas.microsoft.com/office/drawing/2014/main" id="{0827047A-E6A0-8E48-8D53-47CBCFF850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6689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Age</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3437046765"/>
              </p:ext>
            </p:extLst>
          </p:nvPr>
        </p:nvGraphicFramePr>
        <p:xfrm>
          <a:off x="1115760" y="2173288"/>
          <a:ext cx="9623958"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1399879">
                  <a:extLst>
                    <a:ext uri="{9D8B030D-6E8A-4147-A177-3AD203B41FA5}">
                      <a16:colId xmlns:a16="http://schemas.microsoft.com/office/drawing/2014/main" val="3941237066"/>
                    </a:ext>
                  </a:extLst>
                </a:gridCol>
                <a:gridCol w="1633979">
                  <a:extLst>
                    <a:ext uri="{9D8B030D-6E8A-4147-A177-3AD203B41FA5}">
                      <a16:colId xmlns:a16="http://schemas.microsoft.com/office/drawing/2014/main" val="272822620"/>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4">
                  <a:txBody>
                    <a:bodyPr/>
                    <a:lstStyle/>
                    <a:p>
                      <a:pPr algn="ctr"/>
                      <a:r>
                        <a:rPr lang="en-US" dirty="0"/>
                        <a:t>Age</a:t>
                      </a:r>
                    </a:p>
                  </a:txBody>
                  <a:tcPr/>
                </a:tc>
                <a:tc hMerge="1">
                  <a:txBody>
                    <a:bodyPr/>
                    <a:lstStyle/>
                    <a:p>
                      <a:pPr algn="ctr"/>
                      <a:endParaRPr lang="en-US" dirty="0"/>
                    </a:p>
                  </a:txBody>
                  <a:tcPr/>
                </a:tc>
                <a:tc hMerge="1">
                  <a:txBody>
                    <a:bodyPr/>
                    <a:lstStyle/>
                    <a:p>
                      <a:pPr algn="ctr"/>
                      <a:r>
                        <a:rPr lang="en-US" dirty="0"/>
                        <a:t>Intention T1 (April 2020)</a:t>
                      </a:r>
                    </a:p>
                  </a:txBody>
                  <a:tcPr/>
                </a:tc>
                <a:tc hMerge="1">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18-29</a:t>
                      </a:r>
                    </a:p>
                  </a:txBody>
                  <a:tcPr/>
                </a:tc>
                <a:tc>
                  <a:txBody>
                    <a:bodyPr/>
                    <a:lstStyle/>
                    <a:p>
                      <a:pPr algn="ctr"/>
                      <a:r>
                        <a:rPr lang="en-US" dirty="0"/>
                        <a:t>30-49</a:t>
                      </a:r>
                    </a:p>
                  </a:txBody>
                  <a:tcPr/>
                </a:tc>
                <a:tc>
                  <a:txBody>
                    <a:bodyPr/>
                    <a:lstStyle/>
                    <a:p>
                      <a:pPr algn="ctr"/>
                      <a:r>
                        <a:rPr lang="en-US" dirty="0"/>
                        <a:t>50-64</a:t>
                      </a:r>
                    </a:p>
                  </a:txBody>
                  <a:tcPr/>
                </a:tc>
                <a:tc>
                  <a:txBody>
                    <a:bodyPr/>
                    <a:lstStyle/>
                    <a:p>
                      <a:pPr algn="ctr"/>
                      <a:r>
                        <a:rPr lang="en-US" dirty="0"/>
                        <a:t>65+</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68%</a:t>
                      </a:r>
                    </a:p>
                  </a:txBody>
                  <a:tcPr/>
                </a:tc>
                <a:tc>
                  <a:txBody>
                    <a:bodyPr/>
                    <a:lstStyle/>
                    <a:p>
                      <a:pPr algn="ctr"/>
                      <a:r>
                        <a:rPr lang="en-US" sz="2800" dirty="0"/>
                        <a:t>70%</a:t>
                      </a:r>
                    </a:p>
                  </a:txBody>
                  <a:tcPr/>
                </a:tc>
                <a:tc>
                  <a:txBody>
                    <a:bodyPr/>
                    <a:lstStyle/>
                    <a:p>
                      <a:pPr algn="ctr"/>
                      <a:r>
                        <a:rPr lang="en-US" sz="2800" dirty="0"/>
                        <a:t>76%</a:t>
                      </a:r>
                    </a:p>
                  </a:txBody>
                  <a:tcPr/>
                </a:tc>
                <a:tc>
                  <a:txBody>
                    <a:bodyPr/>
                    <a:lstStyle/>
                    <a:p>
                      <a:pPr algn="ctr"/>
                      <a:r>
                        <a:rPr lang="en-US" sz="2800" dirty="0"/>
                        <a:t>84%</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32%</a:t>
                      </a:r>
                    </a:p>
                  </a:txBody>
                  <a:tcPr/>
                </a:tc>
                <a:tc>
                  <a:txBody>
                    <a:bodyPr/>
                    <a:lstStyle/>
                    <a:p>
                      <a:pPr algn="ctr"/>
                      <a:r>
                        <a:rPr lang="en-US" sz="2800" dirty="0"/>
                        <a:t>30%</a:t>
                      </a:r>
                    </a:p>
                  </a:txBody>
                  <a:tcPr/>
                </a:tc>
                <a:tc>
                  <a:txBody>
                    <a:bodyPr/>
                    <a:lstStyle/>
                    <a:p>
                      <a:pPr algn="ctr"/>
                      <a:r>
                        <a:rPr lang="en-US" sz="2800" dirty="0"/>
                        <a:t>24%</a:t>
                      </a:r>
                    </a:p>
                  </a:txBody>
                  <a:tcPr/>
                </a:tc>
                <a:tc>
                  <a:txBody>
                    <a:bodyPr/>
                    <a:lstStyle/>
                    <a:p>
                      <a:pPr algn="ctr"/>
                      <a:r>
                        <a:rPr lang="en-US" sz="2800" dirty="0"/>
                        <a:t>16%</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21%</a:t>
                      </a:r>
                    </a:p>
                  </a:txBody>
                  <a:tcPr/>
                </a:tc>
                <a:tc>
                  <a:txBody>
                    <a:bodyPr/>
                    <a:lstStyle/>
                    <a:p>
                      <a:pPr algn="ctr"/>
                      <a:r>
                        <a:rPr lang="en-US" dirty="0"/>
                        <a:t>34%</a:t>
                      </a:r>
                    </a:p>
                  </a:txBody>
                  <a:tcPr/>
                </a:tc>
                <a:tc>
                  <a:txBody>
                    <a:bodyPr/>
                    <a:lstStyle/>
                    <a:p>
                      <a:pPr algn="ctr"/>
                      <a:r>
                        <a:rPr lang="en-US" dirty="0"/>
                        <a:t>25%</a:t>
                      </a:r>
                    </a:p>
                  </a:txBody>
                  <a:tcPr/>
                </a:tc>
                <a:tc>
                  <a:txBody>
                    <a:bodyPr/>
                    <a:lstStyle/>
                    <a:p>
                      <a:pPr algn="ctr"/>
                      <a:r>
                        <a:rPr lang="en-US" dirty="0"/>
                        <a:t>21%</a:t>
                      </a:r>
                    </a:p>
                  </a:txBody>
                  <a:tcPr/>
                </a:tc>
                <a:tc>
                  <a:txBody>
                    <a:bodyPr/>
                    <a:lstStyle/>
                    <a:p>
                      <a:pPr algn="ctr"/>
                      <a:r>
                        <a:rPr lang="en-US" dirty="0"/>
                        <a:t>N=746</a:t>
                      </a:r>
                    </a:p>
                  </a:txBody>
                  <a:tcPr/>
                </a:tc>
                <a:extLst>
                  <a:ext uri="{0D108BD9-81ED-4DB2-BD59-A6C34878D82A}">
                    <a16:rowId xmlns:a16="http://schemas.microsoft.com/office/drawing/2014/main" val="1823524025"/>
                  </a:ext>
                </a:extLst>
              </a:tr>
            </a:tbl>
          </a:graphicData>
        </a:graphic>
      </p:graphicFrame>
      <p:sp>
        <p:nvSpPr>
          <p:cNvPr id="3" name="TextBox 2">
            <a:extLst>
              <a:ext uri="{FF2B5EF4-FFF2-40B4-BE49-F238E27FC236}">
                <a16:creationId xmlns:a16="http://schemas.microsoft.com/office/drawing/2014/main" id="{A08F7E84-F238-0445-B7EB-EC604868BFE6}"/>
              </a:ext>
            </a:extLst>
          </p:cNvPr>
          <p:cNvSpPr txBox="1"/>
          <p:nvPr/>
        </p:nvSpPr>
        <p:spPr>
          <a:xfrm>
            <a:off x="2581835" y="5898776"/>
            <a:ext cx="1685333" cy="369332"/>
          </a:xfrm>
          <a:prstGeom prst="rect">
            <a:avLst/>
          </a:prstGeom>
          <a:noFill/>
        </p:spPr>
        <p:txBody>
          <a:bodyPr wrap="none" rtlCol="0">
            <a:spAutoFit/>
          </a:bodyPr>
          <a:lstStyle/>
          <a:p>
            <a:r>
              <a:rPr lang="en-US" dirty="0"/>
              <a:t>Gamma= .223</a:t>
            </a:r>
          </a:p>
        </p:txBody>
      </p:sp>
    </p:spTree>
    <p:extLst>
      <p:ext uri="{BB962C8B-B14F-4D97-AF65-F5344CB8AC3E}">
        <p14:creationId xmlns:p14="http://schemas.microsoft.com/office/powerpoint/2010/main" val="1662617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CE16-735D-464E-B21A-2161FA6D3E31}"/>
              </a:ext>
            </a:extLst>
          </p:cNvPr>
          <p:cNvSpPr>
            <a:spLocks noGrp="1"/>
          </p:cNvSpPr>
          <p:nvPr>
            <p:ph type="title"/>
          </p:nvPr>
        </p:nvSpPr>
        <p:spPr>
          <a:xfrm>
            <a:off x="1115568" y="548639"/>
            <a:ext cx="10168128" cy="1369807"/>
          </a:xfrm>
        </p:spPr>
        <p:txBody>
          <a:bodyPr>
            <a:normAutofit fontScale="90000"/>
          </a:bodyPr>
          <a:lstStyle/>
          <a:p>
            <a:r>
              <a:rPr lang="en-US" dirty="0"/>
              <a:t>Most of the predictors of who will get vaccinated (or be likely) in June are as expected:  Education</a:t>
            </a:r>
          </a:p>
        </p:txBody>
      </p:sp>
      <p:graphicFrame>
        <p:nvGraphicFramePr>
          <p:cNvPr id="4" name="Table 4">
            <a:extLst>
              <a:ext uri="{FF2B5EF4-FFF2-40B4-BE49-F238E27FC236}">
                <a16:creationId xmlns:a16="http://schemas.microsoft.com/office/drawing/2014/main" id="{17037BF1-2D47-7F42-9FD1-3B2B5CE5094A}"/>
              </a:ext>
            </a:extLst>
          </p:cNvPr>
          <p:cNvGraphicFramePr>
            <a:graphicFrameLocks noGrp="1"/>
          </p:cNvGraphicFramePr>
          <p:nvPr>
            <p:ph idx="1"/>
            <p:extLst>
              <p:ext uri="{D42A27DB-BD31-4B8C-83A1-F6EECF244321}">
                <p14:modId xmlns:p14="http://schemas.microsoft.com/office/powerpoint/2010/main" val="3788819751"/>
              </p:ext>
            </p:extLst>
          </p:nvPr>
        </p:nvGraphicFramePr>
        <p:xfrm>
          <a:off x="1115760" y="2173288"/>
          <a:ext cx="7989979" cy="3434200"/>
        </p:xfrm>
        <a:graphic>
          <a:graphicData uri="http://schemas.openxmlformats.org/drawingml/2006/table">
            <a:tbl>
              <a:tblPr firstRow="1" bandRow="1">
                <a:tableStyleId>{5C22544A-7EE6-4342-B048-85BDC9FD1C3A}</a:tableStyleId>
              </a:tblPr>
              <a:tblGrid>
                <a:gridCol w="1786007">
                  <a:extLst>
                    <a:ext uri="{9D8B030D-6E8A-4147-A177-3AD203B41FA5}">
                      <a16:colId xmlns:a16="http://schemas.microsoft.com/office/drawing/2014/main" val="3637679599"/>
                    </a:ext>
                  </a:extLst>
                </a:gridCol>
                <a:gridCol w="842949">
                  <a:extLst>
                    <a:ext uri="{9D8B030D-6E8A-4147-A177-3AD203B41FA5}">
                      <a16:colId xmlns:a16="http://schemas.microsoft.com/office/drawing/2014/main" val="3110189318"/>
                    </a:ext>
                  </a:extLst>
                </a:gridCol>
                <a:gridCol w="1401025">
                  <a:extLst>
                    <a:ext uri="{9D8B030D-6E8A-4147-A177-3AD203B41FA5}">
                      <a16:colId xmlns:a16="http://schemas.microsoft.com/office/drawing/2014/main" val="1818592841"/>
                    </a:ext>
                  </a:extLst>
                </a:gridCol>
                <a:gridCol w="1613647">
                  <a:extLst>
                    <a:ext uri="{9D8B030D-6E8A-4147-A177-3AD203B41FA5}">
                      <a16:colId xmlns:a16="http://schemas.microsoft.com/office/drawing/2014/main" val="948844423"/>
                    </a:ext>
                  </a:extLst>
                </a:gridCol>
                <a:gridCol w="1399879">
                  <a:extLst>
                    <a:ext uri="{9D8B030D-6E8A-4147-A177-3AD203B41FA5}">
                      <a16:colId xmlns:a16="http://schemas.microsoft.com/office/drawing/2014/main" val="3941237066"/>
                    </a:ext>
                  </a:extLst>
                </a:gridCol>
                <a:gridCol w="946472">
                  <a:extLst>
                    <a:ext uri="{9D8B030D-6E8A-4147-A177-3AD203B41FA5}">
                      <a16:colId xmlns:a16="http://schemas.microsoft.com/office/drawing/2014/main" val="3405970001"/>
                    </a:ext>
                  </a:extLst>
                </a:gridCol>
              </a:tblGrid>
              <a:tr h="444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gridSpan="3">
                  <a:txBody>
                    <a:bodyPr/>
                    <a:lstStyle/>
                    <a:p>
                      <a:pPr algn="ctr"/>
                      <a:r>
                        <a:rPr lang="en-US" dirty="0"/>
                        <a:t>Education</a:t>
                      </a:r>
                    </a:p>
                  </a:txBody>
                  <a:tcPr/>
                </a:tc>
                <a:tc hMerge="1">
                  <a:txBody>
                    <a:bodyPr/>
                    <a:lstStyle/>
                    <a:p>
                      <a:pPr algn="ctr"/>
                      <a:endParaRPr lang="en-US" dirty="0"/>
                    </a:p>
                  </a:txBody>
                  <a:tcPr/>
                </a:tc>
                <a:tc hMerge="1">
                  <a:txBody>
                    <a:bodyPr/>
                    <a:lstStyle/>
                    <a:p>
                      <a:pPr algn="ctr"/>
                      <a:r>
                        <a:rPr lang="en-US" dirty="0"/>
                        <a:t>Intention T1 (April 2020)</a:t>
                      </a:r>
                    </a:p>
                  </a:txBody>
                  <a:tcPr/>
                </a:tc>
                <a:tc>
                  <a:txBody>
                    <a:bodyPr/>
                    <a:lstStyle/>
                    <a:p>
                      <a:pPr algn="ctr"/>
                      <a:endParaRPr lang="en-US" dirty="0"/>
                    </a:p>
                  </a:txBody>
                  <a:tcPr/>
                </a:tc>
                <a:extLst>
                  <a:ext uri="{0D108BD9-81ED-4DB2-BD59-A6C34878D82A}">
                    <a16:rowId xmlns:a16="http://schemas.microsoft.com/office/drawing/2014/main" val="2788817132"/>
                  </a:ext>
                </a:extLst>
              </a:tr>
              <a:tr h="673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dirty="0"/>
                    </a:p>
                  </a:txBody>
                  <a:tcPr/>
                </a:tc>
                <a:tc>
                  <a:txBody>
                    <a:bodyPr/>
                    <a:lstStyle/>
                    <a:p>
                      <a:pPr algn="ctr"/>
                      <a:r>
                        <a:rPr lang="en-US" dirty="0"/>
                        <a:t>HS or less</a:t>
                      </a:r>
                    </a:p>
                  </a:txBody>
                  <a:tcPr/>
                </a:tc>
                <a:tc>
                  <a:txBody>
                    <a:bodyPr/>
                    <a:lstStyle/>
                    <a:p>
                      <a:pPr algn="ctr"/>
                      <a:r>
                        <a:rPr lang="en-US" dirty="0"/>
                        <a:t>Some college</a:t>
                      </a:r>
                    </a:p>
                  </a:txBody>
                  <a:tcPr/>
                </a:tc>
                <a:tc>
                  <a:txBody>
                    <a:bodyPr/>
                    <a:lstStyle/>
                    <a:p>
                      <a:pPr algn="ctr"/>
                      <a:r>
                        <a:rPr lang="en-US" dirty="0"/>
                        <a:t>College grad</a:t>
                      </a:r>
                    </a:p>
                  </a:txBody>
                  <a:tcPr/>
                </a:tc>
                <a:tc>
                  <a:txBody>
                    <a:bodyPr/>
                    <a:lstStyle/>
                    <a:p>
                      <a:pPr algn="ctr"/>
                      <a:endParaRPr lang="en-US" dirty="0"/>
                    </a:p>
                  </a:txBody>
                  <a:tcPr/>
                </a:tc>
                <a:extLst>
                  <a:ext uri="{0D108BD9-81ED-4DB2-BD59-A6C34878D82A}">
                    <a16:rowId xmlns:a16="http://schemas.microsoft.com/office/drawing/2014/main" val="325780896"/>
                  </a:ext>
                </a:extLst>
              </a:tr>
              <a:tr h="1004047">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At least one vaccine dose </a:t>
                      </a:r>
                      <a:r>
                        <a:rPr lang="en-US" sz="2000" u="sng" dirty="0"/>
                        <a:t>or</a:t>
                      </a:r>
                      <a:r>
                        <a:rPr lang="en-US" sz="2000" dirty="0"/>
                        <a:t> somewhat or very likely T3 (April-June 2021</a:t>
                      </a:r>
                    </a:p>
                  </a:txBody>
                  <a:tcPr/>
                </a:tc>
                <a:tc>
                  <a:txBody>
                    <a:bodyPr/>
                    <a:lstStyle/>
                    <a:p>
                      <a:pPr algn="r"/>
                      <a:r>
                        <a:rPr lang="en-US" sz="2000" dirty="0"/>
                        <a:t>Yes</a:t>
                      </a:r>
                    </a:p>
                  </a:txBody>
                  <a:tcPr/>
                </a:tc>
                <a:tc>
                  <a:txBody>
                    <a:bodyPr/>
                    <a:lstStyle/>
                    <a:p>
                      <a:pPr algn="ctr"/>
                      <a:r>
                        <a:rPr lang="en-US" sz="2800" dirty="0"/>
                        <a:t>66%</a:t>
                      </a:r>
                    </a:p>
                  </a:txBody>
                  <a:tcPr/>
                </a:tc>
                <a:tc>
                  <a:txBody>
                    <a:bodyPr/>
                    <a:lstStyle/>
                    <a:p>
                      <a:pPr algn="ctr"/>
                      <a:r>
                        <a:rPr lang="en-US" sz="2800" dirty="0"/>
                        <a:t>73%</a:t>
                      </a:r>
                    </a:p>
                  </a:txBody>
                  <a:tcPr/>
                </a:tc>
                <a:tc>
                  <a:txBody>
                    <a:bodyPr/>
                    <a:lstStyle/>
                    <a:p>
                      <a:pPr algn="ctr"/>
                      <a:r>
                        <a:rPr lang="en-US" sz="2800" dirty="0"/>
                        <a:t>85%</a:t>
                      </a:r>
                    </a:p>
                  </a:txBody>
                  <a:tcPr/>
                </a:tc>
                <a:tc>
                  <a:txBody>
                    <a:bodyPr/>
                    <a:lstStyle/>
                    <a:p>
                      <a:pPr algn="ctr"/>
                      <a:r>
                        <a:rPr lang="en-US" dirty="0"/>
                        <a:t>74%</a:t>
                      </a:r>
                    </a:p>
                  </a:txBody>
                  <a:tcPr/>
                </a:tc>
                <a:extLst>
                  <a:ext uri="{0D108BD9-81ED-4DB2-BD59-A6C34878D82A}">
                    <a16:rowId xmlns:a16="http://schemas.microsoft.com/office/drawing/2014/main" val="1968917430"/>
                  </a:ext>
                </a:extLst>
              </a:tr>
              <a:tr h="0">
                <a:tc vMerge="1">
                  <a:txBody>
                    <a:bodyPr/>
                    <a:lstStyle/>
                    <a:p>
                      <a:pPr algn="r"/>
                      <a:endParaRPr lang="en-US" sz="2000" dirty="0"/>
                    </a:p>
                  </a:txBody>
                  <a:tcPr/>
                </a:tc>
                <a:tc>
                  <a:txBody>
                    <a:bodyPr/>
                    <a:lstStyle/>
                    <a:p>
                      <a:pPr algn="r"/>
                      <a:r>
                        <a:rPr lang="en-US" sz="2000" dirty="0"/>
                        <a:t>No</a:t>
                      </a:r>
                    </a:p>
                  </a:txBody>
                  <a:tcPr/>
                </a:tc>
                <a:tc>
                  <a:txBody>
                    <a:bodyPr/>
                    <a:lstStyle/>
                    <a:p>
                      <a:pPr algn="ctr"/>
                      <a:r>
                        <a:rPr lang="en-US" sz="2800" dirty="0"/>
                        <a:t>34%</a:t>
                      </a:r>
                    </a:p>
                  </a:txBody>
                  <a:tcPr/>
                </a:tc>
                <a:tc>
                  <a:txBody>
                    <a:bodyPr/>
                    <a:lstStyle/>
                    <a:p>
                      <a:pPr algn="ctr"/>
                      <a:r>
                        <a:rPr lang="en-US" sz="2800" dirty="0"/>
                        <a:t>27%</a:t>
                      </a:r>
                    </a:p>
                  </a:txBody>
                  <a:tcPr/>
                </a:tc>
                <a:tc>
                  <a:txBody>
                    <a:bodyPr/>
                    <a:lstStyle/>
                    <a:p>
                      <a:pPr algn="ctr"/>
                      <a:r>
                        <a:rPr lang="en-US" sz="2800" dirty="0"/>
                        <a:t>15%</a:t>
                      </a:r>
                    </a:p>
                  </a:txBody>
                  <a:tcPr/>
                </a:tc>
                <a:tc>
                  <a:txBody>
                    <a:bodyPr/>
                    <a:lstStyle/>
                    <a:p>
                      <a:pPr algn="ctr"/>
                      <a:r>
                        <a:rPr lang="en-US" dirty="0"/>
                        <a:t>26%</a:t>
                      </a:r>
                    </a:p>
                  </a:txBody>
                  <a:tcPr/>
                </a:tc>
                <a:extLst>
                  <a:ext uri="{0D108BD9-81ED-4DB2-BD59-A6C34878D82A}">
                    <a16:rowId xmlns:a16="http://schemas.microsoft.com/office/drawing/2014/main" val="2160508082"/>
                  </a:ext>
                </a:extLst>
              </a:tr>
              <a:tr h="0">
                <a:tc>
                  <a:txBody>
                    <a:bodyPr/>
                    <a:lstStyle/>
                    <a:p>
                      <a:pPr algn="r"/>
                      <a:endParaRPr lang="en-US" sz="2000" dirty="0"/>
                    </a:p>
                  </a:txBody>
                  <a:tcPr/>
                </a:tc>
                <a:tc>
                  <a:txBody>
                    <a:bodyPr/>
                    <a:lstStyle/>
                    <a:p>
                      <a:pPr algn="ctr"/>
                      <a:endParaRPr lang="en-US" dirty="0"/>
                    </a:p>
                  </a:txBody>
                  <a:tcPr/>
                </a:tc>
                <a:tc>
                  <a:txBody>
                    <a:bodyPr/>
                    <a:lstStyle/>
                    <a:p>
                      <a:pPr algn="ctr"/>
                      <a:r>
                        <a:rPr lang="en-US" dirty="0"/>
                        <a:t>38%</a:t>
                      </a:r>
                    </a:p>
                  </a:txBody>
                  <a:tcPr/>
                </a:tc>
                <a:tc>
                  <a:txBody>
                    <a:bodyPr/>
                    <a:lstStyle/>
                    <a:p>
                      <a:pPr algn="ctr"/>
                      <a:r>
                        <a:rPr lang="en-US" dirty="0"/>
                        <a:t>28%</a:t>
                      </a:r>
                    </a:p>
                  </a:txBody>
                  <a:tcPr/>
                </a:tc>
                <a:tc>
                  <a:txBody>
                    <a:bodyPr/>
                    <a:lstStyle/>
                    <a:p>
                      <a:pPr algn="ctr"/>
                      <a:r>
                        <a:rPr lang="en-US" dirty="0"/>
                        <a:t>34%</a:t>
                      </a:r>
                    </a:p>
                  </a:txBody>
                  <a:tcPr/>
                </a:tc>
                <a:tc>
                  <a:txBody>
                    <a:bodyPr/>
                    <a:lstStyle/>
                    <a:p>
                      <a:pPr algn="ctr"/>
                      <a:r>
                        <a:rPr lang="en-US" dirty="0"/>
                        <a:t>N=746</a:t>
                      </a:r>
                    </a:p>
                  </a:txBody>
                  <a:tcPr/>
                </a:tc>
                <a:extLst>
                  <a:ext uri="{0D108BD9-81ED-4DB2-BD59-A6C34878D82A}">
                    <a16:rowId xmlns:a16="http://schemas.microsoft.com/office/drawing/2014/main" val="1823524025"/>
                  </a:ext>
                </a:extLst>
              </a:tr>
            </a:tbl>
          </a:graphicData>
        </a:graphic>
      </p:graphicFrame>
      <p:sp>
        <p:nvSpPr>
          <p:cNvPr id="3" name="TextBox 2">
            <a:extLst>
              <a:ext uri="{FF2B5EF4-FFF2-40B4-BE49-F238E27FC236}">
                <a16:creationId xmlns:a16="http://schemas.microsoft.com/office/drawing/2014/main" id="{A08F7E84-F238-0445-B7EB-EC604868BFE6}"/>
              </a:ext>
            </a:extLst>
          </p:cNvPr>
          <p:cNvSpPr txBox="1"/>
          <p:nvPr/>
        </p:nvSpPr>
        <p:spPr>
          <a:xfrm>
            <a:off x="2492188" y="5940029"/>
            <a:ext cx="1694695" cy="369332"/>
          </a:xfrm>
          <a:prstGeom prst="rect">
            <a:avLst/>
          </a:prstGeom>
          <a:noFill/>
        </p:spPr>
        <p:txBody>
          <a:bodyPr wrap="none" rtlCol="0">
            <a:spAutoFit/>
          </a:bodyPr>
          <a:lstStyle/>
          <a:p>
            <a:r>
              <a:rPr lang="en-US" dirty="0"/>
              <a:t>Gamma= .343</a:t>
            </a:r>
          </a:p>
        </p:txBody>
      </p:sp>
    </p:spTree>
    <p:extLst>
      <p:ext uri="{BB962C8B-B14F-4D97-AF65-F5344CB8AC3E}">
        <p14:creationId xmlns:p14="http://schemas.microsoft.com/office/powerpoint/2010/main" val="2972346389"/>
      </p:ext>
    </p:extLst>
  </p:cSld>
  <p:clrMapOvr>
    <a:masterClrMapping/>
  </p:clrMapOvr>
</p:sld>
</file>

<file path=ppt/theme/theme1.xml><?xml version="1.0" encoding="utf-8"?>
<a:theme xmlns:a="http://schemas.openxmlformats.org/drawingml/2006/main" name="AccentBoxVTI">
  <a:themeElements>
    <a:clrScheme name="AnalogousFromRegularSeedRightStep">
      <a:dk1>
        <a:srgbClr val="000000"/>
      </a:dk1>
      <a:lt1>
        <a:srgbClr val="FFFFFF"/>
      </a:lt1>
      <a:dk2>
        <a:srgbClr val="1C2031"/>
      </a:dk2>
      <a:lt2>
        <a:srgbClr val="F3F0F0"/>
      </a:lt2>
      <a:accent1>
        <a:srgbClr val="20B3AA"/>
      </a:accent1>
      <a:accent2>
        <a:srgbClr val="1792D5"/>
      </a:accent2>
      <a:accent3>
        <a:srgbClr val="2954E7"/>
      </a:accent3>
      <a:accent4>
        <a:srgbClr val="4C2CD9"/>
      </a:accent4>
      <a:accent5>
        <a:srgbClr val="9C29E7"/>
      </a:accent5>
      <a:accent6>
        <a:srgbClr val="D517D1"/>
      </a:accent6>
      <a:hlink>
        <a:srgbClr val="BF3F47"/>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1401</TotalTime>
  <Words>4474</Words>
  <Application>Microsoft Office PowerPoint</Application>
  <PresentationFormat>Widescreen</PresentationFormat>
  <Paragraphs>479</Paragraphs>
  <Slides>32</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Neue Haas Grotesk Text Pro</vt:lpstr>
      <vt:lpstr>Times New Roman</vt:lpstr>
      <vt:lpstr>AccentBoxVTI</vt:lpstr>
      <vt:lpstr>Robert Hornik</vt:lpstr>
      <vt:lpstr>Three components of this talk</vt:lpstr>
      <vt:lpstr>The study </vt:lpstr>
      <vt:lpstr>Vaccination outcome status measures</vt:lpstr>
      <vt:lpstr>Vaccination outcome variables</vt:lpstr>
      <vt:lpstr>Intention strongly predicts behavior one year later when vaccines available.</vt:lpstr>
      <vt:lpstr>Part 2: Background predictors and correlates of vaccination status at T3 (April/June 2021)</vt:lpstr>
      <vt:lpstr>Most of the predictors of who will get vaccinated (or be likely) in June are as expected:  Age</vt:lpstr>
      <vt:lpstr>Most of the predictors of who will get vaccinated (or be likely) in June are as expected:  Education</vt:lpstr>
      <vt:lpstr>Most of the predictors of who will get vaccinated (or be likely) in June are as expected:  Metro area</vt:lpstr>
      <vt:lpstr>Most of the predictors of who will get vaccinated (or be likely) in June are as expected:  Currently insured</vt:lpstr>
      <vt:lpstr>Most of the predictors of who will get vaccinated (or be likely) in June are as expected:  Religious identity</vt:lpstr>
      <vt:lpstr>Most of the predictors of who will get vaccinated (or be likely) in June are as expected:  Political Party</vt:lpstr>
      <vt:lpstr>Misinformation items (T1-Spring 2020)</vt:lpstr>
      <vt:lpstr>Association of T1 misinformation &amp; T3 vaccination outcome</vt:lpstr>
      <vt:lpstr>Support for government restriction items (T1-Spring 2020)</vt:lpstr>
      <vt:lpstr>Association of T1 Government restrictions &amp; T3 vaccination outcome</vt:lpstr>
      <vt:lpstr>But then there are some less obviously expected results</vt:lpstr>
      <vt:lpstr>Most of the predictors of who will get vaccinated (or be likely) in June are as expected:  but not Sex</vt:lpstr>
      <vt:lpstr>Black respondents lower on vaccination outcome, but only if they are young</vt:lpstr>
      <vt:lpstr>Among the unvaccinated: an expected mandate is influential</vt:lpstr>
      <vt:lpstr>Part 3: results relevant to communication interventions</vt:lpstr>
      <vt:lpstr>Major decisions when considering communication interventions </vt:lpstr>
      <vt:lpstr>Some candidate beliefs for campaign focus</vt:lpstr>
      <vt:lpstr>How much potential effect on intention would a campaign focused on each belief have?</vt:lpstr>
      <vt:lpstr>Two versions of this belief assessment analysis</vt:lpstr>
      <vt:lpstr>We look at 6 beliefs measured at T2?  Which of them predict vaccine status in 2021, beyond intentions T2?</vt:lpstr>
      <vt:lpstr>We look at beliefs measured in 2021? Which are associated with vaccine status? Safety and Efficacy</vt:lpstr>
      <vt:lpstr>We look at beliefs measured in 2021? Which are associated with vaccine status? Norms</vt:lpstr>
      <vt:lpstr>We look at beliefs measured in 2021? Which are associated with vaccine status? Other examples</vt:lpstr>
      <vt:lpstr>Implications 1</vt:lpstr>
      <vt:lpstr>Implications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Hornik</dc:title>
  <dc:creator>Hornik, Robert C</dc:creator>
  <cp:lastModifiedBy>Edyta A Wojno</cp:lastModifiedBy>
  <cp:revision>29</cp:revision>
  <dcterms:created xsi:type="dcterms:W3CDTF">2020-12-16T15:51:18Z</dcterms:created>
  <dcterms:modified xsi:type="dcterms:W3CDTF">2021-09-16T22:05:48Z</dcterms:modified>
</cp:coreProperties>
</file>