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3" r:id="rId1"/>
  </p:sldMasterIdLst>
  <p:notesMasterIdLst>
    <p:notesMasterId r:id="rId32"/>
  </p:notesMasterIdLst>
  <p:handoutMasterIdLst>
    <p:handoutMasterId r:id="rId33"/>
  </p:handoutMasterIdLst>
  <p:sldIdLst>
    <p:sldId id="557" r:id="rId2"/>
    <p:sldId id="959" r:id="rId3"/>
    <p:sldId id="956" r:id="rId4"/>
    <p:sldId id="958" r:id="rId5"/>
    <p:sldId id="957" r:id="rId6"/>
    <p:sldId id="961" r:id="rId7"/>
    <p:sldId id="962" r:id="rId8"/>
    <p:sldId id="869" r:id="rId9"/>
    <p:sldId id="963" r:id="rId10"/>
    <p:sldId id="976" r:id="rId11"/>
    <p:sldId id="964" r:id="rId12"/>
    <p:sldId id="966" r:id="rId13"/>
    <p:sldId id="965" r:id="rId14"/>
    <p:sldId id="969" r:id="rId15"/>
    <p:sldId id="967" r:id="rId16"/>
    <p:sldId id="968" r:id="rId17"/>
    <p:sldId id="970" r:id="rId18"/>
    <p:sldId id="984" r:id="rId19"/>
    <p:sldId id="971" r:id="rId20"/>
    <p:sldId id="974" r:id="rId21"/>
    <p:sldId id="972" r:id="rId22"/>
    <p:sldId id="973" r:id="rId23"/>
    <p:sldId id="975" r:id="rId24"/>
    <p:sldId id="977" r:id="rId25"/>
    <p:sldId id="981" r:id="rId26"/>
    <p:sldId id="980" r:id="rId27"/>
    <p:sldId id="979" r:id="rId28"/>
    <p:sldId id="983" r:id="rId29"/>
    <p:sldId id="985" r:id="rId30"/>
    <p:sldId id="982" r:id="rId31"/>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5520"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initials="J" lastIdx="1" clrIdx="0">
    <p:extLst>
      <p:ext uri="{19B8F6BF-5375-455C-9EA6-DF929625EA0E}">
        <p15:presenceInfo xmlns:p15="http://schemas.microsoft.com/office/powerpoint/2012/main" userId="James" providerId="None"/>
      </p:ext>
    </p:extLst>
  </p:cmAuthor>
  <p:cmAuthor id="2" name="Stuart Soroka" initials="SS" lastIdx="3" clrIdx="1">
    <p:extLst>
      <p:ext uri="{19B8F6BF-5375-455C-9EA6-DF929625EA0E}">
        <p15:presenceInfo xmlns:p15="http://schemas.microsoft.com/office/powerpoint/2012/main" userId="5425606_tp_dropbox"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9900"/>
    <a:srgbClr val="9234DB"/>
    <a:srgbClr val="CC0099"/>
    <a:srgbClr val="3333FF"/>
    <a:srgbClr val="333300"/>
    <a:srgbClr val="006600"/>
    <a:srgbClr val="33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5245" autoAdjust="0"/>
  </p:normalViewPr>
  <p:slideViewPr>
    <p:cSldViewPr>
      <p:cViewPr varScale="1">
        <p:scale>
          <a:sx n="59" d="100"/>
          <a:sy n="59" d="100"/>
        </p:scale>
        <p:origin x="1384" y="64"/>
      </p:cViewPr>
      <p:guideLst>
        <p:guide orient="horz" pos="4128"/>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550"/>
    </p:cViewPr>
  </p:sorterViewPr>
  <p:notesViewPr>
    <p:cSldViewPr>
      <p:cViewPr>
        <p:scale>
          <a:sx n="100" d="100"/>
          <a:sy n="100" d="100"/>
        </p:scale>
        <p:origin x="3510" y="-28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jamie\Current%20papers\Polarization%20Intervention\vaccine%20expeirment\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jamie\Current%20papers\Polarization%20Intervention\vaccine%20expeirment\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Beliefs</a:t>
            </a:r>
            <a:r>
              <a:rPr lang="en-US" baseline="0"/>
              <a:t> and Polarization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Unvaccinated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Sheet1!$B$3:$B$5</c:f>
              <c:strCache>
                <c:ptCount val="3"/>
                <c:pt idx="0">
                  <c:v>Benefits of Vaccination</c:v>
                </c:pt>
                <c:pt idx="1">
                  <c:v>Worry about COVID-19</c:v>
                </c:pt>
                <c:pt idx="2">
                  <c:v>Affective Polarization</c:v>
                </c:pt>
              </c:strCache>
            </c:strRef>
          </c:cat>
          <c:val>
            <c:numRef>
              <c:f>Sheet1!$C$3:$C$5</c:f>
              <c:numCache>
                <c:formatCode>0.00%</c:formatCode>
                <c:ptCount val="3"/>
                <c:pt idx="0">
                  <c:v>8.1799999999999998E-2</c:v>
                </c:pt>
                <c:pt idx="1">
                  <c:v>0.23369999999999999</c:v>
                </c:pt>
                <c:pt idx="2">
                  <c:v>0.44309999999999999</c:v>
                </c:pt>
              </c:numCache>
            </c:numRef>
          </c:val>
          <c:extLst>
            <c:ext xmlns:c16="http://schemas.microsoft.com/office/drawing/2014/chart" uri="{C3380CC4-5D6E-409C-BE32-E72D297353CC}">
              <c16:uniqueId val="{00000000-BB03-401D-AB1C-361D3A16A14D}"/>
            </c:ext>
          </c:extLst>
        </c:ser>
        <c:ser>
          <c:idx val="1"/>
          <c:order val="1"/>
          <c:tx>
            <c:strRef>
              <c:f>Sheet1!$D$2</c:f>
              <c:strCache>
                <c:ptCount val="1"/>
                <c:pt idx="0">
                  <c:v>Vaccinated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Sheet1!$B$3:$B$5</c:f>
              <c:strCache>
                <c:ptCount val="3"/>
                <c:pt idx="0">
                  <c:v>Benefits of Vaccination</c:v>
                </c:pt>
                <c:pt idx="1">
                  <c:v>Worry about COVID-19</c:v>
                </c:pt>
                <c:pt idx="2">
                  <c:v>Affective Polarization</c:v>
                </c:pt>
              </c:strCache>
            </c:strRef>
          </c:cat>
          <c:val>
            <c:numRef>
              <c:f>Sheet1!$D$3:$D$5</c:f>
              <c:numCache>
                <c:formatCode>0.00%</c:formatCode>
                <c:ptCount val="3"/>
                <c:pt idx="0">
                  <c:v>0.63829999999999998</c:v>
                </c:pt>
                <c:pt idx="1">
                  <c:v>0.64029999999999998</c:v>
                </c:pt>
                <c:pt idx="2">
                  <c:v>0.26179999999999998</c:v>
                </c:pt>
              </c:numCache>
            </c:numRef>
          </c:val>
          <c:extLst>
            <c:ext xmlns:c16="http://schemas.microsoft.com/office/drawing/2014/chart" uri="{C3380CC4-5D6E-409C-BE32-E72D297353CC}">
              <c16:uniqueId val="{00000001-BB03-401D-AB1C-361D3A16A14D}"/>
            </c:ext>
          </c:extLst>
        </c:ser>
        <c:dLbls>
          <c:dLblPos val="outEnd"/>
          <c:showLegendKey val="0"/>
          <c:showVal val="1"/>
          <c:showCatName val="0"/>
          <c:showSerName val="0"/>
          <c:showPercent val="0"/>
          <c:showBubbleSize val="0"/>
        </c:dLbls>
        <c:gapWidth val="219"/>
        <c:overlap val="-27"/>
        <c:axId val="541919871"/>
        <c:axId val="541924031"/>
      </c:barChart>
      <c:catAx>
        <c:axId val="54191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24031"/>
        <c:crosses val="autoZero"/>
        <c:auto val="1"/>
        <c:lblAlgn val="ctr"/>
        <c:lblOffset val="100"/>
        <c:noMultiLvlLbl val="0"/>
      </c:catAx>
      <c:valAx>
        <c:axId val="54192403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19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Approval (5-Point</a:t>
            </a:r>
            <a:r>
              <a:rPr lang="en-US" baseline="0"/>
              <a:t> Scale)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Sheet1!$C$6</c:f>
              <c:strCache>
                <c:ptCount val="1"/>
                <c:pt idx="0">
                  <c:v>Unvaccinated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Sheet1!$B$7:$B$9</c:f>
              <c:strCache>
                <c:ptCount val="3"/>
                <c:pt idx="0">
                  <c:v>Trump</c:v>
                </c:pt>
                <c:pt idx="1">
                  <c:v>CDC</c:v>
                </c:pt>
                <c:pt idx="2">
                  <c:v>FDA</c:v>
                </c:pt>
              </c:strCache>
            </c:strRef>
          </c:cat>
          <c:val>
            <c:numRef>
              <c:f>Sheet1!$C$7:$C$9</c:f>
              <c:numCache>
                <c:formatCode>General</c:formatCode>
                <c:ptCount val="3"/>
                <c:pt idx="0">
                  <c:v>3.99</c:v>
                </c:pt>
                <c:pt idx="1">
                  <c:v>2.4</c:v>
                </c:pt>
                <c:pt idx="2">
                  <c:v>2.2999999999999998</c:v>
                </c:pt>
              </c:numCache>
            </c:numRef>
          </c:val>
          <c:extLst>
            <c:ext xmlns:c16="http://schemas.microsoft.com/office/drawing/2014/chart" uri="{C3380CC4-5D6E-409C-BE32-E72D297353CC}">
              <c16:uniqueId val="{00000000-1588-408E-8B08-AF972AC8C298}"/>
            </c:ext>
          </c:extLst>
        </c:ser>
        <c:ser>
          <c:idx val="1"/>
          <c:order val="1"/>
          <c:tx>
            <c:strRef>
              <c:f>Sheet1!$D$6</c:f>
              <c:strCache>
                <c:ptCount val="1"/>
                <c:pt idx="0">
                  <c:v>Vaccinated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Sheet1!$B$7:$B$9</c:f>
              <c:strCache>
                <c:ptCount val="3"/>
                <c:pt idx="0">
                  <c:v>Trump</c:v>
                </c:pt>
                <c:pt idx="1">
                  <c:v>CDC</c:v>
                </c:pt>
                <c:pt idx="2">
                  <c:v>FDA</c:v>
                </c:pt>
              </c:strCache>
            </c:strRef>
          </c:cat>
          <c:val>
            <c:numRef>
              <c:f>Sheet1!$D$7:$D$9</c:f>
              <c:numCache>
                <c:formatCode>General</c:formatCode>
                <c:ptCount val="3"/>
                <c:pt idx="0">
                  <c:v>3.39</c:v>
                </c:pt>
                <c:pt idx="1">
                  <c:v>2.9</c:v>
                </c:pt>
                <c:pt idx="2">
                  <c:v>2.8</c:v>
                </c:pt>
              </c:numCache>
            </c:numRef>
          </c:val>
          <c:extLst>
            <c:ext xmlns:c16="http://schemas.microsoft.com/office/drawing/2014/chart" uri="{C3380CC4-5D6E-409C-BE32-E72D297353CC}">
              <c16:uniqueId val="{00000001-1588-408E-8B08-AF972AC8C298}"/>
            </c:ext>
          </c:extLst>
        </c:ser>
        <c:dLbls>
          <c:dLblPos val="outEnd"/>
          <c:showLegendKey val="0"/>
          <c:showVal val="1"/>
          <c:showCatName val="0"/>
          <c:showSerName val="0"/>
          <c:showPercent val="0"/>
          <c:showBubbleSize val="0"/>
        </c:dLbls>
        <c:gapWidth val="219"/>
        <c:overlap val="-27"/>
        <c:axId val="541919871"/>
        <c:axId val="541924031"/>
      </c:barChart>
      <c:catAx>
        <c:axId val="54191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24031"/>
        <c:crosses val="autoZero"/>
        <c:auto val="1"/>
        <c:lblAlgn val="ctr"/>
        <c:lblOffset val="100"/>
        <c:noMultiLvlLbl val="0"/>
      </c:catAx>
      <c:valAx>
        <c:axId val="541924031"/>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19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43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75"/>
            <a:ext cx="3027363" cy="4635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06463">
              <a:defRPr sz="1000" b="0">
                <a:latin typeface="Arial" pitchFamily="34" charset="0"/>
              </a:defRPr>
            </a:lvl1pPr>
          </a:lstStyle>
          <a:p>
            <a:pPr>
              <a:defRPr/>
            </a:pPr>
            <a:endParaRPr lang="en-US"/>
          </a:p>
        </p:txBody>
      </p:sp>
      <p:sp>
        <p:nvSpPr>
          <p:cNvPr id="2051" name="Rectangle 3"/>
          <p:cNvSpPr>
            <a:spLocks noGrp="1" noChangeArrowheads="1"/>
          </p:cNvSpPr>
          <p:nvPr>
            <p:ph type="dt" idx="1"/>
          </p:nvPr>
        </p:nvSpPr>
        <p:spPr bwMode="auto">
          <a:xfrm>
            <a:off x="3957638" y="15875"/>
            <a:ext cx="3027362" cy="4635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06463">
              <a:defRPr sz="1000" b="0">
                <a:latin typeface="Arial" pitchFamily="34" charset="0"/>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92213" y="714375"/>
            <a:ext cx="4602162" cy="3452813"/>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1863" y="4402138"/>
            <a:ext cx="5121275" cy="4157662"/>
          </a:xfrm>
          <a:prstGeom prst="rect">
            <a:avLst/>
          </a:prstGeom>
          <a:noFill/>
          <a:ln w="9525">
            <a:noFill/>
            <a:miter lim="800000"/>
            <a:headEnd/>
            <a:tailEnd/>
          </a:ln>
          <a:effectLst/>
        </p:spPr>
        <p:txBody>
          <a:bodyPr vert="horz" wrap="square" lIns="93663" tIns="44450" rIns="93663"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88400"/>
            <a:ext cx="3027363" cy="46355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06463">
              <a:defRPr sz="1000" b="0">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957638" y="8788400"/>
            <a:ext cx="3027362" cy="46355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06463">
              <a:defRPr sz="1000" b="0">
                <a:latin typeface="Arial" pitchFamily="34" charset="0"/>
              </a:defRPr>
            </a:lvl1pPr>
          </a:lstStyle>
          <a:p>
            <a:pPr>
              <a:defRPr/>
            </a:pPr>
            <a:fld id="{8BADAE0B-9E6B-4AD7-937F-4CFD95A688EB}" type="slidenum">
              <a:rPr lang="en-US"/>
              <a:pPr>
                <a:defRPr/>
              </a:pPr>
              <a:t>‹#›</a:t>
            </a:fld>
            <a:endParaRPr lang="en-US"/>
          </a:p>
        </p:txBody>
      </p:sp>
    </p:spTree>
    <p:extLst>
      <p:ext uri="{BB962C8B-B14F-4D97-AF65-F5344CB8AC3E}">
        <p14:creationId xmlns:p14="http://schemas.microsoft.com/office/powerpoint/2010/main" val="852638343"/>
      </p:ext>
    </p:extLst>
  </p:cSld>
  <p:clrMap bg1="lt1" tx1="dk1" bg2="lt2" tx2="dk2" accent1="accent1" accent2="accent2" accent3="accent3" accent4="accent4" accent5="accent5" accent6="accent6" hlink="hlink" folHlink="folHlink"/>
  <p:notesStyle>
    <a:lvl1pPr algn="l" defTabSz="882650" rtl="0" eaLnBrk="0" fontAlgn="base" hangingPunct="0">
      <a:spcBef>
        <a:spcPct val="30000"/>
      </a:spcBef>
      <a:spcAft>
        <a:spcPct val="0"/>
      </a:spcAft>
      <a:defRPr sz="1200" kern="1200">
        <a:solidFill>
          <a:schemeClr val="tx1"/>
        </a:solidFill>
        <a:latin typeface="Arial" pitchFamily="34" charset="0"/>
        <a:ea typeface="+mn-ea"/>
        <a:cs typeface="+mn-cs"/>
      </a:defRPr>
    </a:lvl1pPr>
    <a:lvl2pPr marL="449263" algn="l" defTabSz="882650" rtl="0" eaLnBrk="0" fontAlgn="base" hangingPunct="0">
      <a:spcBef>
        <a:spcPct val="30000"/>
      </a:spcBef>
      <a:spcAft>
        <a:spcPct val="0"/>
      </a:spcAft>
      <a:defRPr sz="1200" kern="1200">
        <a:solidFill>
          <a:schemeClr val="tx1"/>
        </a:solidFill>
        <a:latin typeface="Arial" pitchFamily="34" charset="0"/>
        <a:ea typeface="+mn-ea"/>
        <a:cs typeface="+mn-cs"/>
      </a:defRPr>
    </a:lvl2pPr>
    <a:lvl3pPr marL="898525" algn="l" defTabSz="882650" rtl="0" eaLnBrk="0" fontAlgn="base" hangingPunct="0">
      <a:spcBef>
        <a:spcPct val="30000"/>
      </a:spcBef>
      <a:spcAft>
        <a:spcPct val="0"/>
      </a:spcAft>
      <a:defRPr sz="1200" kern="1200">
        <a:solidFill>
          <a:schemeClr val="tx1"/>
        </a:solidFill>
        <a:latin typeface="Arial" pitchFamily="34" charset="0"/>
        <a:ea typeface="+mn-ea"/>
        <a:cs typeface="+mn-cs"/>
      </a:defRPr>
    </a:lvl3pPr>
    <a:lvl4pPr marL="1346200" algn="l" defTabSz="882650" rtl="0" eaLnBrk="0" fontAlgn="base" hangingPunct="0">
      <a:spcBef>
        <a:spcPct val="30000"/>
      </a:spcBef>
      <a:spcAft>
        <a:spcPct val="0"/>
      </a:spcAft>
      <a:defRPr sz="1200" kern="1200">
        <a:solidFill>
          <a:schemeClr val="tx1"/>
        </a:solidFill>
        <a:latin typeface="Arial" pitchFamily="34" charset="0"/>
        <a:ea typeface="+mn-ea"/>
        <a:cs typeface="+mn-cs"/>
      </a:defRPr>
    </a:lvl4pPr>
    <a:lvl5pPr marL="1795463" algn="l" defTabSz="88265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3640F70F-8649-4DD1-9F97-F6832F462E59}" type="slidenum">
              <a:rPr lang="en-US" sz="1000" b="0" smtClean="0"/>
              <a:pPr/>
              <a:t>1</a:t>
            </a:fld>
            <a:endParaRPr lang="en-US" sz="1000" b="0"/>
          </a:p>
        </p:txBody>
      </p:sp>
      <p:sp>
        <p:nvSpPr>
          <p:cNvPr id="106499" name="Rectangle 2"/>
          <p:cNvSpPr>
            <a:spLocks noGrp="1" noRot="1" noChangeAspect="1" noChangeArrowheads="1" noTextEdit="1"/>
          </p:cNvSpPr>
          <p:nvPr>
            <p:ph type="sldImg"/>
          </p:nvPr>
        </p:nvSpPr>
        <p:spPr>
          <a:xfrm>
            <a:off x="2109788" y="292100"/>
            <a:ext cx="2843212" cy="2133600"/>
          </a:xfrm>
          <a:ln cap="flat"/>
        </p:spPr>
      </p:sp>
      <p:sp>
        <p:nvSpPr>
          <p:cNvPr id="106500" name="Rectangle 3"/>
          <p:cNvSpPr>
            <a:spLocks noGrp="1" noChangeArrowheads="1"/>
          </p:cNvSpPr>
          <p:nvPr>
            <p:ph type="body" idx="1"/>
          </p:nvPr>
        </p:nvSpPr>
        <p:spPr>
          <a:xfrm>
            <a:off x="368300" y="2654300"/>
            <a:ext cx="6616700" cy="54737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400" i="1">
              <a:latin typeface="Arial" charset="0"/>
            </a:endParaRPr>
          </a:p>
          <a:p>
            <a:endParaRPr lang="en-US" sz="1400" i="1">
              <a:latin typeface="Arial" charset="0"/>
            </a:endParaRPr>
          </a:p>
        </p:txBody>
      </p:sp>
    </p:spTree>
    <p:extLst>
      <p:ext uri="{BB962C8B-B14F-4D97-AF65-F5344CB8AC3E}">
        <p14:creationId xmlns:p14="http://schemas.microsoft.com/office/powerpoint/2010/main" val="156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10</a:t>
            </a:fld>
            <a:endParaRPr lang="en-US"/>
          </a:p>
        </p:txBody>
      </p:sp>
    </p:spTree>
    <p:extLst>
      <p:ext uri="{BB962C8B-B14F-4D97-AF65-F5344CB8AC3E}">
        <p14:creationId xmlns:p14="http://schemas.microsoft.com/office/powerpoint/2010/main" val="305391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11</a:t>
            </a:fld>
            <a:endParaRPr lang="en-US"/>
          </a:p>
        </p:txBody>
      </p:sp>
    </p:spTree>
    <p:extLst>
      <p:ext uri="{BB962C8B-B14F-4D97-AF65-F5344CB8AC3E}">
        <p14:creationId xmlns:p14="http://schemas.microsoft.com/office/powerpoint/2010/main" val="227683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12</a:t>
            </a:fld>
            <a:endParaRPr lang="en-US"/>
          </a:p>
        </p:txBody>
      </p:sp>
    </p:spTree>
    <p:extLst>
      <p:ext uri="{BB962C8B-B14F-4D97-AF65-F5344CB8AC3E}">
        <p14:creationId xmlns:p14="http://schemas.microsoft.com/office/powerpoint/2010/main" val="160205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13</a:t>
            </a:fld>
            <a:endParaRPr lang="en-US"/>
          </a:p>
        </p:txBody>
      </p:sp>
    </p:spTree>
    <p:extLst>
      <p:ext uri="{BB962C8B-B14F-4D97-AF65-F5344CB8AC3E}">
        <p14:creationId xmlns:p14="http://schemas.microsoft.com/office/powerpoint/2010/main" val="86478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14</a:t>
            </a:fld>
            <a:endParaRPr lang="en-US"/>
          </a:p>
        </p:txBody>
      </p:sp>
    </p:spTree>
    <p:extLst>
      <p:ext uri="{BB962C8B-B14F-4D97-AF65-F5344CB8AC3E}">
        <p14:creationId xmlns:p14="http://schemas.microsoft.com/office/powerpoint/2010/main" val="394309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15</a:t>
            </a:fld>
            <a:endParaRPr lang="en-US"/>
          </a:p>
        </p:txBody>
      </p:sp>
    </p:spTree>
    <p:extLst>
      <p:ext uri="{BB962C8B-B14F-4D97-AF65-F5344CB8AC3E}">
        <p14:creationId xmlns:p14="http://schemas.microsoft.com/office/powerpoint/2010/main" val="295417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16</a:t>
            </a:fld>
            <a:endParaRPr lang="en-US"/>
          </a:p>
        </p:txBody>
      </p:sp>
    </p:spTree>
    <p:extLst>
      <p:ext uri="{BB962C8B-B14F-4D97-AF65-F5344CB8AC3E}">
        <p14:creationId xmlns:p14="http://schemas.microsoft.com/office/powerpoint/2010/main" val="383234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17</a:t>
            </a:fld>
            <a:endParaRPr lang="en-US"/>
          </a:p>
        </p:txBody>
      </p:sp>
    </p:spTree>
    <p:extLst>
      <p:ext uri="{BB962C8B-B14F-4D97-AF65-F5344CB8AC3E}">
        <p14:creationId xmlns:p14="http://schemas.microsoft.com/office/powerpoint/2010/main" val="66679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18</a:t>
            </a:fld>
            <a:endParaRPr lang="en-US"/>
          </a:p>
        </p:txBody>
      </p:sp>
    </p:spTree>
    <p:extLst>
      <p:ext uri="{BB962C8B-B14F-4D97-AF65-F5344CB8AC3E}">
        <p14:creationId xmlns:p14="http://schemas.microsoft.com/office/powerpoint/2010/main" val="407895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19</a:t>
            </a:fld>
            <a:endParaRPr lang="en-US"/>
          </a:p>
        </p:txBody>
      </p:sp>
    </p:spTree>
    <p:extLst>
      <p:ext uri="{BB962C8B-B14F-4D97-AF65-F5344CB8AC3E}">
        <p14:creationId xmlns:p14="http://schemas.microsoft.com/office/powerpoint/2010/main" val="5430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a:t>
            </a:fld>
            <a:endParaRPr lang="en-US"/>
          </a:p>
        </p:txBody>
      </p:sp>
    </p:spTree>
    <p:extLst>
      <p:ext uri="{BB962C8B-B14F-4D97-AF65-F5344CB8AC3E}">
        <p14:creationId xmlns:p14="http://schemas.microsoft.com/office/powerpoint/2010/main" val="264760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20</a:t>
            </a:fld>
            <a:endParaRPr lang="en-US"/>
          </a:p>
        </p:txBody>
      </p:sp>
    </p:spTree>
    <p:extLst>
      <p:ext uri="{BB962C8B-B14F-4D97-AF65-F5344CB8AC3E}">
        <p14:creationId xmlns:p14="http://schemas.microsoft.com/office/powerpoint/2010/main" val="10582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21</a:t>
            </a:fld>
            <a:endParaRPr lang="en-US"/>
          </a:p>
        </p:txBody>
      </p:sp>
    </p:spTree>
    <p:extLst>
      <p:ext uri="{BB962C8B-B14F-4D97-AF65-F5344CB8AC3E}">
        <p14:creationId xmlns:p14="http://schemas.microsoft.com/office/powerpoint/2010/main" val="290281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22</a:t>
            </a:fld>
            <a:endParaRPr lang="en-US"/>
          </a:p>
        </p:txBody>
      </p:sp>
    </p:spTree>
    <p:extLst>
      <p:ext uri="{BB962C8B-B14F-4D97-AF65-F5344CB8AC3E}">
        <p14:creationId xmlns:p14="http://schemas.microsoft.com/office/powerpoint/2010/main" val="319436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23</a:t>
            </a:fld>
            <a:endParaRPr lang="en-US"/>
          </a:p>
        </p:txBody>
      </p:sp>
    </p:spTree>
    <p:extLst>
      <p:ext uri="{BB962C8B-B14F-4D97-AF65-F5344CB8AC3E}">
        <p14:creationId xmlns:p14="http://schemas.microsoft.com/office/powerpoint/2010/main" val="53179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24</a:t>
            </a:fld>
            <a:endParaRPr lang="en-US"/>
          </a:p>
        </p:txBody>
      </p:sp>
    </p:spTree>
    <p:extLst>
      <p:ext uri="{BB962C8B-B14F-4D97-AF65-F5344CB8AC3E}">
        <p14:creationId xmlns:p14="http://schemas.microsoft.com/office/powerpoint/2010/main" val="3020015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25</a:t>
            </a:fld>
            <a:endParaRPr lang="en-US"/>
          </a:p>
        </p:txBody>
      </p:sp>
    </p:spTree>
    <p:extLst>
      <p:ext uri="{BB962C8B-B14F-4D97-AF65-F5344CB8AC3E}">
        <p14:creationId xmlns:p14="http://schemas.microsoft.com/office/powerpoint/2010/main" val="560557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26</a:t>
            </a:fld>
            <a:endParaRPr lang="en-US"/>
          </a:p>
        </p:txBody>
      </p:sp>
    </p:spTree>
    <p:extLst>
      <p:ext uri="{BB962C8B-B14F-4D97-AF65-F5344CB8AC3E}">
        <p14:creationId xmlns:p14="http://schemas.microsoft.com/office/powerpoint/2010/main" val="756472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27</a:t>
            </a:fld>
            <a:endParaRPr lang="en-US"/>
          </a:p>
        </p:txBody>
      </p:sp>
    </p:spTree>
    <p:extLst>
      <p:ext uri="{BB962C8B-B14F-4D97-AF65-F5344CB8AC3E}">
        <p14:creationId xmlns:p14="http://schemas.microsoft.com/office/powerpoint/2010/main" val="364646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28</a:t>
            </a:fld>
            <a:endParaRPr lang="en-US"/>
          </a:p>
        </p:txBody>
      </p:sp>
    </p:spTree>
    <p:extLst>
      <p:ext uri="{BB962C8B-B14F-4D97-AF65-F5344CB8AC3E}">
        <p14:creationId xmlns:p14="http://schemas.microsoft.com/office/powerpoint/2010/main" val="352964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29</a:t>
            </a:fld>
            <a:endParaRPr lang="en-US"/>
          </a:p>
        </p:txBody>
      </p:sp>
    </p:spTree>
    <p:extLst>
      <p:ext uri="{BB962C8B-B14F-4D97-AF65-F5344CB8AC3E}">
        <p14:creationId xmlns:p14="http://schemas.microsoft.com/office/powerpoint/2010/main" val="243780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3</a:t>
            </a:fld>
            <a:endParaRPr lang="en-US"/>
          </a:p>
        </p:txBody>
      </p:sp>
    </p:spTree>
    <p:extLst>
      <p:ext uri="{BB962C8B-B14F-4D97-AF65-F5344CB8AC3E}">
        <p14:creationId xmlns:p14="http://schemas.microsoft.com/office/powerpoint/2010/main" val="249129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30</a:t>
            </a:fld>
            <a:endParaRPr lang="en-US"/>
          </a:p>
        </p:txBody>
      </p:sp>
    </p:spTree>
    <p:extLst>
      <p:ext uri="{BB962C8B-B14F-4D97-AF65-F5344CB8AC3E}">
        <p14:creationId xmlns:p14="http://schemas.microsoft.com/office/powerpoint/2010/main" val="308760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4</a:t>
            </a:fld>
            <a:endParaRPr lang="en-US"/>
          </a:p>
        </p:txBody>
      </p:sp>
    </p:spTree>
    <p:extLst>
      <p:ext uri="{BB962C8B-B14F-4D97-AF65-F5344CB8AC3E}">
        <p14:creationId xmlns:p14="http://schemas.microsoft.com/office/powerpoint/2010/main" val="270994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5</a:t>
            </a:fld>
            <a:endParaRPr lang="en-US"/>
          </a:p>
        </p:txBody>
      </p:sp>
    </p:spTree>
    <p:extLst>
      <p:ext uri="{BB962C8B-B14F-4D97-AF65-F5344CB8AC3E}">
        <p14:creationId xmlns:p14="http://schemas.microsoft.com/office/powerpoint/2010/main" val="269256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6</a:t>
            </a:fld>
            <a:endParaRPr lang="en-US"/>
          </a:p>
        </p:txBody>
      </p:sp>
    </p:spTree>
    <p:extLst>
      <p:ext uri="{BB962C8B-B14F-4D97-AF65-F5344CB8AC3E}">
        <p14:creationId xmlns:p14="http://schemas.microsoft.com/office/powerpoint/2010/main" val="155233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7</a:t>
            </a:fld>
            <a:endParaRPr lang="en-US"/>
          </a:p>
        </p:txBody>
      </p:sp>
    </p:spTree>
    <p:extLst>
      <p:ext uri="{BB962C8B-B14F-4D97-AF65-F5344CB8AC3E}">
        <p14:creationId xmlns:p14="http://schemas.microsoft.com/office/powerpoint/2010/main" val="307491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8</a:t>
            </a:fld>
            <a:endParaRPr lang="en-US"/>
          </a:p>
        </p:txBody>
      </p:sp>
    </p:spTree>
    <p:extLst>
      <p:ext uri="{BB962C8B-B14F-4D97-AF65-F5344CB8AC3E}">
        <p14:creationId xmlns:p14="http://schemas.microsoft.com/office/powerpoint/2010/main" val="390317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DAE0B-9E6B-4AD7-937F-4CFD95A688EB}" type="slidenum">
              <a:rPr lang="en-US" smtClean="0"/>
              <a:pPr>
                <a:defRPr/>
              </a:pPr>
              <a:t>9</a:t>
            </a:fld>
            <a:endParaRPr lang="en-US"/>
          </a:p>
        </p:txBody>
      </p:sp>
    </p:spTree>
    <p:extLst>
      <p:ext uri="{BB962C8B-B14F-4D97-AF65-F5344CB8AC3E}">
        <p14:creationId xmlns:p14="http://schemas.microsoft.com/office/powerpoint/2010/main" val="26228335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624BD907-B2F5-4013-B66A-79E503A4573F}" type="slidenum">
              <a:rPr lang="en-US" smtClean="0"/>
              <a:pPr>
                <a:defRPr/>
              </a:pPr>
              <a:t>‹#›</a:t>
            </a:fld>
            <a:endParaRPr lang="en-US" dirty="0"/>
          </a:p>
        </p:txBody>
      </p:sp>
    </p:spTree>
    <p:extLst>
      <p:ext uri="{BB962C8B-B14F-4D97-AF65-F5344CB8AC3E}">
        <p14:creationId xmlns:p14="http://schemas.microsoft.com/office/powerpoint/2010/main" val="58715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81D0A7-F230-42EE-B092-856C4C16633C}" type="slidenum">
              <a:rPr lang="en-US" smtClean="0"/>
              <a:pPr>
                <a:defRPr/>
              </a:pPr>
              <a:t>‹#›</a:t>
            </a:fld>
            <a:endParaRPr lang="en-US"/>
          </a:p>
        </p:txBody>
      </p:sp>
    </p:spTree>
    <p:extLst>
      <p:ext uri="{BB962C8B-B14F-4D97-AF65-F5344CB8AC3E}">
        <p14:creationId xmlns:p14="http://schemas.microsoft.com/office/powerpoint/2010/main" val="10943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2135F5-7336-465A-9C6D-936BE505D52D}" type="slidenum">
              <a:rPr lang="en-US" smtClean="0"/>
              <a:pPr>
                <a:defRPr/>
              </a:pPr>
              <a:t>‹#›</a:t>
            </a:fld>
            <a:endParaRPr lang="en-US"/>
          </a:p>
        </p:txBody>
      </p:sp>
    </p:spTree>
    <p:extLst>
      <p:ext uri="{BB962C8B-B14F-4D97-AF65-F5344CB8AC3E}">
        <p14:creationId xmlns:p14="http://schemas.microsoft.com/office/powerpoint/2010/main" val="224878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5DF519-7403-44F0-82D6-9146FEBA4770}" type="slidenum">
              <a:rPr lang="en-US" smtClean="0"/>
              <a:pPr>
                <a:defRPr/>
              </a:pPr>
              <a:t>‹#›</a:t>
            </a:fld>
            <a:endParaRPr lang="en-US"/>
          </a:p>
        </p:txBody>
      </p:sp>
    </p:spTree>
    <p:extLst>
      <p:ext uri="{BB962C8B-B14F-4D97-AF65-F5344CB8AC3E}">
        <p14:creationId xmlns:p14="http://schemas.microsoft.com/office/powerpoint/2010/main" val="300776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C30F62C-A9A2-4113-86CB-8076BB5A5430}" type="slidenum">
              <a:rPr lang="en-US" smtClean="0"/>
              <a:pPr>
                <a:defRPr/>
              </a:pPr>
              <a:t>‹#›</a:t>
            </a:fld>
            <a:endParaRPr lang="en-US"/>
          </a:p>
        </p:txBody>
      </p:sp>
    </p:spTree>
    <p:extLst>
      <p:ext uri="{BB962C8B-B14F-4D97-AF65-F5344CB8AC3E}">
        <p14:creationId xmlns:p14="http://schemas.microsoft.com/office/powerpoint/2010/main" val="27275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CA3B03-C164-4B73-9F5B-A0B17A19B61D}" type="slidenum">
              <a:rPr lang="en-US" smtClean="0"/>
              <a:pPr>
                <a:defRPr/>
              </a:pPr>
              <a:t>‹#›</a:t>
            </a:fld>
            <a:endParaRPr lang="en-US"/>
          </a:p>
        </p:txBody>
      </p:sp>
    </p:spTree>
    <p:extLst>
      <p:ext uri="{BB962C8B-B14F-4D97-AF65-F5344CB8AC3E}">
        <p14:creationId xmlns:p14="http://schemas.microsoft.com/office/powerpoint/2010/main" val="42397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C7546B7-5EE8-4192-AB57-39E620902BA8}"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4988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p>
            <a:pPr>
              <a:defRPr/>
            </a:pPr>
            <a:fld id="{4FBA68FC-4150-4581-8ACA-1541DF32F403}"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82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D0E7EDA-F76F-4F7A-A060-B23BDABCDFA4}" type="slidenum">
              <a:rPr lang="en-US" smtClean="0"/>
              <a:pPr>
                <a:defRPr/>
              </a:pPr>
              <a:t>‹#›</a:t>
            </a:fld>
            <a:endParaRPr lang="en-US"/>
          </a:p>
        </p:txBody>
      </p:sp>
    </p:spTree>
    <p:extLst>
      <p:ext uri="{BB962C8B-B14F-4D97-AF65-F5344CB8AC3E}">
        <p14:creationId xmlns:p14="http://schemas.microsoft.com/office/powerpoint/2010/main" val="86702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13CB7DC5-5CC5-4607-B729-8C95F1B187D2}" type="slidenum">
              <a:rPr lang="en-US" smtClean="0"/>
              <a:pPr>
                <a:defRPr/>
              </a:pPr>
              <a:t>‹#›</a:t>
            </a:fld>
            <a:endParaRPr lang="en-US"/>
          </a:p>
        </p:txBody>
      </p:sp>
    </p:spTree>
    <p:extLst>
      <p:ext uri="{BB962C8B-B14F-4D97-AF65-F5344CB8AC3E}">
        <p14:creationId xmlns:p14="http://schemas.microsoft.com/office/powerpoint/2010/main" val="7531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ED138270-7BB0-4217-BC4D-EBD6A6B12420}" type="slidenum">
              <a:rPr lang="en-US" smtClean="0"/>
              <a:pPr>
                <a:defRPr/>
              </a:pPr>
              <a:t>‹#›</a:t>
            </a:fld>
            <a:endParaRPr lang="en-US"/>
          </a:p>
        </p:txBody>
      </p:sp>
    </p:spTree>
    <p:extLst>
      <p:ext uri="{BB962C8B-B14F-4D97-AF65-F5344CB8AC3E}">
        <p14:creationId xmlns:p14="http://schemas.microsoft.com/office/powerpoint/2010/main" val="321196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A6ACB530-4615-452F-B2D5-FB397744185B}" type="slidenum">
              <a:rPr lang="en-US" smtClean="0"/>
              <a:pPr>
                <a:defRPr/>
              </a:pPr>
              <a:t>‹#›</a:t>
            </a:fld>
            <a:endParaRPr lang="en-US" dirty="0"/>
          </a:p>
        </p:txBody>
      </p:sp>
    </p:spTree>
    <p:extLst>
      <p:ext uri="{BB962C8B-B14F-4D97-AF65-F5344CB8AC3E}">
        <p14:creationId xmlns:p14="http://schemas.microsoft.com/office/powerpoint/2010/main" val="7631059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apT0hxEPl78?feature=oembed"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62000" y="2057400"/>
            <a:ext cx="7696200" cy="1143000"/>
          </a:xfrm>
          <a:noFill/>
        </p:spPr>
        <p:txBody>
          <a:bodyPr/>
          <a:lstStyle/>
          <a:p>
            <a:r>
              <a:rPr lang="en-US" sz="2800" b="1" i="0" u="none" strike="noStrike" dirty="0">
                <a:solidFill>
                  <a:srgbClr val="000000"/>
                </a:solidFill>
                <a:effectLst/>
                <a:latin typeface="Times New Roman" panose="02020603050405020304" pitchFamily="18" charset="0"/>
              </a:rPr>
              <a:t>Elite Party Cues Increase Vaccination Intentions among Republicans</a:t>
            </a:r>
            <a:endParaRPr lang="en-US" sz="2800" dirty="0"/>
          </a:p>
        </p:txBody>
      </p:sp>
      <p:sp>
        <p:nvSpPr>
          <p:cNvPr id="9219" name="Rectangle 3"/>
          <p:cNvSpPr>
            <a:spLocks noGrp="1" noChangeArrowheads="1"/>
          </p:cNvSpPr>
          <p:nvPr>
            <p:ph type="subTitle" idx="1"/>
          </p:nvPr>
        </p:nvSpPr>
        <p:spPr>
          <a:xfrm>
            <a:off x="609600" y="4466188"/>
            <a:ext cx="7848600" cy="2228850"/>
          </a:xfrm>
          <a:noFill/>
        </p:spPr>
        <p:txBody>
          <a:bodyPr/>
          <a:lstStyle/>
          <a:p>
            <a:endParaRPr lang="en-US" sz="1600" dirty="0">
              <a:solidFill>
                <a:srgbClr val="FF0000"/>
              </a:solidFill>
            </a:endParaRPr>
          </a:p>
          <a:p>
            <a:endParaRPr lang="en-US" sz="1600" dirty="0">
              <a:solidFill>
                <a:srgbClr val="FF0000"/>
              </a:solidFill>
            </a:endParaRPr>
          </a:p>
          <a:p>
            <a:r>
              <a:rPr lang="en-US" dirty="0">
                <a:solidFill>
                  <a:srgbClr val="FF0000"/>
                </a:solidFill>
              </a:rPr>
              <a:t>Sophia Pink, James Chu, James N. Druckman, David Rand, Robb Willer</a:t>
            </a:r>
          </a:p>
          <a:p>
            <a:pPr marL="342900" indent="-342900">
              <a:spcBef>
                <a:spcPct val="0"/>
              </a:spcBef>
            </a:pPr>
            <a:endParaRPr lang="en-US" sz="2200" dirty="0">
              <a:solidFill>
                <a:srgbClr val="FF0000"/>
              </a:solidFill>
            </a:endParaRPr>
          </a:p>
        </p:txBody>
      </p:sp>
      <p:sp>
        <p:nvSpPr>
          <p:cNvPr id="9220" name="Slide Number Placeholder 3"/>
          <p:cNvSpPr>
            <a:spLocks noGrp="1"/>
          </p:cNvSpPr>
          <p:nvPr>
            <p:ph type="sldNum" sz="quarter" idx="12"/>
          </p:nvPr>
        </p:nvSpPr>
        <p:spPr>
          <a:xfrm>
            <a:off x="2971800" y="6268016"/>
            <a:ext cx="19050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2F379086-1034-48F3-99E8-B9366CBF8CCF}" type="slidenum">
              <a:rPr lang="en-US" sz="1400" b="0" i="0" smtClean="0"/>
              <a:pPr/>
              <a:t>1</a:t>
            </a:fld>
            <a:endParaRPr lang="en-US" sz="1400" b="0" i="0" dirty="0"/>
          </a:p>
        </p:txBody>
      </p:sp>
    </p:spTree>
    <p:extLst>
      <p:ext uri="{BB962C8B-B14F-4D97-AF65-F5344CB8AC3E}">
        <p14:creationId xmlns:p14="http://schemas.microsoft.com/office/powerpoint/2010/main" val="2533188592"/>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Anti-Vaccine Republicans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10</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id="{8DEB2F4D-7948-4335-B1C1-262FB8727596}"/>
              </a:ext>
            </a:extLst>
          </p:cNvPr>
          <p:cNvGraphicFramePr>
            <a:graphicFrameLocks/>
          </p:cNvGraphicFramePr>
          <p:nvPr>
            <p:extLst>
              <p:ext uri="{D42A27DB-BD31-4B8C-83A1-F6EECF244321}">
                <p14:modId xmlns:p14="http://schemas.microsoft.com/office/powerpoint/2010/main" val="838103363"/>
              </p:ext>
            </p:extLst>
          </p:nvPr>
        </p:nvGraphicFramePr>
        <p:xfrm>
          <a:off x="1219200" y="2057400"/>
          <a:ext cx="64008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218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increasing uptake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11</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697871" y="1905000"/>
            <a:ext cx="7797546" cy="4405508"/>
          </a:xfrm>
        </p:spPr>
        <p:txBody>
          <a:bodyPr>
            <a:normAutofit/>
          </a:bodyPr>
          <a:lstStyle/>
          <a:p>
            <a:endParaRPr lang="en-US" sz="1600" b="1" dirty="0"/>
          </a:p>
          <a:p>
            <a:r>
              <a:rPr lang="en-US" sz="1600" b="1" dirty="0"/>
              <a:t>Theory of elite cues </a:t>
            </a:r>
            <a:r>
              <a:rPr lang="en-US" sz="1600" b="1" dirty="0">
                <a:sym typeface="Wingdings" panose="05000000000000000000" pitchFamily="2" charset="2"/>
              </a:rPr>
              <a:t> </a:t>
            </a:r>
            <a:r>
              <a:rPr lang="en-US" sz="1600" b="0" i="0" u="none" strike="noStrike" baseline="0" dirty="0"/>
              <a:t>members of the public often follow cues from their party’s elites and ignore, or do the opposite of, cues from the other party’s elites. </a:t>
            </a:r>
          </a:p>
          <a:p>
            <a:endParaRPr lang="en-US" sz="1600" dirty="0"/>
          </a:p>
          <a:p>
            <a:r>
              <a:rPr lang="en-US" sz="1600" b="1" i="0" u="none" strike="noStrike" baseline="0" dirty="0"/>
              <a:t>Politization of COVID-19 </a:t>
            </a:r>
            <a:r>
              <a:rPr lang="en-US" sz="1600" b="1" i="0" u="none" strike="noStrike" baseline="0" dirty="0">
                <a:sym typeface="Wingdings" panose="05000000000000000000" pitchFamily="2" charset="2"/>
              </a:rPr>
              <a:t> </a:t>
            </a:r>
            <a:r>
              <a:rPr lang="en-US" sz="1600" b="0" i="0" u="none" strike="noStrike" baseline="0" dirty="0"/>
              <a:t>Since the earliest months of the pandemic, virtually all COVID-19-related attitudes, beliefs, and behaviors have been heavily polarized along party lines. </a:t>
            </a:r>
          </a:p>
          <a:p>
            <a:endParaRPr lang="en-US" sz="1800" dirty="0">
              <a:latin typeface="TimesNewRomanPSMT"/>
            </a:endParaRPr>
          </a:p>
          <a:p>
            <a:endParaRPr lang="en-US" sz="1800" b="0" i="0" u="none" strike="noStrike" baseline="0" dirty="0">
              <a:latin typeface="TimesNewRomanPSMT"/>
            </a:endParaRPr>
          </a:p>
          <a:p>
            <a:endParaRPr lang="en-US" sz="1600" dirty="0"/>
          </a:p>
          <a:p>
            <a:endParaRPr lang="en-US" sz="1600" dirty="0"/>
          </a:p>
        </p:txBody>
      </p:sp>
      <p:pic>
        <p:nvPicPr>
          <p:cNvPr id="7" name="Picture 2" descr="image">
            <a:extLst>
              <a:ext uri="{FF2B5EF4-FFF2-40B4-BE49-F238E27FC236}">
                <a16:creationId xmlns:a16="http://schemas.microsoft.com/office/drawing/2014/main" id="{67D01933-746B-4350-BBF6-373262606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724400"/>
            <a:ext cx="47625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0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12</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697871" y="5410200"/>
            <a:ext cx="7797546" cy="900307"/>
          </a:xfrm>
        </p:spPr>
        <p:txBody>
          <a:bodyPr>
            <a:noAutofit/>
          </a:bodyPr>
          <a:lstStyle/>
          <a:p>
            <a:r>
              <a:rPr lang="en-US" sz="1400" dirty="0"/>
              <a:t>As partisans become more affective polarized (e.g., dislike for other party), they separate more on COVID-19 response.</a:t>
            </a:r>
          </a:p>
          <a:p>
            <a:r>
              <a:rPr lang="en-US" sz="1400" dirty="0"/>
              <a:t>Druckman et al. (NHB, 2021).</a:t>
            </a:r>
          </a:p>
          <a:p>
            <a:endParaRPr lang="en-US" sz="1400" dirty="0"/>
          </a:p>
        </p:txBody>
      </p:sp>
      <p:pic>
        <p:nvPicPr>
          <p:cNvPr id="4" name="Picture 3">
            <a:extLst>
              <a:ext uri="{FF2B5EF4-FFF2-40B4-BE49-F238E27FC236}">
                <a16:creationId xmlns:a16="http://schemas.microsoft.com/office/drawing/2014/main" id="{A2EE9313-AD8D-4D93-9DE3-43043F6652B9}"/>
              </a:ext>
            </a:extLst>
          </p:cNvPr>
          <p:cNvPicPr>
            <a:picLocks noChangeAspect="1"/>
          </p:cNvPicPr>
          <p:nvPr/>
        </p:nvPicPr>
        <p:blipFill>
          <a:blip r:embed="rId3"/>
          <a:stretch>
            <a:fillRect/>
          </a:stretch>
        </p:blipFill>
        <p:spPr>
          <a:xfrm>
            <a:off x="24644" y="685800"/>
            <a:ext cx="9144000" cy="4214680"/>
          </a:xfrm>
          <a:prstGeom prst="rect">
            <a:avLst/>
          </a:prstGeom>
        </p:spPr>
      </p:pic>
    </p:spTree>
    <p:extLst>
      <p:ext uri="{BB962C8B-B14F-4D97-AF65-F5344CB8AC3E}">
        <p14:creationId xmlns:p14="http://schemas.microsoft.com/office/powerpoint/2010/main" val="10150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increasing uptake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13</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697871" y="1905000"/>
            <a:ext cx="7797546" cy="4405508"/>
          </a:xfrm>
        </p:spPr>
        <p:txBody>
          <a:bodyPr>
            <a:normAutofit/>
          </a:bodyPr>
          <a:lstStyle/>
          <a:p>
            <a:endParaRPr lang="en-US" sz="1600" b="1" dirty="0"/>
          </a:p>
          <a:p>
            <a:r>
              <a:rPr lang="en-US" sz="1600" b="1" dirty="0"/>
              <a:t>Why? </a:t>
            </a:r>
            <a:r>
              <a:rPr lang="en-US" sz="1600" b="1" dirty="0">
                <a:sym typeface="Wingdings" panose="05000000000000000000" pitchFamily="2" charset="2"/>
              </a:rPr>
              <a:t> </a:t>
            </a:r>
            <a:r>
              <a:rPr lang="en-US" sz="1600" dirty="0">
                <a:sym typeface="Wingdings" panose="05000000000000000000" pitchFamily="2" charset="2"/>
              </a:rPr>
              <a:t>Elite cues, which were very distinctive across parties, are particularly impactful among polarized partisans.</a:t>
            </a:r>
            <a:endParaRPr lang="en-US" sz="1600" dirty="0"/>
          </a:p>
          <a:p>
            <a:endParaRPr lang="en-US" sz="1600" dirty="0"/>
          </a:p>
          <a:p>
            <a:pPr algn="l"/>
            <a:r>
              <a:rPr lang="en-US" sz="1600" b="1" dirty="0"/>
              <a:t>Theory of elite cues </a:t>
            </a:r>
            <a:r>
              <a:rPr lang="en-US" sz="1600" b="1" dirty="0">
                <a:sym typeface="Wingdings" panose="05000000000000000000" pitchFamily="2" charset="2"/>
              </a:rPr>
              <a:t> </a:t>
            </a:r>
            <a:r>
              <a:rPr lang="en-US" sz="1600" b="0" i="0" u="none" strike="noStrike" baseline="0" dirty="0"/>
              <a:t>attempts by Biden and other Democrats to encourage COVID-19 vaccination should have limited effects on Republicans’ vaccination intentions, or could even backfire, whereas messaging from Republican elites should be more successful.</a:t>
            </a:r>
            <a:endParaRPr lang="en-US" sz="1600" dirty="0"/>
          </a:p>
          <a:p>
            <a:endParaRPr lang="en-US" sz="1600" dirty="0"/>
          </a:p>
        </p:txBody>
      </p:sp>
    </p:spTree>
    <p:extLst>
      <p:ext uri="{BB962C8B-B14F-4D97-AF65-F5344CB8AC3E}">
        <p14:creationId xmlns:p14="http://schemas.microsoft.com/office/powerpoint/2010/main" val="41008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Experiment</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14</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697871" y="1905000"/>
            <a:ext cx="7797546" cy="4405508"/>
          </a:xfrm>
        </p:spPr>
        <p:txBody>
          <a:bodyPr>
            <a:noAutofit/>
          </a:bodyPr>
          <a:lstStyle/>
          <a:p>
            <a:endParaRPr lang="en-US" sz="1600" b="1" dirty="0">
              <a:cs typeface="Times New Roman" panose="02020603050405020304" pitchFamily="18" charset="0"/>
            </a:endParaRPr>
          </a:p>
          <a:p>
            <a:pPr algn="l"/>
            <a:r>
              <a:rPr lang="en-US" sz="1600" b="0" i="0" u="none" strike="noStrike" baseline="0" dirty="0">
                <a:cs typeface="Times New Roman" panose="02020603050405020304" pitchFamily="18" charset="0"/>
              </a:rPr>
              <a:t>Dates </a:t>
            </a:r>
            <a:r>
              <a:rPr lang="en-US" sz="1600" b="0" i="0" u="none" strike="noStrike" baseline="0" dirty="0">
                <a:cs typeface="Times New Roman" panose="02020603050405020304" pitchFamily="18" charset="0"/>
                <a:sym typeface="Wingdings" panose="05000000000000000000" pitchFamily="2" charset="2"/>
              </a:rPr>
              <a:t> </a:t>
            </a:r>
            <a:r>
              <a:rPr lang="en-US" sz="1600" b="0" i="0" u="none" strike="noStrike" baseline="0" dirty="0">
                <a:cs typeface="Times New Roman" panose="02020603050405020304" pitchFamily="18" charset="0"/>
              </a:rPr>
              <a:t>From March 17 to 24 2021.</a:t>
            </a:r>
          </a:p>
          <a:p>
            <a:pPr algn="l"/>
            <a:endParaRPr lang="en-US" sz="1600" b="0" i="0" u="none" strike="noStrike" baseline="0" dirty="0">
              <a:cs typeface="Times New Roman" panose="02020603050405020304" pitchFamily="18" charset="0"/>
            </a:endParaRPr>
          </a:p>
          <a:p>
            <a:pPr algn="l"/>
            <a:r>
              <a:rPr lang="en-US" sz="1600" b="0" i="0" u="none" strike="noStrike" baseline="0" dirty="0">
                <a:cs typeface="Times New Roman" panose="02020603050405020304" pitchFamily="18" charset="0"/>
              </a:rPr>
              <a:t>Sample </a:t>
            </a:r>
            <a:r>
              <a:rPr lang="en-US" sz="1600" b="0" i="0" u="none" strike="noStrike" baseline="0" dirty="0">
                <a:cs typeface="Times New Roman" panose="02020603050405020304" pitchFamily="18" charset="0"/>
                <a:sym typeface="Wingdings" panose="05000000000000000000" pitchFamily="2" charset="2"/>
              </a:rPr>
              <a:t> 1,480 Republicans (from three providers: Mechanical Turk, </a:t>
            </a:r>
            <a:r>
              <a:rPr lang="en-US" sz="1600" b="0" i="0" u="none" strike="noStrike" baseline="0" dirty="0" err="1">
                <a:cs typeface="Times New Roman" panose="02020603050405020304" pitchFamily="18" charset="0"/>
                <a:sym typeface="Wingdings" panose="05000000000000000000" pitchFamily="2" charset="2"/>
              </a:rPr>
              <a:t>CloudResearch</a:t>
            </a:r>
            <a:r>
              <a:rPr lang="en-US" sz="1600" b="0" i="0" u="none" strike="noStrike" baseline="0" dirty="0">
                <a:cs typeface="Times New Roman" panose="02020603050405020304" pitchFamily="18" charset="0"/>
                <a:sym typeface="Wingdings" panose="05000000000000000000" pitchFamily="2" charset="2"/>
              </a:rPr>
              <a:t>, Bovitz).</a:t>
            </a:r>
          </a:p>
          <a:p>
            <a:pPr algn="l"/>
            <a:endParaRPr lang="en-US" sz="1600" b="0" i="0" u="none" strike="noStrike" baseline="0" dirty="0">
              <a:cs typeface="Times New Roman" panose="02020603050405020304" pitchFamily="18" charset="0"/>
            </a:endParaRPr>
          </a:p>
          <a:p>
            <a:pPr algn="l"/>
            <a:r>
              <a:rPr lang="en-US" sz="1600" b="0" i="0" u="none" strike="noStrike" baseline="0" dirty="0">
                <a:cs typeface="Times New Roman" panose="02020603050405020304" pitchFamily="18" charset="0"/>
              </a:rPr>
              <a:t>23% had already received at least one dose of a COVID-19 vaccine. </a:t>
            </a:r>
            <a:endParaRPr lang="en-US" sz="1600" b="0" i="0" u="none" strike="noStrike" baseline="0" dirty="0">
              <a:cs typeface="Times New Roman" panose="02020603050405020304" pitchFamily="18" charset="0"/>
              <a:sym typeface="Wingdings" panose="05000000000000000000" pitchFamily="2" charset="2"/>
            </a:endParaRPr>
          </a:p>
          <a:p>
            <a:pPr lvl="1"/>
            <a:endParaRPr lang="en-US" sz="1600" dirty="0">
              <a:cs typeface="Times New Roman" panose="02020603050405020304" pitchFamily="18" charset="0"/>
            </a:endParaRPr>
          </a:p>
        </p:txBody>
      </p:sp>
    </p:spTree>
    <p:extLst>
      <p:ext uri="{BB962C8B-B14F-4D97-AF65-F5344CB8AC3E}">
        <p14:creationId xmlns:p14="http://schemas.microsoft.com/office/powerpoint/2010/main" val="229842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Experiment</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15</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697871" y="1905000"/>
            <a:ext cx="7797546" cy="4405508"/>
          </a:xfrm>
        </p:spPr>
        <p:txBody>
          <a:bodyPr>
            <a:noAutofit/>
          </a:bodyPr>
          <a:lstStyle/>
          <a:p>
            <a:pPr algn="l"/>
            <a:r>
              <a:rPr lang="en-US" sz="1600" dirty="0">
                <a:cs typeface="Times New Roman" panose="02020603050405020304" pitchFamily="18" charset="0"/>
                <a:sym typeface="Wingdings" panose="05000000000000000000" pitchFamily="2" charset="2"/>
              </a:rPr>
              <a:t>Randomly Assigned Conditions </a:t>
            </a:r>
            <a:endParaRPr lang="en-US" sz="1600" b="0" i="0" u="none" strike="noStrike" baseline="0" dirty="0">
              <a:cs typeface="Times New Roman" panose="02020603050405020304" pitchFamily="18" charset="0"/>
            </a:endParaRPr>
          </a:p>
          <a:p>
            <a:pPr lvl="1"/>
            <a:endParaRPr lang="en-US" sz="1600" b="0" i="1" u="none" strike="noStrike" baseline="0" dirty="0">
              <a:cs typeface="Times New Roman" panose="02020603050405020304" pitchFamily="18" charset="0"/>
            </a:endParaRPr>
          </a:p>
          <a:p>
            <a:pPr lvl="1"/>
            <a:r>
              <a:rPr lang="en-US" sz="1600" b="0" i="1" u="none" strike="noStrike" baseline="0" dirty="0">
                <a:solidFill>
                  <a:srgbClr val="FF0000"/>
                </a:solidFill>
                <a:cs typeface="Times New Roman" panose="02020603050405020304" pitchFamily="18" charset="0"/>
              </a:rPr>
              <a:t>Republicans endorse </a:t>
            </a:r>
            <a:r>
              <a:rPr lang="en-US" sz="1600" b="0" i="0" u="none" strike="noStrike" baseline="0" dirty="0">
                <a:solidFill>
                  <a:srgbClr val="FF0000"/>
                </a:solidFill>
                <a:cs typeface="Times New Roman" panose="02020603050405020304" pitchFamily="18" charset="0"/>
              </a:rPr>
              <a:t>condition </a:t>
            </a:r>
            <a:r>
              <a:rPr lang="en-US" sz="1600" b="0" i="0" u="none" strike="noStrike" baseline="0" dirty="0">
                <a:cs typeface="Times New Roman" panose="02020603050405020304" pitchFamily="18" charset="0"/>
              </a:rPr>
              <a:t>viewed a short video of former President Donald Trump endorsing vaccination and then read a short essay highlighting vaccine endorsements by prominent Republicans and hailing Republicans’ contributions to vaccine development and distribution</a:t>
            </a:r>
          </a:p>
          <a:p>
            <a:pPr lvl="1"/>
            <a:endParaRPr lang="en-US" sz="1600" b="0" i="0" u="none" strike="noStrike" baseline="0" dirty="0">
              <a:cs typeface="Times New Roman" panose="02020603050405020304" pitchFamily="18" charset="0"/>
            </a:endParaRPr>
          </a:p>
          <a:p>
            <a:pPr lvl="1"/>
            <a:r>
              <a:rPr lang="en-US" sz="1600" b="0" i="1" u="none" strike="noStrike" baseline="0" dirty="0">
                <a:solidFill>
                  <a:srgbClr val="0432FF"/>
                </a:solidFill>
                <a:cs typeface="Times New Roman" panose="02020603050405020304" pitchFamily="18" charset="0"/>
              </a:rPr>
              <a:t>Democrats endorse </a:t>
            </a:r>
            <a:r>
              <a:rPr lang="en-US" sz="1600" b="0" i="0" u="none" strike="noStrike" baseline="0" dirty="0">
                <a:solidFill>
                  <a:srgbClr val="0432FF"/>
                </a:solidFill>
                <a:cs typeface="Times New Roman" panose="02020603050405020304" pitchFamily="18" charset="0"/>
              </a:rPr>
              <a:t>condition </a:t>
            </a:r>
            <a:r>
              <a:rPr lang="en-US" sz="1600" b="0" i="0" u="none" strike="noStrike" baseline="0" dirty="0">
                <a:cs typeface="Times New Roman" panose="02020603050405020304" pitchFamily="18" charset="0"/>
              </a:rPr>
              <a:t>viewed a short video of President Joseph Biden encouraging vaccination and then read a parallel essay highlighting Democrats’ support for vaccination and role in development and distribution. </a:t>
            </a:r>
          </a:p>
          <a:p>
            <a:pPr lvl="2"/>
            <a:endParaRPr lang="en-US" b="0" i="0" u="none" strike="noStrike" baseline="0" dirty="0">
              <a:cs typeface="Times New Roman" panose="02020603050405020304" pitchFamily="18" charset="0"/>
            </a:endParaRPr>
          </a:p>
          <a:p>
            <a:pPr lvl="2"/>
            <a:r>
              <a:rPr lang="en-US" b="0" i="0" u="none" strike="noStrike" baseline="0" dirty="0">
                <a:cs typeface="Times New Roman" panose="02020603050405020304" pitchFamily="18" charset="0"/>
              </a:rPr>
              <a:t>This condition is captures the types of endorsements that many respondents were already exposed to at the time. </a:t>
            </a:r>
          </a:p>
          <a:p>
            <a:pPr lvl="1"/>
            <a:endParaRPr lang="en-US" sz="1600" b="0" i="0" u="none" strike="noStrike" baseline="0" dirty="0">
              <a:cs typeface="Times New Roman" panose="02020603050405020304" pitchFamily="18" charset="0"/>
            </a:endParaRPr>
          </a:p>
          <a:p>
            <a:pPr lvl="1"/>
            <a:r>
              <a:rPr lang="en-US" sz="1600" b="0" i="0" u="none" strike="noStrike" baseline="0" dirty="0">
                <a:cs typeface="Times New Roman" panose="02020603050405020304" pitchFamily="18" charset="0"/>
              </a:rPr>
              <a:t>The </a:t>
            </a:r>
            <a:r>
              <a:rPr lang="en-US" sz="1600" b="0" i="1" u="none" strike="noStrike" baseline="0" dirty="0">
                <a:solidFill>
                  <a:srgbClr val="FFC000"/>
                </a:solidFill>
                <a:cs typeface="Times New Roman" panose="02020603050405020304" pitchFamily="18" charset="0"/>
              </a:rPr>
              <a:t>neutral control </a:t>
            </a:r>
            <a:r>
              <a:rPr lang="en-US" sz="1600" b="0" i="0" u="none" strike="noStrike" baseline="0" dirty="0">
                <a:solidFill>
                  <a:srgbClr val="FFC000"/>
                </a:solidFill>
                <a:cs typeface="Times New Roman" panose="02020603050405020304" pitchFamily="18" charset="0"/>
              </a:rPr>
              <a:t>condition </a:t>
            </a:r>
            <a:r>
              <a:rPr lang="en-US" sz="1600" b="0" i="0" u="none" strike="noStrike" baseline="0" dirty="0">
                <a:cs typeface="Times New Roman" panose="02020603050405020304" pitchFamily="18" charset="0"/>
              </a:rPr>
              <a:t>featured a short video and essay about an unrelated topic -- neckties -- ensuring participants had a similar experience in terms of receiving content.</a:t>
            </a:r>
          </a:p>
          <a:p>
            <a:pPr lvl="1"/>
            <a:endParaRPr lang="en-US" sz="1600" dirty="0">
              <a:cs typeface="Times New Roman" panose="02020603050405020304" pitchFamily="18" charset="0"/>
            </a:endParaRPr>
          </a:p>
        </p:txBody>
      </p:sp>
    </p:spTree>
    <p:extLst>
      <p:ext uri="{BB962C8B-B14F-4D97-AF65-F5344CB8AC3E}">
        <p14:creationId xmlns:p14="http://schemas.microsoft.com/office/powerpoint/2010/main" val="377806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Experiment</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16</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457200" y="5105400"/>
            <a:ext cx="7797546" cy="2102822"/>
          </a:xfrm>
        </p:spPr>
        <p:txBody>
          <a:bodyPr>
            <a:normAutofit/>
          </a:bodyPr>
          <a:lstStyle/>
          <a:p>
            <a:pPr algn="l"/>
            <a:r>
              <a:rPr lang="en-US" sz="1800" b="0" i="0" u="none" strike="noStrike" dirty="0">
                <a:solidFill>
                  <a:srgbClr val="000000"/>
                </a:solidFill>
                <a:effectLst/>
              </a:rPr>
              <a:t>“Former President Donald Trump’s unwillingness to pitch his voters on getting the jab has become the source of frustration for former aides, who lament the political benefits that would have come had he done so.” </a:t>
            </a:r>
            <a:endParaRPr lang="en-US" sz="1600" dirty="0"/>
          </a:p>
        </p:txBody>
      </p:sp>
      <p:sp>
        <p:nvSpPr>
          <p:cNvPr id="3" name="Rectangle 1">
            <a:extLst>
              <a:ext uri="{FF2B5EF4-FFF2-40B4-BE49-F238E27FC236}">
                <a16:creationId xmlns:a16="http://schemas.microsoft.com/office/drawing/2014/main" id="{FCC53D35-4D94-425D-816E-4C3EC200DEEF}"/>
              </a:ext>
            </a:extLst>
          </p:cNvPr>
          <p:cNvSpPr>
            <a:spLocks noChangeArrowheads="1"/>
          </p:cNvSpPr>
          <p:nvPr/>
        </p:nvSpPr>
        <p:spPr bwMode="auto">
          <a:xfrm>
            <a:off x="-685800" y="0"/>
            <a:ext cx="7930376"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6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B8A83D91-0B8B-4D7B-A29A-9ABA32296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9413"/>
            <a:ext cx="9144000" cy="1852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02E48C-8E65-459D-8F9F-793AD4E9C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4" y="1830419"/>
            <a:ext cx="3829050"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4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Stimuli</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17</a:t>
            </a:fld>
            <a:endParaRPr lang="en-US"/>
          </a:p>
        </p:txBody>
      </p:sp>
      <p:pic>
        <p:nvPicPr>
          <p:cNvPr id="4" name="Content Placeholder 3">
            <a:extLst>
              <a:ext uri="{FF2B5EF4-FFF2-40B4-BE49-F238E27FC236}">
                <a16:creationId xmlns:a16="http://schemas.microsoft.com/office/drawing/2014/main" id="{D1A1548C-C911-489D-821D-AA1D9EFDF6A3}"/>
              </a:ext>
            </a:extLst>
          </p:cNvPr>
          <p:cNvPicPr>
            <a:picLocks noGrp="1" noChangeAspect="1"/>
          </p:cNvPicPr>
          <p:nvPr>
            <p:ph sz="half" idx="1"/>
          </p:nvPr>
        </p:nvPicPr>
        <p:blipFill>
          <a:blip r:embed="rId3"/>
          <a:stretch>
            <a:fillRect/>
          </a:stretch>
        </p:blipFill>
        <p:spPr>
          <a:xfrm>
            <a:off x="304800" y="1756206"/>
            <a:ext cx="7796213" cy="3682138"/>
          </a:xfrm>
        </p:spPr>
      </p:pic>
      <p:sp>
        <p:nvSpPr>
          <p:cNvPr id="9" name="TextBox 8">
            <a:extLst>
              <a:ext uri="{FF2B5EF4-FFF2-40B4-BE49-F238E27FC236}">
                <a16:creationId xmlns:a16="http://schemas.microsoft.com/office/drawing/2014/main" id="{D5A079FA-42BD-4FF9-AE1F-1EA3C703EB27}"/>
              </a:ext>
            </a:extLst>
          </p:cNvPr>
          <p:cNvSpPr txBox="1"/>
          <p:nvPr/>
        </p:nvSpPr>
        <p:spPr>
          <a:xfrm>
            <a:off x="1828800" y="5727037"/>
            <a:ext cx="5372100" cy="646331"/>
          </a:xfrm>
          <a:prstGeom prst="rect">
            <a:avLst/>
          </a:prstGeom>
          <a:noFill/>
        </p:spPr>
        <p:txBody>
          <a:bodyPr wrap="square">
            <a:spAutoFit/>
          </a:bodyPr>
          <a:lstStyle/>
          <a:p>
            <a:pPr algn="l"/>
            <a:r>
              <a:rPr lang="en-US" sz="1800" b="0" i="1" u="none" strike="noStrike" baseline="0" dirty="0">
                <a:solidFill>
                  <a:srgbClr val="000000"/>
                </a:solidFill>
                <a:latin typeface="TimesNewRomanPS-ItalicMT"/>
              </a:rPr>
              <a:t>Republicans endorse</a:t>
            </a:r>
            <a:r>
              <a:rPr lang="en-US" sz="1800" b="0" i="0" u="none" strike="noStrike" baseline="0" dirty="0">
                <a:solidFill>
                  <a:srgbClr val="000000"/>
                </a:solidFill>
                <a:latin typeface="TimesNewRomanPSMT"/>
              </a:rPr>
              <a:t>: </a:t>
            </a:r>
            <a:r>
              <a:rPr lang="en-US" sz="1800" b="0" i="0" u="none" strike="noStrike" baseline="0" dirty="0">
                <a:solidFill>
                  <a:srgbClr val="1155CD"/>
                </a:solidFill>
                <a:latin typeface="TimesNewRomanPSMT"/>
              </a:rPr>
              <a:t>https://youtu.be/apT0hxEPl78</a:t>
            </a:r>
          </a:p>
          <a:p>
            <a:pPr algn="l"/>
            <a:r>
              <a:rPr lang="en-US" sz="1800" b="0" i="1" u="none" strike="noStrike" baseline="0" dirty="0">
                <a:solidFill>
                  <a:srgbClr val="000000"/>
                </a:solidFill>
                <a:latin typeface="TimesNewRomanPS-ItalicMT"/>
              </a:rPr>
              <a:t>Democrats endorse</a:t>
            </a:r>
            <a:r>
              <a:rPr lang="en-US" sz="1800" b="0" i="0" u="none" strike="noStrike" baseline="0" dirty="0">
                <a:solidFill>
                  <a:srgbClr val="000000"/>
                </a:solidFill>
                <a:latin typeface="TimesNewRomanPSMT"/>
              </a:rPr>
              <a:t>: </a:t>
            </a:r>
            <a:r>
              <a:rPr lang="en-US" sz="1800" b="0" i="0" u="none" strike="noStrike" baseline="0" dirty="0">
                <a:solidFill>
                  <a:srgbClr val="1155CD"/>
                </a:solidFill>
                <a:latin typeface="TimesNewRomanPSMT"/>
              </a:rPr>
              <a:t>https://youtu.be/e292n6Vv-sc</a:t>
            </a:r>
            <a:endParaRPr lang="en-US" dirty="0"/>
          </a:p>
        </p:txBody>
      </p:sp>
    </p:spTree>
    <p:extLst>
      <p:ext uri="{BB962C8B-B14F-4D97-AF65-F5344CB8AC3E}">
        <p14:creationId xmlns:p14="http://schemas.microsoft.com/office/powerpoint/2010/main" val="78322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Trump Stimuli</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18</a:t>
            </a:fld>
            <a:endParaRPr lang="en-US"/>
          </a:p>
        </p:txBody>
      </p:sp>
      <p:pic>
        <p:nvPicPr>
          <p:cNvPr id="11" name="Online Media 9" title="Trump Speech about the COVID-19 Vaccine">
            <a:hlinkClick r:id="" action="ppaction://media"/>
            <a:extLst>
              <a:ext uri="{FF2B5EF4-FFF2-40B4-BE49-F238E27FC236}">
                <a16:creationId xmlns:a16="http://schemas.microsoft.com/office/drawing/2014/main" id="{CC1C8430-37FD-455C-82F2-9AF7814B002D}"/>
              </a:ext>
            </a:extLst>
          </p:cNvPr>
          <p:cNvPicPr>
            <a:picLocks noRot="1" noChangeAspect="1"/>
          </p:cNvPicPr>
          <p:nvPr>
            <a:videoFile r:link="rId1"/>
          </p:nvPr>
        </p:nvPicPr>
        <p:blipFill>
          <a:blip r:embed="rId4"/>
          <a:stretch>
            <a:fillRect/>
          </a:stretch>
        </p:blipFill>
        <p:spPr>
          <a:xfrm>
            <a:off x="2667000" y="2362200"/>
            <a:ext cx="3657600" cy="2133600"/>
          </a:xfrm>
          <a:prstGeom prst="rect">
            <a:avLst/>
          </a:prstGeom>
        </p:spPr>
      </p:pic>
    </p:spTree>
    <p:extLst>
      <p:ext uri="{BB962C8B-B14F-4D97-AF65-F5344CB8AC3E}">
        <p14:creationId xmlns:p14="http://schemas.microsoft.com/office/powerpoint/2010/main" val="7962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Vaccine Intent</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19</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C338AA61-4B9D-4456-B975-8B8A75E08418}"/>
              </a:ext>
            </a:extLst>
          </p:cNvPr>
          <p:cNvPicPr>
            <a:picLocks noChangeAspect="1"/>
          </p:cNvPicPr>
          <p:nvPr/>
        </p:nvPicPr>
        <p:blipFill>
          <a:blip r:embed="rId3"/>
          <a:stretch>
            <a:fillRect/>
          </a:stretch>
        </p:blipFill>
        <p:spPr>
          <a:xfrm>
            <a:off x="0" y="1676400"/>
            <a:ext cx="9144000" cy="2484496"/>
          </a:xfrm>
          <a:prstGeom prst="rect">
            <a:avLst/>
          </a:prstGeom>
        </p:spPr>
      </p:pic>
      <p:pic>
        <p:nvPicPr>
          <p:cNvPr id="17" name="Picture 16">
            <a:extLst>
              <a:ext uri="{FF2B5EF4-FFF2-40B4-BE49-F238E27FC236}">
                <a16:creationId xmlns:a16="http://schemas.microsoft.com/office/drawing/2014/main" id="{FD2D2FCC-A337-4C5A-93AB-051D0127CF0F}"/>
              </a:ext>
            </a:extLst>
          </p:cNvPr>
          <p:cNvPicPr>
            <a:picLocks noChangeAspect="1"/>
          </p:cNvPicPr>
          <p:nvPr/>
        </p:nvPicPr>
        <p:blipFill>
          <a:blip r:embed="rId4"/>
          <a:stretch>
            <a:fillRect/>
          </a:stretch>
        </p:blipFill>
        <p:spPr>
          <a:xfrm>
            <a:off x="533400" y="3853683"/>
            <a:ext cx="3880020" cy="640080"/>
          </a:xfrm>
          <a:prstGeom prst="rect">
            <a:avLst/>
          </a:prstGeom>
        </p:spPr>
      </p:pic>
    </p:spTree>
    <p:extLst>
      <p:ext uri="{BB962C8B-B14F-4D97-AF65-F5344CB8AC3E}">
        <p14:creationId xmlns:p14="http://schemas.microsoft.com/office/powerpoint/2010/main" val="71708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p:txBody>
          <a:bodyPr/>
          <a:lstStyle/>
          <a:p>
            <a:r>
              <a:rPr lang="en-US" b="1" dirty="0"/>
              <a:t>COVID VACCINE Resistance </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30BA12D6-A46F-40A2-B8FC-F1CC91AF4338}"/>
              </a:ext>
            </a:extLst>
          </p:cNvPr>
          <p:cNvPicPr>
            <a:picLocks noChangeAspect="1"/>
          </p:cNvPicPr>
          <p:nvPr/>
        </p:nvPicPr>
        <p:blipFill>
          <a:blip r:embed="rId3"/>
          <a:stretch>
            <a:fillRect/>
          </a:stretch>
        </p:blipFill>
        <p:spPr>
          <a:xfrm>
            <a:off x="180594" y="1629790"/>
            <a:ext cx="8839200" cy="5008119"/>
          </a:xfrm>
          <a:prstGeom prst="rect">
            <a:avLst/>
          </a:prstGeom>
        </p:spPr>
      </p:pic>
      <p:sp>
        <p:nvSpPr>
          <p:cNvPr id="7" name="Oval 6">
            <a:extLst>
              <a:ext uri="{FF2B5EF4-FFF2-40B4-BE49-F238E27FC236}">
                <a16:creationId xmlns:a16="http://schemas.microsoft.com/office/drawing/2014/main" id="{5B8A9606-53F7-4AE0-B2BD-BC66F8AAA950}"/>
              </a:ext>
            </a:extLst>
          </p:cNvPr>
          <p:cNvSpPr/>
          <p:nvPr/>
        </p:nvSpPr>
        <p:spPr>
          <a:xfrm>
            <a:off x="8153400" y="2720975"/>
            <a:ext cx="866394"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86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Possible Mediators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20</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8035391B-3299-42E8-87C7-D8B24EA18EC3}"/>
              </a:ext>
            </a:extLst>
          </p:cNvPr>
          <p:cNvPicPr>
            <a:picLocks noChangeAspect="1"/>
          </p:cNvPicPr>
          <p:nvPr/>
        </p:nvPicPr>
        <p:blipFill>
          <a:blip r:embed="rId3"/>
          <a:stretch>
            <a:fillRect/>
          </a:stretch>
        </p:blipFill>
        <p:spPr>
          <a:xfrm>
            <a:off x="0" y="1888261"/>
            <a:ext cx="9144000" cy="4350996"/>
          </a:xfrm>
          <a:prstGeom prst="rect">
            <a:avLst/>
          </a:prstGeom>
        </p:spPr>
      </p:pic>
    </p:spTree>
    <p:extLst>
      <p:ext uri="{BB962C8B-B14F-4D97-AF65-F5344CB8AC3E}">
        <p14:creationId xmlns:p14="http://schemas.microsoft.com/office/powerpoint/2010/main" val="22946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Vaccine Attitudes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21</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65387F04-F9E8-4A5D-893A-9446ECCFD3F3}"/>
              </a:ext>
            </a:extLst>
          </p:cNvPr>
          <p:cNvPicPr>
            <a:picLocks noChangeAspect="1"/>
          </p:cNvPicPr>
          <p:nvPr/>
        </p:nvPicPr>
        <p:blipFill>
          <a:blip r:embed="rId3"/>
          <a:stretch>
            <a:fillRect/>
          </a:stretch>
        </p:blipFill>
        <p:spPr>
          <a:xfrm>
            <a:off x="30480" y="2286000"/>
            <a:ext cx="9144000" cy="1718693"/>
          </a:xfrm>
          <a:prstGeom prst="rect">
            <a:avLst/>
          </a:prstGeom>
        </p:spPr>
      </p:pic>
    </p:spTree>
    <p:extLst>
      <p:ext uri="{BB962C8B-B14F-4D97-AF65-F5344CB8AC3E}">
        <p14:creationId xmlns:p14="http://schemas.microsoft.com/office/powerpoint/2010/main" val="34176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Encouragement Intentions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22</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C05CE3AF-67DD-4AB5-91CC-0A4FE0DB0990}"/>
              </a:ext>
            </a:extLst>
          </p:cNvPr>
          <p:cNvPicPr>
            <a:picLocks noChangeAspect="1"/>
          </p:cNvPicPr>
          <p:nvPr/>
        </p:nvPicPr>
        <p:blipFill>
          <a:blip r:embed="rId3"/>
          <a:stretch>
            <a:fillRect/>
          </a:stretch>
        </p:blipFill>
        <p:spPr>
          <a:xfrm>
            <a:off x="0" y="2221310"/>
            <a:ext cx="9144000" cy="1604565"/>
          </a:xfrm>
          <a:prstGeom prst="rect">
            <a:avLst/>
          </a:prstGeom>
        </p:spPr>
      </p:pic>
    </p:spTree>
    <p:extLst>
      <p:ext uri="{BB962C8B-B14F-4D97-AF65-F5344CB8AC3E}">
        <p14:creationId xmlns:p14="http://schemas.microsoft.com/office/powerpoint/2010/main" val="22178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Analyses </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23</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3">
            <a:extLst>
              <a:ext uri="{FF2B5EF4-FFF2-40B4-BE49-F238E27FC236}">
                <a16:creationId xmlns:a16="http://schemas.microsoft.com/office/drawing/2014/main" id="{ABB25632-E111-41F4-A5A0-53724EF12AA0}"/>
              </a:ext>
            </a:extLst>
          </p:cNvPr>
          <p:cNvSpPr>
            <a:spLocks noGrp="1"/>
          </p:cNvSpPr>
          <p:nvPr>
            <p:ph sz="half" idx="1"/>
          </p:nvPr>
        </p:nvSpPr>
        <p:spPr>
          <a:xfrm>
            <a:off x="697871" y="1905000"/>
            <a:ext cx="7797546" cy="4405508"/>
          </a:xfrm>
        </p:spPr>
        <p:txBody>
          <a:bodyPr>
            <a:noAutofit/>
          </a:bodyPr>
          <a:lstStyle/>
          <a:p>
            <a:pPr algn="l"/>
            <a:r>
              <a:rPr lang="en-US" sz="1600" b="0" i="0" u="none" strike="noStrike" baseline="0" dirty="0"/>
              <a:t>Estimates are based on linear models controlling for demographic characteristics (age, gender, race, education, and income) and, in the vaccination intention model, vaccination intentions reported pre-treatment.</a:t>
            </a:r>
            <a:endParaRPr lang="en-US" sz="1600" b="0" i="0" u="none" strike="noStrike" baseline="0" dirty="0">
              <a:cs typeface="Times New Roman" panose="02020603050405020304" pitchFamily="18" charset="0"/>
            </a:endParaRPr>
          </a:p>
          <a:p>
            <a:pPr lvl="1"/>
            <a:endParaRPr lang="en-US" sz="1600" dirty="0">
              <a:cs typeface="Times New Roman" panose="02020603050405020304" pitchFamily="18" charset="0"/>
            </a:endParaRPr>
          </a:p>
        </p:txBody>
      </p:sp>
    </p:spTree>
    <p:extLst>
      <p:ext uri="{BB962C8B-B14F-4D97-AF65-F5344CB8AC3E}">
        <p14:creationId xmlns:p14="http://schemas.microsoft.com/office/powerpoint/2010/main" val="344003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Vaccine Intentions (Among unvaccinated)</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24</a:t>
            </a:fld>
            <a:endParaRPr lang="en-US"/>
          </a:p>
        </p:txBody>
      </p:sp>
      <p:sp>
        <p:nvSpPr>
          <p:cNvPr id="7" name="Content Placeholder 3">
            <a:extLst>
              <a:ext uri="{FF2B5EF4-FFF2-40B4-BE49-F238E27FC236}">
                <a16:creationId xmlns:a16="http://schemas.microsoft.com/office/drawing/2014/main" id="{ABB25632-E111-41F4-A5A0-53724EF12AA0}"/>
              </a:ext>
            </a:extLst>
          </p:cNvPr>
          <p:cNvSpPr>
            <a:spLocks noGrp="1"/>
          </p:cNvSpPr>
          <p:nvPr>
            <p:ph sz="half" idx="1"/>
          </p:nvPr>
        </p:nvSpPr>
        <p:spPr>
          <a:xfrm>
            <a:off x="819150" y="4488997"/>
            <a:ext cx="7797546" cy="900308"/>
          </a:xfrm>
        </p:spPr>
        <p:txBody>
          <a:bodyPr>
            <a:noAutofit/>
          </a:bodyPr>
          <a:lstStyle/>
          <a:p>
            <a:r>
              <a:rPr lang="en-US" sz="1600" b="0" i="1" u="none" strike="noStrike" baseline="0" dirty="0"/>
              <a:t>Republicans endorse </a:t>
            </a:r>
            <a:r>
              <a:rPr lang="en-US" sz="1600" b="0" i="0" u="none" strike="noStrike" baseline="0" dirty="0"/>
              <a:t>condition </a:t>
            </a:r>
            <a:r>
              <a:rPr lang="en-US" sz="1600" dirty="0"/>
              <a:t>significantly </a:t>
            </a:r>
            <a:r>
              <a:rPr lang="en-US" sz="1600" b="0" i="0" u="none" strike="noStrike" baseline="0" dirty="0"/>
              <a:t>increased vaccination intentions, when compared to the </a:t>
            </a:r>
            <a:r>
              <a:rPr lang="en-US" sz="1600" b="0" i="1" u="none" strike="noStrike" baseline="0" dirty="0"/>
              <a:t>Democrats endorse </a:t>
            </a:r>
            <a:r>
              <a:rPr lang="en-US" sz="1600" b="0" i="0" u="none" strike="noStrike" baseline="0" dirty="0"/>
              <a:t>condition </a:t>
            </a:r>
            <a:r>
              <a:rPr lang="en-US" sz="1600" b="0" i="0" u="none" strike="noStrike" baseline="0" dirty="0">
                <a:sym typeface="Wingdings" panose="05000000000000000000" pitchFamily="2" charset="2"/>
              </a:rPr>
              <a:t> </a:t>
            </a:r>
            <a:r>
              <a:rPr lang="en-US" sz="1600" b="0" i="0" u="none" strike="noStrike" baseline="0" dirty="0">
                <a:solidFill>
                  <a:srgbClr val="FF0000"/>
                </a:solidFill>
              </a:rPr>
              <a:t>7.0% higher for average respondent. </a:t>
            </a:r>
          </a:p>
          <a:p>
            <a:endParaRPr lang="en-US" sz="1600" b="0" i="0" u="none" strike="noStrike" baseline="0" dirty="0">
              <a:solidFill>
                <a:srgbClr val="FF0000"/>
              </a:solidFill>
            </a:endParaRPr>
          </a:p>
          <a:p>
            <a:r>
              <a:rPr lang="en-US" sz="1600" b="0" i="1" u="none" strike="noStrike" baseline="0" dirty="0"/>
              <a:t>Republicans endorse </a:t>
            </a:r>
            <a:r>
              <a:rPr lang="en-US" sz="1600" b="0" i="0" u="none" strike="noStrike" baseline="0" dirty="0"/>
              <a:t>condition </a:t>
            </a:r>
            <a:r>
              <a:rPr lang="en-US" sz="1600" dirty="0"/>
              <a:t>significantly </a:t>
            </a:r>
            <a:r>
              <a:rPr lang="en-US" sz="1600" b="0" i="0" u="none" strike="noStrike" baseline="0" dirty="0"/>
              <a:t>increased vaccination intentions, when compared to the </a:t>
            </a:r>
            <a:r>
              <a:rPr lang="en-US" sz="1600" b="0" i="1" u="none" strike="noStrike" baseline="0" dirty="0"/>
              <a:t>neutral </a:t>
            </a:r>
            <a:r>
              <a:rPr lang="en-US" sz="1600" b="0" i="0" u="none" strike="noStrike" baseline="0" dirty="0"/>
              <a:t>condition </a:t>
            </a:r>
            <a:r>
              <a:rPr lang="en-US" sz="1600" b="0" i="0" u="none" strike="noStrike" baseline="0" dirty="0">
                <a:sym typeface="Wingdings" panose="05000000000000000000" pitchFamily="2" charset="2"/>
              </a:rPr>
              <a:t></a:t>
            </a:r>
            <a:r>
              <a:rPr lang="en-US" sz="1600" b="0" i="0" u="none" strike="noStrike" baseline="0" dirty="0"/>
              <a:t> </a:t>
            </a:r>
            <a:r>
              <a:rPr lang="en-US" sz="1600" b="0" i="0" u="none" strike="noStrike" baseline="0" dirty="0">
                <a:solidFill>
                  <a:srgbClr val="FF0000"/>
                </a:solidFill>
              </a:rPr>
              <a:t>5.7% higher for average respondent.</a:t>
            </a:r>
            <a:endParaRPr lang="en-US" sz="1600" dirty="0">
              <a:solidFill>
                <a:srgbClr val="FF0000"/>
              </a:solidFill>
              <a:cs typeface="Times New Roman" panose="02020603050405020304" pitchFamily="18" charset="0"/>
            </a:endParaRPr>
          </a:p>
        </p:txBody>
      </p:sp>
      <p:pic>
        <p:nvPicPr>
          <p:cNvPr id="4" name="Picture 3">
            <a:extLst>
              <a:ext uri="{FF2B5EF4-FFF2-40B4-BE49-F238E27FC236}">
                <a16:creationId xmlns:a16="http://schemas.microsoft.com/office/drawing/2014/main" id="{F06BE822-E128-4DC6-A3FC-DA5319156CF9}"/>
              </a:ext>
            </a:extLst>
          </p:cNvPr>
          <p:cNvPicPr>
            <a:picLocks noChangeAspect="1"/>
          </p:cNvPicPr>
          <p:nvPr/>
        </p:nvPicPr>
        <p:blipFill>
          <a:blip r:embed="rId3"/>
          <a:stretch>
            <a:fillRect/>
          </a:stretch>
        </p:blipFill>
        <p:spPr>
          <a:xfrm>
            <a:off x="0" y="2362200"/>
            <a:ext cx="9144000" cy="1571376"/>
          </a:xfrm>
          <a:prstGeom prst="rect">
            <a:avLst/>
          </a:prstGeom>
        </p:spPr>
      </p:pic>
      <p:pic>
        <p:nvPicPr>
          <p:cNvPr id="8" name="Picture 7">
            <a:extLst>
              <a:ext uri="{FF2B5EF4-FFF2-40B4-BE49-F238E27FC236}">
                <a16:creationId xmlns:a16="http://schemas.microsoft.com/office/drawing/2014/main" id="{2975BBE9-0279-40A0-9224-7895C6DB054C}"/>
              </a:ext>
            </a:extLst>
          </p:cNvPr>
          <p:cNvPicPr>
            <a:picLocks noChangeAspect="1"/>
          </p:cNvPicPr>
          <p:nvPr/>
        </p:nvPicPr>
        <p:blipFill>
          <a:blip r:embed="rId4"/>
          <a:stretch>
            <a:fillRect/>
          </a:stretch>
        </p:blipFill>
        <p:spPr>
          <a:xfrm>
            <a:off x="1669542" y="3975367"/>
            <a:ext cx="7315200" cy="530458"/>
          </a:xfrm>
          <a:prstGeom prst="rect">
            <a:avLst/>
          </a:prstGeom>
        </p:spPr>
      </p:pic>
    </p:spTree>
    <p:extLst>
      <p:ext uri="{BB962C8B-B14F-4D97-AF65-F5344CB8AC3E}">
        <p14:creationId xmlns:p14="http://schemas.microsoft.com/office/powerpoint/2010/main" val="1727422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Mediation </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25</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3">
            <a:extLst>
              <a:ext uri="{FF2B5EF4-FFF2-40B4-BE49-F238E27FC236}">
                <a16:creationId xmlns:a16="http://schemas.microsoft.com/office/drawing/2014/main" id="{ABB25632-E111-41F4-A5A0-53724EF12AA0}"/>
              </a:ext>
            </a:extLst>
          </p:cNvPr>
          <p:cNvSpPr>
            <a:spLocks noGrp="1"/>
          </p:cNvSpPr>
          <p:nvPr>
            <p:ph sz="half" idx="1"/>
          </p:nvPr>
        </p:nvSpPr>
        <p:spPr>
          <a:xfrm>
            <a:off x="697871" y="1905000"/>
            <a:ext cx="7797546" cy="4405508"/>
          </a:xfrm>
        </p:spPr>
        <p:txBody>
          <a:bodyPr>
            <a:noAutofit/>
          </a:bodyPr>
          <a:lstStyle/>
          <a:p>
            <a:pPr algn="l"/>
            <a:endParaRPr lang="en-US" sz="1600" b="0" i="0" u="none" strike="noStrike" baseline="0" dirty="0"/>
          </a:p>
          <a:p>
            <a:pPr algn="l"/>
            <a:r>
              <a:rPr lang="en-US" sz="1600" dirty="0">
                <a:solidFill>
                  <a:srgbClr val="FF0000"/>
                </a:solidFill>
              </a:rPr>
              <a:t>Republican Endorse </a:t>
            </a:r>
            <a:r>
              <a:rPr lang="en-US" sz="1600" dirty="0">
                <a:solidFill>
                  <a:srgbClr val="FF0000"/>
                </a:solidFill>
                <a:sym typeface="Wingdings" panose="05000000000000000000" pitchFamily="2" charset="2"/>
              </a:rPr>
              <a:t> Trump/Reps. want them to get vaccine  Get Vaccine</a:t>
            </a:r>
            <a:endParaRPr lang="en-US" sz="1600" dirty="0">
              <a:solidFill>
                <a:srgbClr val="FF0000"/>
              </a:solidFill>
            </a:endParaRPr>
          </a:p>
          <a:p>
            <a:pPr algn="l"/>
            <a:endParaRPr lang="en-US" sz="1600" dirty="0"/>
          </a:p>
          <a:p>
            <a:pPr algn="l"/>
            <a:r>
              <a:rPr lang="en-US" sz="1600" b="0" i="0" u="none" strike="noStrike" baseline="0" dirty="0"/>
              <a:t>This measure statistically mediated 28% of the effect (relative to </a:t>
            </a:r>
            <a:r>
              <a:rPr lang="en-US" sz="1600" b="0" i="1" u="none" strike="noStrike" baseline="0" dirty="0"/>
              <a:t>Democrats endorse and</a:t>
            </a:r>
            <a:r>
              <a:rPr lang="en-US" sz="1600" b="0" i="0" u="none" strike="noStrike" baseline="0" dirty="0"/>
              <a:t> 47% of the effect (relative to the neutral control condition).</a:t>
            </a:r>
          </a:p>
          <a:p>
            <a:pPr algn="l"/>
            <a:endParaRPr lang="en-US" sz="1600" dirty="0"/>
          </a:p>
          <a:p>
            <a:pPr algn="l"/>
            <a:r>
              <a:rPr lang="en-US" sz="1600" b="0" i="0" u="none" strike="noStrike" baseline="0" dirty="0"/>
              <a:t>The effect was not significantly mediated by the belief that Republican leaders deserve credit for the vaccination program, nor by respondents’ estimates of the percent of Republicans likely to be vaccinated by August 2021. </a:t>
            </a:r>
            <a:endParaRPr lang="en-US" sz="1600" dirty="0">
              <a:cs typeface="Times New Roman" panose="02020603050405020304" pitchFamily="18" charset="0"/>
            </a:endParaRPr>
          </a:p>
        </p:txBody>
      </p:sp>
    </p:spTree>
    <p:extLst>
      <p:ext uri="{BB962C8B-B14F-4D97-AF65-F5344CB8AC3E}">
        <p14:creationId xmlns:p14="http://schemas.microsoft.com/office/powerpoint/2010/main" val="155239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Vaccine Encouragement (Among All)</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26</a:t>
            </a:fld>
            <a:endParaRPr lang="en-US"/>
          </a:p>
        </p:txBody>
      </p:sp>
      <p:sp>
        <p:nvSpPr>
          <p:cNvPr id="7" name="Content Placeholder 3">
            <a:extLst>
              <a:ext uri="{FF2B5EF4-FFF2-40B4-BE49-F238E27FC236}">
                <a16:creationId xmlns:a16="http://schemas.microsoft.com/office/drawing/2014/main" id="{ABB25632-E111-41F4-A5A0-53724EF12AA0}"/>
              </a:ext>
            </a:extLst>
          </p:cNvPr>
          <p:cNvSpPr>
            <a:spLocks noGrp="1"/>
          </p:cNvSpPr>
          <p:nvPr>
            <p:ph sz="half" idx="1"/>
          </p:nvPr>
        </p:nvSpPr>
        <p:spPr>
          <a:xfrm>
            <a:off x="813054" y="4596384"/>
            <a:ext cx="7797546" cy="900308"/>
          </a:xfrm>
        </p:spPr>
        <p:txBody>
          <a:bodyPr>
            <a:noAutofit/>
          </a:bodyPr>
          <a:lstStyle/>
          <a:p>
            <a:pPr algn="l"/>
            <a:r>
              <a:rPr lang="en-US" sz="1600" b="0" i="1" u="none" strike="noStrike" baseline="0" dirty="0"/>
              <a:t>Republicans endorse </a:t>
            </a:r>
            <a:r>
              <a:rPr lang="en-US" sz="1600" b="0" u="none" strike="noStrike" baseline="0" dirty="0"/>
              <a:t>significantly greater in encouragement relative to </a:t>
            </a:r>
            <a:r>
              <a:rPr lang="en-US" sz="1600" b="0" i="0" u="none" strike="noStrike" baseline="0" dirty="0"/>
              <a:t>the </a:t>
            </a:r>
            <a:r>
              <a:rPr lang="en-US" sz="1600" b="0" i="1" u="none" strike="noStrike" baseline="0" dirty="0"/>
              <a:t>Democrats endorse </a:t>
            </a:r>
            <a:r>
              <a:rPr lang="en-US" sz="1600" b="0" i="0" u="none" strike="noStrike" baseline="0" dirty="0"/>
              <a:t>condition.</a:t>
            </a:r>
          </a:p>
          <a:p>
            <a:pPr algn="l"/>
            <a:endParaRPr lang="en-US" sz="1600" b="0" i="0" u="none" strike="noStrike" baseline="0" dirty="0"/>
          </a:p>
          <a:p>
            <a:pPr algn="l"/>
            <a:r>
              <a:rPr lang="en-US" sz="1600" b="0" i="0" u="none" strike="noStrike" baseline="0" dirty="0">
                <a:solidFill>
                  <a:srgbClr val="FF0000"/>
                </a:solidFill>
              </a:rPr>
              <a:t>Mechanism is BACKFIRE </a:t>
            </a:r>
            <a:r>
              <a:rPr lang="en-US" sz="1600" b="0" i="0" u="none" strike="noStrike" baseline="0" dirty="0">
                <a:sym typeface="Wingdings" panose="05000000000000000000" pitchFamily="2" charset="2"/>
              </a:rPr>
              <a:t> </a:t>
            </a:r>
            <a:r>
              <a:rPr lang="en-US" sz="1600" b="0" i="1" u="none" strike="noStrike" baseline="0" dirty="0"/>
              <a:t>Democrats endorse </a:t>
            </a:r>
            <a:r>
              <a:rPr lang="en-US" sz="1600" b="0" u="none" strike="noStrike" baseline="0" dirty="0"/>
              <a:t>leads to </a:t>
            </a:r>
            <a:r>
              <a:rPr lang="en-US" sz="1600" b="0" i="0" u="none" strike="noStrike" baseline="0" dirty="0"/>
              <a:t>10.2% less encouragement relative to the </a:t>
            </a:r>
            <a:r>
              <a:rPr lang="en-US" sz="1600" b="0" i="1" u="none" strike="noStrike" baseline="0" dirty="0"/>
              <a:t>Republicans endorse and </a:t>
            </a:r>
            <a:r>
              <a:rPr lang="en-US" sz="1600" b="0" u="none" strike="noStrike" baseline="0" dirty="0"/>
              <a:t>12.2% </a:t>
            </a:r>
            <a:r>
              <a:rPr lang="en-US" sz="1600" b="0" i="0" u="none" strike="noStrike" baseline="0" dirty="0"/>
              <a:t>less than the </a:t>
            </a:r>
            <a:r>
              <a:rPr lang="en-US" sz="1600" b="0" i="1" u="none" strike="noStrike" baseline="0" dirty="0"/>
              <a:t>neutral </a:t>
            </a:r>
            <a:r>
              <a:rPr lang="en-US" sz="1600" b="0" u="none" strike="noStrike" baseline="0" dirty="0"/>
              <a:t>condition</a:t>
            </a:r>
            <a:r>
              <a:rPr lang="en-US" sz="1600" dirty="0"/>
              <a:t>. </a:t>
            </a:r>
          </a:p>
          <a:p>
            <a:pPr algn="l"/>
            <a:r>
              <a:rPr lang="en-US" sz="1600" b="0" i="0" u="none" strike="noStrike" baseline="0" dirty="0"/>
              <a:t>Larger </a:t>
            </a:r>
            <a:r>
              <a:rPr lang="en-US" sz="1600" dirty="0"/>
              <a:t>backfire among </a:t>
            </a:r>
            <a:r>
              <a:rPr lang="en-US" sz="1600" b="0" i="0" u="none" strike="noStrike" baseline="0" dirty="0"/>
              <a:t>vaccinated respondents (unvaccinated already so low).</a:t>
            </a:r>
            <a:endParaRPr lang="en-US" sz="1600" dirty="0">
              <a:cs typeface="Times New Roman" panose="02020603050405020304" pitchFamily="18" charset="0"/>
            </a:endParaRPr>
          </a:p>
        </p:txBody>
      </p:sp>
      <p:pic>
        <p:nvPicPr>
          <p:cNvPr id="6" name="Picture 5">
            <a:extLst>
              <a:ext uri="{FF2B5EF4-FFF2-40B4-BE49-F238E27FC236}">
                <a16:creationId xmlns:a16="http://schemas.microsoft.com/office/drawing/2014/main" id="{1D636182-81C2-4CAB-B5A7-42B843532576}"/>
              </a:ext>
            </a:extLst>
          </p:cNvPr>
          <p:cNvPicPr>
            <a:picLocks noChangeAspect="1"/>
          </p:cNvPicPr>
          <p:nvPr/>
        </p:nvPicPr>
        <p:blipFill>
          <a:blip r:embed="rId3"/>
          <a:stretch>
            <a:fillRect/>
          </a:stretch>
        </p:blipFill>
        <p:spPr>
          <a:xfrm>
            <a:off x="0" y="2554754"/>
            <a:ext cx="9144000" cy="1580852"/>
          </a:xfrm>
          <a:prstGeom prst="rect">
            <a:avLst/>
          </a:prstGeom>
        </p:spPr>
      </p:pic>
      <p:pic>
        <p:nvPicPr>
          <p:cNvPr id="4" name="Picture 3">
            <a:extLst>
              <a:ext uri="{FF2B5EF4-FFF2-40B4-BE49-F238E27FC236}">
                <a16:creationId xmlns:a16="http://schemas.microsoft.com/office/drawing/2014/main" id="{B253335C-4F79-4C20-942A-997684473D46}"/>
              </a:ext>
            </a:extLst>
          </p:cNvPr>
          <p:cNvPicPr>
            <a:picLocks noChangeAspect="1"/>
          </p:cNvPicPr>
          <p:nvPr/>
        </p:nvPicPr>
        <p:blipFill>
          <a:blip r:embed="rId4"/>
          <a:stretch>
            <a:fillRect/>
          </a:stretch>
        </p:blipFill>
        <p:spPr>
          <a:xfrm>
            <a:off x="1816608" y="4172301"/>
            <a:ext cx="7315200" cy="530458"/>
          </a:xfrm>
          <a:prstGeom prst="rect">
            <a:avLst/>
          </a:prstGeom>
        </p:spPr>
      </p:pic>
    </p:spTree>
    <p:extLst>
      <p:ext uri="{BB962C8B-B14F-4D97-AF65-F5344CB8AC3E}">
        <p14:creationId xmlns:p14="http://schemas.microsoft.com/office/powerpoint/2010/main" val="3711524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normAutofit/>
          </a:bodyPr>
          <a:lstStyle/>
          <a:p>
            <a:r>
              <a:rPr lang="en-US" b="1" dirty="0"/>
              <a:t>Vaccine Attitudes (Among All)</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27</a:t>
            </a:fld>
            <a:endParaRPr lang="en-US"/>
          </a:p>
        </p:txBody>
      </p:sp>
      <p:sp>
        <p:nvSpPr>
          <p:cNvPr id="7" name="Content Placeholder 3">
            <a:extLst>
              <a:ext uri="{FF2B5EF4-FFF2-40B4-BE49-F238E27FC236}">
                <a16:creationId xmlns:a16="http://schemas.microsoft.com/office/drawing/2014/main" id="{ABB25632-E111-41F4-A5A0-53724EF12AA0}"/>
              </a:ext>
            </a:extLst>
          </p:cNvPr>
          <p:cNvSpPr>
            <a:spLocks noGrp="1"/>
          </p:cNvSpPr>
          <p:nvPr>
            <p:ph sz="half" idx="1"/>
          </p:nvPr>
        </p:nvSpPr>
        <p:spPr>
          <a:xfrm>
            <a:off x="749427" y="4446111"/>
            <a:ext cx="7797546" cy="900308"/>
          </a:xfrm>
        </p:spPr>
        <p:txBody>
          <a:bodyPr>
            <a:noAutofit/>
          </a:bodyPr>
          <a:lstStyle/>
          <a:p>
            <a:r>
              <a:rPr lang="en-US" sz="1600" b="0" i="1" u="none" strike="noStrike" baseline="0" dirty="0"/>
              <a:t>Republicans endorse </a:t>
            </a:r>
            <a:r>
              <a:rPr lang="en-US" sz="1600" b="0" u="none" strike="noStrike" baseline="0" dirty="0"/>
              <a:t>significantly greater in attitudes relative to </a:t>
            </a:r>
            <a:r>
              <a:rPr lang="en-US" sz="1600" b="0" i="0" u="none" strike="noStrike" baseline="0" dirty="0"/>
              <a:t>the </a:t>
            </a:r>
            <a:r>
              <a:rPr lang="en-US" sz="1600" b="0" i="1" u="none" strike="noStrike" baseline="0" dirty="0"/>
              <a:t>Democrats endorse </a:t>
            </a:r>
            <a:r>
              <a:rPr lang="en-US" sz="1600" b="0" i="0" u="none" strike="noStrike" baseline="0" dirty="0"/>
              <a:t>condition.</a:t>
            </a:r>
          </a:p>
          <a:p>
            <a:endParaRPr lang="en-US" sz="1600" b="0" i="0" u="none" strike="noStrike" baseline="0" dirty="0"/>
          </a:p>
          <a:p>
            <a:r>
              <a:rPr lang="en-US" sz="1600" b="0" i="0" u="none" strike="noStrike" baseline="0" dirty="0">
                <a:solidFill>
                  <a:srgbClr val="FF0000"/>
                </a:solidFill>
              </a:rPr>
              <a:t>Mechanism is BACKFIRE </a:t>
            </a:r>
            <a:r>
              <a:rPr lang="en-US" sz="1600" b="0" i="0" u="none" strike="noStrike" baseline="0" dirty="0">
                <a:sym typeface="Wingdings" panose="05000000000000000000" pitchFamily="2" charset="2"/>
              </a:rPr>
              <a:t> </a:t>
            </a:r>
            <a:r>
              <a:rPr lang="en-US" sz="1600" b="0" i="1" u="none" strike="noStrike" baseline="0" dirty="0"/>
              <a:t>Democrats endorse lead to </a:t>
            </a:r>
            <a:r>
              <a:rPr lang="en-US" sz="1600" b="0" u="none" strike="noStrike" baseline="0" dirty="0"/>
              <a:t>more negative attitudes.</a:t>
            </a:r>
          </a:p>
          <a:p>
            <a:endParaRPr lang="en-US" sz="1600" b="0" i="0" u="none" strike="noStrike" baseline="0" dirty="0"/>
          </a:p>
          <a:p>
            <a:pPr algn="l"/>
            <a:r>
              <a:rPr lang="en-US" sz="1600" b="0" i="0" u="none" strike="noStrike" baseline="0" dirty="0"/>
              <a:t>Effect size was similar for both vaccinated and unvaccinated respondents. </a:t>
            </a:r>
            <a:endParaRPr lang="en-US" sz="1600" dirty="0">
              <a:cs typeface="Times New Roman" panose="02020603050405020304" pitchFamily="18" charset="0"/>
            </a:endParaRPr>
          </a:p>
        </p:txBody>
      </p:sp>
      <p:pic>
        <p:nvPicPr>
          <p:cNvPr id="9" name="Picture 8">
            <a:extLst>
              <a:ext uri="{FF2B5EF4-FFF2-40B4-BE49-F238E27FC236}">
                <a16:creationId xmlns:a16="http://schemas.microsoft.com/office/drawing/2014/main" id="{ED5CB27E-2F7F-417E-B15A-FCAE12B57D0D}"/>
              </a:ext>
            </a:extLst>
          </p:cNvPr>
          <p:cNvPicPr>
            <a:picLocks noChangeAspect="1"/>
          </p:cNvPicPr>
          <p:nvPr/>
        </p:nvPicPr>
        <p:blipFill>
          <a:blip r:embed="rId3"/>
          <a:stretch>
            <a:fillRect/>
          </a:stretch>
        </p:blipFill>
        <p:spPr>
          <a:xfrm>
            <a:off x="0" y="2437946"/>
            <a:ext cx="9144000" cy="1982108"/>
          </a:xfrm>
          <a:prstGeom prst="rect">
            <a:avLst/>
          </a:prstGeom>
        </p:spPr>
      </p:pic>
    </p:spTree>
    <p:extLst>
      <p:ext uri="{BB962C8B-B14F-4D97-AF65-F5344CB8AC3E}">
        <p14:creationId xmlns:p14="http://schemas.microsoft.com/office/powerpoint/2010/main" val="296745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p:txBody>
          <a:bodyPr/>
          <a:lstStyle/>
          <a:p>
            <a:r>
              <a:rPr lang="en-US" b="1" dirty="0"/>
              <a:t>Conclusions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28</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3">
            <a:extLst>
              <a:ext uri="{FF2B5EF4-FFF2-40B4-BE49-F238E27FC236}">
                <a16:creationId xmlns:a16="http://schemas.microsoft.com/office/drawing/2014/main" id="{36F08082-C0BE-F14E-A9D4-334F4EDFCAD0}"/>
              </a:ext>
            </a:extLst>
          </p:cNvPr>
          <p:cNvSpPr>
            <a:spLocks noGrp="1"/>
          </p:cNvSpPr>
          <p:nvPr>
            <p:ph sz="half" idx="1"/>
          </p:nvPr>
        </p:nvSpPr>
        <p:spPr>
          <a:xfrm>
            <a:off x="716280" y="1791077"/>
            <a:ext cx="7797546" cy="4481708"/>
          </a:xfrm>
        </p:spPr>
        <p:txBody>
          <a:bodyPr>
            <a:noAutofit/>
          </a:bodyPr>
          <a:lstStyle/>
          <a:p>
            <a:pPr algn="l"/>
            <a:r>
              <a:rPr lang="en-US" sz="1600" b="0" i="0" u="none" strike="noStrike" baseline="0" dirty="0"/>
              <a:t>Partisan divide over vaccine uptake has remained stable and is perhap</a:t>
            </a:r>
            <a:r>
              <a:rPr lang="en-US" sz="1600" dirty="0"/>
              <a:t>s the main challenge.</a:t>
            </a:r>
            <a:r>
              <a:rPr lang="en-US" sz="1600" b="0" i="0" u="none" strike="noStrike" baseline="0" dirty="0"/>
              <a:t> </a:t>
            </a:r>
          </a:p>
          <a:p>
            <a:pPr algn="l"/>
            <a:endParaRPr lang="en-US" sz="1600" dirty="0"/>
          </a:p>
          <a:p>
            <a:pPr algn="l"/>
            <a:r>
              <a:rPr lang="en-US" sz="1600" dirty="0"/>
              <a:t>Found </a:t>
            </a:r>
            <a:r>
              <a:rPr lang="en-US" sz="1600" b="0" i="0" u="none" strike="noStrike" baseline="0" dirty="0"/>
              <a:t>endorsements of COVID-19 vaccines from Republican elites led to higher intentions to be vaccinated among self-identified Republicans. And elite Democrat endorsement reported more negative vaccine attitudes and were less likely to encourage others to vaccinate. </a:t>
            </a:r>
          </a:p>
        </p:txBody>
      </p:sp>
    </p:spTree>
    <p:extLst>
      <p:ext uri="{BB962C8B-B14F-4D97-AF65-F5344CB8AC3E}">
        <p14:creationId xmlns:p14="http://schemas.microsoft.com/office/powerpoint/2010/main" val="256874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p:txBody>
          <a:bodyPr/>
          <a:lstStyle/>
          <a:p>
            <a:r>
              <a:rPr lang="en-US" b="1" dirty="0"/>
              <a:t>Conclusions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29</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3">
            <a:extLst>
              <a:ext uri="{FF2B5EF4-FFF2-40B4-BE49-F238E27FC236}">
                <a16:creationId xmlns:a16="http://schemas.microsoft.com/office/drawing/2014/main" id="{36F08082-C0BE-F14E-A9D4-334F4EDFCAD0}"/>
              </a:ext>
            </a:extLst>
          </p:cNvPr>
          <p:cNvSpPr>
            <a:spLocks noGrp="1"/>
          </p:cNvSpPr>
          <p:nvPr>
            <p:ph sz="half" idx="1"/>
          </p:nvPr>
        </p:nvSpPr>
        <p:spPr>
          <a:xfrm>
            <a:off x="685800" y="1447800"/>
            <a:ext cx="7797546" cy="4481708"/>
          </a:xfrm>
        </p:spPr>
        <p:txBody>
          <a:bodyPr>
            <a:noAutofit/>
          </a:bodyPr>
          <a:lstStyle/>
          <a:p>
            <a:pPr algn="l"/>
            <a:endParaRPr lang="en-US" sz="1600" dirty="0"/>
          </a:p>
          <a:p>
            <a:pPr algn="l"/>
            <a:r>
              <a:rPr lang="en-US" sz="1600" dirty="0"/>
              <a:t>Resistance is not only driven by misinformation of low information but also a lack of awareness of Republican elite cues.</a:t>
            </a:r>
          </a:p>
          <a:p>
            <a:pPr algn="l"/>
            <a:endParaRPr lang="en-US" sz="1600" dirty="0"/>
          </a:p>
          <a:p>
            <a:pPr algn="l"/>
            <a:r>
              <a:rPr lang="en-US" sz="1600" dirty="0"/>
              <a:t>Novel evidence on cue effect mechanism.</a:t>
            </a:r>
          </a:p>
          <a:p>
            <a:pPr algn="l"/>
            <a:endParaRPr lang="en-US" sz="1600" b="0" i="0" u="none" strike="noStrike" baseline="0" dirty="0"/>
          </a:p>
          <a:p>
            <a:pPr algn="l"/>
            <a:r>
              <a:rPr lang="en-US" sz="1600" dirty="0"/>
              <a:t>Reveals the importance of partisan elites during health crises. </a:t>
            </a:r>
          </a:p>
          <a:p>
            <a:pPr algn="l"/>
            <a:endParaRPr lang="en-US" sz="1600" b="0" i="0" u="none" strike="noStrike" baseline="0" dirty="0"/>
          </a:p>
          <a:p>
            <a:pPr algn="l"/>
            <a:r>
              <a:rPr lang="en-US" sz="1600" dirty="0"/>
              <a:t>Reveals downside of one-sided partisan efforts. </a:t>
            </a:r>
            <a:endParaRPr lang="en-US" sz="1600" b="0" i="0" u="none" strike="noStrike" baseline="0" dirty="0"/>
          </a:p>
        </p:txBody>
      </p:sp>
    </p:spTree>
    <p:extLst>
      <p:ext uri="{BB962C8B-B14F-4D97-AF65-F5344CB8AC3E}">
        <p14:creationId xmlns:p14="http://schemas.microsoft.com/office/powerpoint/2010/main" val="234266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Early COVID VACCINE Resistance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3</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43120904-CBA3-484B-9840-649CD6766E5F}"/>
              </a:ext>
            </a:extLst>
          </p:cNvPr>
          <p:cNvPicPr>
            <a:picLocks noChangeAspect="1"/>
          </p:cNvPicPr>
          <p:nvPr/>
        </p:nvPicPr>
        <p:blipFill>
          <a:blip r:embed="rId3"/>
          <a:stretch>
            <a:fillRect/>
          </a:stretch>
        </p:blipFill>
        <p:spPr>
          <a:xfrm>
            <a:off x="0" y="1752600"/>
            <a:ext cx="9144000" cy="3582146"/>
          </a:xfrm>
          <a:prstGeom prst="rect">
            <a:avLst/>
          </a:prstGeom>
        </p:spPr>
      </p:pic>
      <p:sp>
        <p:nvSpPr>
          <p:cNvPr id="8" name="Content Placeholder 3">
            <a:extLst>
              <a:ext uri="{FF2B5EF4-FFF2-40B4-BE49-F238E27FC236}">
                <a16:creationId xmlns:a16="http://schemas.microsoft.com/office/drawing/2014/main" id="{B4CE770E-2C15-4920-B075-4053D3ABCFD4}"/>
              </a:ext>
            </a:extLst>
          </p:cNvPr>
          <p:cNvSpPr>
            <a:spLocks noGrp="1"/>
          </p:cNvSpPr>
          <p:nvPr>
            <p:ph sz="half" idx="1"/>
          </p:nvPr>
        </p:nvSpPr>
        <p:spPr>
          <a:xfrm>
            <a:off x="697871" y="5557774"/>
            <a:ext cx="7797546" cy="752734"/>
          </a:xfrm>
        </p:spPr>
        <p:txBody>
          <a:bodyPr>
            <a:normAutofit/>
          </a:bodyPr>
          <a:lstStyle/>
          <a:p>
            <a:r>
              <a:rPr lang="en-US" sz="1400" b="1" dirty="0"/>
              <a:t>First approval = Dec. 11, 2020.</a:t>
            </a:r>
          </a:p>
          <a:p>
            <a:r>
              <a:rPr lang="en-US" sz="1400" b="1" dirty="0"/>
              <a:t>Racial Gap </a:t>
            </a:r>
            <a:r>
              <a:rPr lang="en-US" sz="1400" b="1" dirty="0">
                <a:sym typeface="Wingdings" panose="05000000000000000000" pitchFamily="2" charset="2"/>
              </a:rPr>
              <a:t> 16%.</a:t>
            </a:r>
            <a:endParaRPr lang="en-US" sz="1400" dirty="0"/>
          </a:p>
          <a:p>
            <a:endParaRPr lang="en-US" sz="1600" dirty="0"/>
          </a:p>
          <a:p>
            <a:endParaRPr lang="en-US" sz="1600" dirty="0"/>
          </a:p>
          <a:p>
            <a:endParaRPr lang="en-US" sz="1600" dirty="0"/>
          </a:p>
          <a:p>
            <a:endParaRPr lang="en-US" sz="1600" dirty="0"/>
          </a:p>
          <a:p>
            <a:endParaRPr lang="en-US" sz="1600" dirty="0"/>
          </a:p>
        </p:txBody>
      </p:sp>
      <p:sp>
        <p:nvSpPr>
          <p:cNvPr id="3" name="Oval 2">
            <a:extLst>
              <a:ext uri="{FF2B5EF4-FFF2-40B4-BE49-F238E27FC236}">
                <a16:creationId xmlns:a16="http://schemas.microsoft.com/office/drawing/2014/main" id="{8FB19471-C85A-426A-8379-B1DD86215729}"/>
              </a:ext>
            </a:extLst>
          </p:cNvPr>
          <p:cNvSpPr/>
          <p:nvPr/>
        </p:nvSpPr>
        <p:spPr>
          <a:xfrm>
            <a:off x="2552700" y="3719512"/>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4A1908-EDC5-4D61-87AB-4864334389CF}"/>
              </a:ext>
            </a:extLst>
          </p:cNvPr>
          <p:cNvSpPr/>
          <p:nvPr/>
        </p:nvSpPr>
        <p:spPr>
          <a:xfrm>
            <a:off x="6858000" y="3821050"/>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94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p:txBody>
          <a:bodyPr/>
          <a:lstStyle/>
          <a:p>
            <a:r>
              <a:rPr lang="en-US" b="1" dirty="0"/>
              <a:t>Ongoing projects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30</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DC24A39B-6781-466B-A811-2CB07B7AB660}"/>
              </a:ext>
            </a:extLst>
          </p:cNvPr>
          <p:cNvPicPr>
            <a:picLocks noChangeAspect="1"/>
          </p:cNvPicPr>
          <p:nvPr/>
        </p:nvPicPr>
        <p:blipFill>
          <a:blip r:embed="rId3"/>
          <a:stretch>
            <a:fillRect/>
          </a:stretch>
        </p:blipFill>
        <p:spPr>
          <a:xfrm>
            <a:off x="2209800" y="4227010"/>
            <a:ext cx="3790268" cy="2146357"/>
          </a:xfrm>
          <a:prstGeom prst="rect">
            <a:avLst/>
          </a:prstGeom>
        </p:spPr>
      </p:pic>
      <p:pic>
        <p:nvPicPr>
          <p:cNvPr id="10" name="Picture 9">
            <a:extLst>
              <a:ext uri="{FF2B5EF4-FFF2-40B4-BE49-F238E27FC236}">
                <a16:creationId xmlns:a16="http://schemas.microsoft.com/office/drawing/2014/main" id="{6A4BEFDA-5D09-4C6B-A9BA-0A60ECD67187}"/>
              </a:ext>
            </a:extLst>
          </p:cNvPr>
          <p:cNvPicPr>
            <a:picLocks noChangeAspect="1"/>
          </p:cNvPicPr>
          <p:nvPr/>
        </p:nvPicPr>
        <p:blipFill>
          <a:blip r:embed="rId4"/>
          <a:stretch>
            <a:fillRect/>
          </a:stretch>
        </p:blipFill>
        <p:spPr>
          <a:xfrm>
            <a:off x="2398776" y="1839786"/>
            <a:ext cx="3601292" cy="2011680"/>
          </a:xfrm>
          <a:prstGeom prst="rect">
            <a:avLst/>
          </a:prstGeom>
        </p:spPr>
      </p:pic>
    </p:spTree>
    <p:extLst>
      <p:ext uri="{BB962C8B-B14F-4D97-AF65-F5344CB8AC3E}">
        <p14:creationId xmlns:p14="http://schemas.microsoft.com/office/powerpoint/2010/main" val="34275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Later COVID VACCINE Resistance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4</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3175E501-7767-478F-B57C-F154DA003C38}"/>
              </a:ext>
            </a:extLst>
          </p:cNvPr>
          <p:cNvPicPr>
            <a:picLocks noChangeAspect="1"/>
          </p:cNvPicPr>
          <p:nvPr/>
        </p:nvPicPr>
        <p:blipFill>
          <a:blip r:embed="rId3"/>
          <a:stretch>
            <a:fillRect/>
          </a:stretch>
        </p:blipFill>
        <p:spPr>
          <a:xfrm>
            <a:off x="-9144" y="1884363"/>
            <a:ext cx="9144000" cy="3279267"/>
          </a:xfrm>
          <a:prstGeom prst="rect">
            <a:avLst/>
          </a:prstGeom>
        </p:spPr>
      </p:pic>
      <p:sp>
        <p:nvSpPr>
          <p:cNvPr id="7" name="Oval 6">
            <a:extLst>
              <a:ext uri="{FF2B5EF4-FFF2-40B4-BE49-F238E27FC236}">
                <a16:creationId xmlns:a16="http://schemas.microsoft.com/office/drawing/2014/main" id="{D25C0E97-52F9-46D1-9FB2-63680B29195F}"/>
              </a:ext>
            </a:extLst>
          </p:cNvPr>
          <p:cNvSpPr/>
          <p:nvPr/>
        </p:nvSpPr>
        <p:spPr>
          <a:xfrm>
            <a:off x="2286000" y="3597275"/>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42AECC-8FC5-4E68-AA2B-F91FC0E848A6}"/>
              </a:ext>
            </a:extLst>
          </p:cNvPr>
          <p:cNvSpPr/>
          <p:nvPr/>
        </p:nvSpPr>
        <p:spPr>
          <a:xfrm>
            <a:off x="6761226" y="3597275"/>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4E329DA9-2388-44C1-A651-35052EC8EBC1}"/>
              </a:ext>
            </a:extLst>
          </p:cNvPr>
          <p:cNvSpPr>
            <a:spLocks noGrp="1"/>
          </p:cNvSpPr>
          <p:nvPr>
            <p:ph sz="half" idx="1"/>
          </p:nvPr>
        </p:nvSpPr>
        <p:spPr>
          <a:xfrm>
            <a:off x="697871" y="5557774"/>
            <a:ext cx="7797546" cy="752734"/>
          </a:xfrm>
        </p:spPr>
        <p:txBody>
          <a:bodyPr>
            <a:normAutofit/>
          </a:bodyPr>
          <a:lstStyle/>
          <a:p>
            <a:r>
              <a:rPr lang="en-US" sz="1400" b="1" dirty="0"/>
              <a:t>Racial Gap </a:t>
            </a:r>
            <a:r>
              <a:rPr lang="en-US" sz="1400" b="1" dirty="0">
                <a:sym typeface="Wingdings" panose="05000000000000000000" pitchFamily="2" charset="2"/>
              </a:rPr>
              <a:t> 11%.</a:t>
            </a:r>
            <a:endParaRPr lang="en-US" sz="1400" dirty="0"/>
          </a:p>
          <a:p>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61134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Early COVID VACCINE Resistance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5</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62370315-A24C-42AA-B16E-E0F1F89C4F00}"/>
              </a:ext>
            </a:extLst>
          </p:cNvPr>
          <p:cNvPicPr>
            <a:picLocks noChangeAspect="1"/>
          </p:cNvPicPr>
          <p:nvPr/>
        </p:nvPicPr>
        <p:blipFill>
          <a:blip r:embed="rId3"/>
          <a:stretch>
            <a:fillRect/>
          </a:stretch>
        </p:blipFill>
        <p:spPr>
          <a:xfrm>
            <a:off x="0" y="1649302"/>
            <a:ext cx="9144000" cy="3559395"/>
          </a:xfrm>
          <a:prstGeom prst="rect">
            <a:avLst/>
          </a:prstGeom>
        </p:spPr>
      </p:pic>
      <p:sp>
        <p:nvSpPr>
          <p:cNvPr id="8" name="Oval 7">
            <a:extLst>
              <a:ext uri="{FF2B5EF4-FFF2-40B4-BE49-F238E27FC236}">
                <a16:creationId xmlns:a16="http://schemas.microsoft.com/office/drawing/2014/main" id="{6F95B9C0-9C0B-4356-893A-0A4010E9BE4A}"/>
              </a:ext>
            </a:extLst>
          </p:cNvPr>
          <p:cNvSpPr/>
          <p:nvPr/>
        </p:nvSpPr>
        <p:spPr>
          <a:xfrm>
            <a:off x="2590800" y="3603371"/>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A69849C-5D9C-4EC4-8A4A-E2BAEA2C0801}"/>
              </a:ext>
            </a:extLst>
          </p:cNvPr>
          <p:cNvSpPr/>
          <p:nvPr/>
        </p:nvSpPr>
        <p:spPr>
          <a:xfrm>
            <a:off x="4596644" y="3595515"/>
            <a:ext cx="1819021"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8D792D93-82DE-4545-8D63-D177A3E74CC5}"/>
              </a:ext>
            </a:extLst>
          </p:cNvPr>
          <p:cNvSpPr>
            <a:spLocks noGrp="1"/>
          </p:cNvSpPr>
          <p:nvPr>
            <p:ph sz="half" idx="1"/>
          </p:nvPr>
        </p:nvSpPr>
        <p:spPr>
          <a:xfrm>
            <a:off x="697871" y="5337384"/>
            <a:ext cx="7797546" cy="973124"/>
          </a:xfrm>
        </p:spPr>
        <p:txBody>
          <a:bodyPr>
            <a:normAutofit lnSpcReduction="10000"/>
          </a:bodyPr>
          <a:lstStyle/>
          <a:p>
            <a:r>
              <a:rPr lang="en-US" sz="1500" b="1" dirty="0"/>
              <a:t>First approval = Dec. 11, 2020.</a:t>
            </a:r>
          </a:p>
          <a:p>
            <a:endParaRPr lang="en-US" sz="1500" b="1" dirty="0"/>
          </a:p>
          <a:p>
            <a:r>
              <a:rPr lang="en-US" sz="1500" b="1" dirty="0"/>
              <a:t>Partisan Gap </a:t>
            </a:r>
            <a:r>
              <a:rPr lang="en-US" sz="1500" b="1" dirty="0">
                <a:sym typeface="Wingdings" panose="05000000000000000000" pitchFamily="2" charset="2"/>
              </a:rPr>
              <a:t> 21%.</a:t>
            </a:r>
            <a:endParaRPr lang="en-US" sz="1500" dirty="0"/>
          </a:p>
          <a:p>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18606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Later COVID VACCINE Resistance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6</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BCB43618-80FD-41CC-A0BD-92FB7BEB4869}"/>
              </a:ext>
            </a:extLst>
          </p:cNvPr>
          <p:cNvPicPr>
            <a:picLocks noChangeAspect="1"/>
          </p:cNvPicPr>
          <p:nvPr/>
        </p:nvPicPr>
        <p:blipFill>
          <a:blip r:embed="rId3"/>
          <a:stretch>
            <a:fillRect/>
          </a:stretch>
        </p:blipFill>
        <p:spPr>
          <a:xfrm>
            <a:off x="0" y="1747221"/>
            <a:ext cx="9144000" cy="3700107"/>
          </a:xfrm>
          <a:prstGeom prst="rect">
            <a:avLst/>
          </a:prstGeom>
        </p:spPr>
      </p:pic>
      <p:sp>
        <p:nvSpPr>
          <p:cNvPr id="8" name="TextBox 7">
            <a:extLst>
              <a:ext uri="{FF2B5EF4-FFF2-40B4-BE49-F238E27FC236}">
                <a16:creationId xmlns:a16="http://schemas.microsoft.com/office/drawing/2014/main" id="{0DED1558-9423-4DFC-BFAC-96805426D879}"/>
              </a:ext>
            </a:extLst>
          </p:cNvPr>
          <p:cNvSpPr txBox="1"/>
          <p:nvPr/>
        </p:nvSpPr>
        <p:spPr>
          <a:xfrm>
            <a:off x="673227" y="5319753"/>
            <a:ext cx="7797546" cy="1169551"/>
          </a:xfrm>
          <a:prstGeom prst="rect">
            <a:avLst/>
          </a:prstGeom>
          <a:noFill/>
        </p:spPr>
        <p:txBody>
          <a:bodyPr wrap="square">
            <a:spAutoFit/>
          </a:bodyPr>
          <a:lstStyle/>
          <a:p>
            <a:r>
              <a:rPr lang="en-US" sz="1400" b="1" dirty="0"/>
              <a:t>Partisan Gap </a:t>
            </a:r>
            <a:r>
              <a:rPr lang="en-US" sz="1400" b="1" dirty="0">
                <a:sym typeface="Wingdings" panose="05000000000000000000" pitchFamily="2" charset="2"/>
              </a:rPr>
              <a:t> 23%.</a:t>
            </a:r>
            <a:endParaRPr lang="en-US" sz="1400" dirty="0"/>
          </a:p>
          <a:p>
            <a:endParaRPr lang="en-US" sz="1400" b="0" i="0" dirty="0">
              <a:solidFill>
                <a:srgbClr val="000000"/>
              </a:solidFill>
              <a:effectLst/>
              <a:latin typeface="aktiv-grotesk"/>
            </a:endParaRPr>
          </a:p>
          <a:p>
            <a:r>
              <a:rPr lang="en-US" sz="1400" b="1" i="0" dirty="0">
                <a:solidFill>
                  <a:srgbClr val="000000"/>
                </a:solidFill>
                <a:effectLst/>
                <a:latin typeface="aktiv-grotesk"/>
              </a:rPr>
              <a:t>Has NOT moved by Late May in COVID-</a:t>
            </a:r>
            <a:r>
              <a:rPr lang="en-US" sz="1400" b="1" dirty="0">
                <a:solidFill>
                  <a:srgbClr val="000000"/>
                </a:solidFill>
                <a:latin typeface="aktiv-grotesk"/>
              </a:rPr>
              <a:t>States Data or other data (e.g., late May Gallup </a:t>
            </a:r>
            <a:r>
              <a:rPr lang="en-US" sz="1400" b="1" dirty="0">
                <a:solidFill>
                  <a:srgbClr val="000000"/>
                </a:solidFill>
                <a:latin typeface="aktiv-grotesk"/>
                <a:sym typeface="Wingdings" panose="05000000000000000000" pitchFamily="2" charset="2"/>
              </a:rPr>
              <a:t> </a:t>
            </a:r>
            <a:r>
              <a:rPr lang="en-US" sz="1400" b="1" i="0" dirty="0">
                <a:solidFill>
                  <a:srgbClr val="000000"/>
                </a:solidFill>
                <a:effectLst/>
                <a:latin typeface="aktiv-grotesk"/>
              </a:rPr>
              <a:t>About half of Republicans, 46%, compared with 31% of independents and 6% of Democrats, do not plan to get the COVID-19 vaccine.)</a:t>
            </a:r>
          </a:p>
        </p:txBody>
      </p:sp>
      <p:sp>
        <p:nvSpPr>
          <p:cNvPr id="9" name="Oval 8">
            <a:extLst>
              <a:ext uri="{FF2B5EF4-FFF2-40B4-BE49-F238E27FC236}">
                <a16:creationId xmlns:a16="http://schemas.microsoft.com/office/drawing/2014/main" id="{7A8D5B7B-E5B8-491D-A5D8-248DA0C233E4}"/>
              </a:ext>
            </a:extLst>
          </p:cNvPr>
          <p:cNvSpPr/>
          <p:nvPr/>
        </p:nvSpPr>
        <p:spPr>
          <a:xfrm>
            <a:off x="2590800" y="3603371"/>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BCB40E0-2780-460A-BCED-A3ADD84D20DB}"/>
              </a:ext>
            </a:extLst>
          </p:cNvPr>
          <p:cNvSpPr/>
          <p:nvPr/>
        </p:nvSpPr>
        <p:spPr>
          <a:xfrm>
            <a:off x="4572000" y="3661918"/>
            <a:ext cx="12954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5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Later COVID VACCINE Resistance</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7</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FDCF8659-7848-4D04-8BC6-947560CF90B2}"/>
              </a:ext>
            </a:extLst>
          </p:cNvPr>
          <p:cNvPicPr>
            <a:picLocks noChangeAspect="1"/>
          </p:cNvPicPr>
          <p:nvPr/>
        </p:nvPicPr>
        <p:blipFill>
          <a:blip r:embed="rId3"/>
          <a:stretch>
            <a:fillRect/>
          </a:stretch>
        </p:blipFill>
        <p:spPr>
          <a:xfrm>
            <a:off x="30480" y="1584052"/>
            <a:ext cx="9144000" cy="4673493"/>
          </a:xfrm>
          <a:prstGeom prst="rect">
            <a:avLst/>
          </a:prstGeom>
        </p:spPr>
      </p:pic>
      <p:sp>
        <p:nvSpPr>
          <p:cNvPr id="7" name="Oval 6">
            <a:extLst>
              <a:ext uri="{FF2B5EF4-FFF2-40B4-BE49-F238E27FC236}">
                <a16:creationId xmlns:a16="http://schemas.microsoft.com/office/drawing/2014/main" id="{9BB825B2-F707-4757-ABC3-82A210FAA5AD}"/>
              </a:ext>
            </a:extLst>
          </p:cNvPr>
          <p:cNvSpPr/>
          <p:nvPr/>
        </p:nvSpPr>
        <p:spPr>
          <a:xfrm>
            <a:off x="2286000" y="1920738"/>
            <a:ext cx="1752600" cy="669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85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p:txBody>
          <a:bodyPr/>
          <a:lstStyle/>
          <a:p>
            <a:r>
              <a:rPr lang="en-US" b="1" dirty="0"/>
              <a:t>Trends in Affective Polarization</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8</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304800" y="1997075"/>
            <a:ext cx="7919506" cy="3657600"/>
          </a:xfrm>
          <a:prstGeom prst="rect">
            <a:avLst/>
          </a:prstGeom>
        </p:spPr>
      </p:pic>
    </p:spTree>
    <p:extLst>
      <p:ext uri="{BB962C8B-B14F-4D97-AF65-F5344CB8AC3E}">
        <p14:creationId xmlns:p14="http://schemas.microsoft.com/office/powerpoint/2010/main" val="406185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F120-D9C3-AF4F-AC2E-E3F1BBB84E5D}"/>
              </a:ext>
            </a:extLst>
          </p:cNvPr>
          <p:cNvSpPr>
            <a:spLocks noGrp="1"/>
          </p:cNvSpPr>
          <p:nvPr>
            <p:ph type="title"/>
          </p:nvPr>
        </p:nvSpPr>
        <p:spPr>
          <a:xfrm>
            <a:off x="685800" y="484632"/>
            <a:ext cx="7924800" cy="1609344"/>
          </a:xfrm>
        </p:spPr>
        <p:txBody>
          <a:bodyPr/>
          <a:lstStyle/>
          <a:p>
            <a:r>
              <a:rPr lang="en-US" b="1" dirty="0"/>
              <a:t>Anti-Vaccine Republicans</a:t>
            </a:r>
            <a:endParaRPr lang="en-US" dirty="0"/>
          </a:p>
        </p:txBody>
      </p:sp>
      <p:sp>
        <p:nvSpPr>
          <p:cNvPr id="5" name="Slide Number Placeholder 4">
            <a:extLst>
              <a:ext uri="{FF2B5EF4-FFF2-40B4-BE49-F238E27FC236}">
                <a16:creationId xmlns:a16="http://schemas.microsoft.com/office/drawing/2014/main" id="{BA624C4B-9375-8044-9313-CEF0F073AC9B}"/>
              </a:ext>
            </a:extLst>
          </p:cNvPr>
          <p:cNvSpPr>
            <a:spLocks noGrp="1"/>
          </p:cNvSpPr>
          <p:nvPr>
            <p:ph type="sldNum" sz="quarter" idx="12"/>
          </p:nvPr>
        </p:nvSpPr>
        <p:spPr/>
        <p:txBody>
          <a:bodyPr/>
          <a:lstStyle/>
          <a:p>
            <a:pPr>
              <a:defRPr/>
            </a:pPr>
            <a:fld id="{27CA3B03-C164-4B73-9F5B-A0B17A19B61D}" type="slidenum">
              <a:rPr lang="en-US" smtClean="0"/>
              <a:pPr>
                <a:defRPr/>
              </a:pPr>
              <a:t>9</a:t>
            </a:fld>
            <a:endParaRPr lang="en-US"/>
          </a:p>
        </p:txBody>
      </p:sp>
      <p:sp>
        <p:nvSpPr>
          <p:cNvPr id="6" name="Rectangle 1"/>
          <p:cNvSpPr>
            <a:spLocks noChangeArrowheads="1"/>
          </p:cNvSpPr>
          <p:nvPr/>
        </p:nvSpPr>
        <p:spPr bwMode="auto">
          <a:xfrm>
            <a:off x="1603375" y="3597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8">
            <a:extLst>
              <a:ext uri="{FF2B5EF4-FFF2-40B4-BE49-F238E27FC236}">
                <a16:creationId xmlns:a16="http://schemas.microsoft.com/office/drawing/2014/main" id="{6D9325BC-1F1C-4568-A890-FAD283F9ACCA}"/>
              </a:ext>
            </a:extLst>
          </p:cNvPr>
          <p:cNvGraphicFramePr>
            <a:graphicFrameLocks/>
          </p:cNvGraphicFramePr>
          <p:nvPr>
            <p:extLst>
              <p:ext uri="{D42A27DB-BD31-4B8C-83A1-F6EECF244321}">
                <p14:modId xmlns:p14="http://schemas.microsoft.com/office/powerpoint/2010/main" val="1447523854"/>
              </p:ext>
            </p:extLst>
          </p:nvPr>
        </p:nvGraphicFramePr>
        <p:xfrm>
          <a:off x="1219200" y="2057400"/>
          <a:ext cx="6477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8832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33395</TotalTime>
  <Words>983</Words>
  <Application>Microsoft Office PowerPoint</Application>
  <PresentationFormat>On-screen Show (4:3)</PresentationFormat>
  <Paragraphs>173</Paragraphs>
  <Slides>30</Slides>
  <Notes>30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aktiv-grotesk</vt:lpstr>
      <vt:lpstr>Arial</vt:lpstr>
      <vt:lpstr>Calibri</vt:lpstr>
      <vt:lpstr>Rockwell</vt:lpstr>
      <vt:lpstr>Rockwell Condensed</vt:lpstr>
      <vt:lpstr>Rockwell Extra Bold</vt:lpstr>
      <vt:lpstr>Times New Roman</vt:lpstr>
      <vt:lpstr>TimesNewRomanPS-ItalicMT</vt:lpstr>
      <vt:lpstr>TimesNewRomanPSMT</vt:lpstr>
      <vt:lpstr>Wingdings</vt:lpstr>
      <vt:lpstr>Wood Type</vt:lpstr>
      <vt:lpstr>Elite Party Cues Increase Vaccination Intentions among Republicans</vt:lpstr>
      <vt:lpstr>COVID VACCINE Resistance </vt:lpstr>
      <vt:lpstr>Early COVID VACCINE Resistance</vt:lpstr>
      <vt:lpstr>Later COVID VACCINE Resistance</vt:lpstr>
      <vt:lpstr>Early COVID VACCINE Resistance</vt:lpstr>
      <vt:lpstr>Later COVID VACCINE Resistance</vt:lpstr>
      <vt:lpstr>Later COVID VACCINE Resistance</vt:lpstr>
      <vt:lpstr>Trends in Affective Polarization</vt:lpstr>
      <vt:lpstr>Anti-Vaccine Republicans</vt:lpstr>
      <vt:lpstr>Anti-Vaccine Republicans</vt:lpstr>
      <vt:lpstr>increasing uptake</vt:lpstr>
      <vt:lpstr>PowerPoint Presentation</vt:lpstr>
      <vt:lpstr>increasing uptake</vt:lpstr>
      <vt:lpstr>Experiment</vt:lpstr>
      <vt:lpstr>Experiment</vt:lpstr>
      <vt:lpstr>Experiment</vt:lpstr>
      <vt:lpstr>Stimuli</vt:lpstr>
      <vt:lpstr>Trump Stimuli</vt:lpstr>
      <vt:lpstr>Vaccine Intent</vt:lpstr>
      <vt:lpstr>Possible Mediators</vt:lpstr>
      <vt:lpstr>Vaccine Attitudes</vt:lpstr>
      <vt:lpstr>Encouragement Intentions</vt:lpstr>
      <vt:lpstr>Analyses </vt:lpstr>
      <vt:lpstr>Vaccine Intentions (Among unvaccinated)</vt:lpstr>
      <vt:lpstr>Mediation </vt:lpstr>
      <vt:lpstr>Vaccine Encouragement (Among All)</vt:lpstr>
      <vt:lpstr>Vaccine Attitudes (Among All)</vt:lpstr>
      <vt:lpstr>Conclusions</vt:lpstr>
      <vt:lpstr>Conclusions</vt:lpstr>
      <vt:lpstr>Ongoing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Race, Religion, and Partisanship in Misinformation about COVID-19</dc:title>
  <dc:creator>Matthew David Simonson</dc:creator>
  <cp:lastModifiedBy>Edyta A Wojno</cp:lastModifiedBy>
  <cp:revision>257</cp:revision>
  <dcterms:created xsi:type="dcterms:W3CDTF">2020-09-12T18:00:13Z</dcterms:created>
  <dcterms:modified xsi:type="dcterms:W3CDTF">2021-06-14T20:14:07Z</dcterms:modified>
</cp:coreProperties>
</file>